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</p:sldMasterIdLst>
  <p:notesMasterIdLst>
    <p:notesMasterId r:id="rId97"/>
  </p:notesMasterIdLst>
  <p:handoutMasterIdLst>
    <p:handoutMasterId r:id="rId98"/>
  </p:handoutMasterIdLst>
  <p:sldIdLst>
    <p:sldId id="256" r:id="rId6"/>
    <p:sldId id="517" r:id="rId7"/>
    <p:sldId id="737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45" r:id="rId16"/>
    <p:sldId id="746" r:id="rId17"/>
    <p:sldId id="747" r:id="rId18"/>
    <p:sldId id="748" r:id="rId19"/>
    <p:sldId id="749" r:id="rId20"/>
    <p:sldId id="686" r:id="rId21"/>
    <p:sldId id="687" r:id="rId22"/>
    <p:sldId id="654" r:id="rId23"/>
    <p:sldId id="510" r:id="rId24"/>
    <p:sldId id="752" r:id="rId25"/>
    <p:sldId id="695" r:id="rId26"/>
    <p:sldId id="696" r:id="rId27"/>
    <p:sldId id="698" r:id="rId28"/>
    <p:sldId id="699" r:id="rId29"/>
    <p:sldId id="669" r:id="rId30"/>
    <p:sldId id="671" r:id="rId31"/>
    <p:sldId id="674" r:id="rId32"/>
    <p:sldId id="672" r:id="rId33"/>
    <p:sldId id="675" r:id="rId34"/>
    <p:sldId id="700" r:id="rId35"/>
    <p:sldId id="701" r:id="rId36"/>
    <p:sldId id="476" r:id="rId37"/>
    <p:sldId id="477" r:id="rId38"/>
    <p:sldId id="691" r:id="rId39"/>
    <p:sldId id="556" r:id="rId40"/>
    <p:sldId id="558" r:id="rId41"/>
    <p:sldId id="559" r:id="rId42"/>
    <p:sldId id="683" r:id="rId43"/>
    <p:sldId id="684" r:id="rId44"/>
    <p:sldId id="560" r:id="rId45"/>
    <p:sldId id="561" r:id="rId46"/>
    <p:sldId id="562" r:id="rId47"/>
    <p:sldId id="563" r:id="rId48"/>
    <p:sldId id="602" r:id="rId49"/>
    <p:sldId id="565" r:id="rId50"/>
    <p:sldId id="566" r:id="rId51"/>
    <p:sldId id="568" r:id="rId52"/>
    <p:sldId id="567" r:id="rId53"/>
    <p:sldId id="571" r:id="rId54"/>
    <p:sldId id="572" r:id="rId55"/>
    <p:sldId id="730" r:id="rId56"/>
    <p:sldId id="731" r:id="rId57"/>
    <p:sldId id="732" r:id="rId58"/>
    <p:sldId id="733" r:id="rId59"/>
    <p:sldId id="734" r:id="rId60"/>
    <p:sldId id="573" r:id="rId61"/>
    <p:sldId id="574" r:id="rId62"/>
    <p:sldId id="702" r:id="rId63"/>
    <p:sldId id="703" r:id="rId64"/>
    <p:sldId id="704" r:id="rId65"/>
    <p:sldId id="705" r:id="rId66"/>
    <p:sldId id="706" r:id="rId67"/>
    <p:sldId id="735" r:id="rId68"/>
    <p:sldId id="707" r:id="rId69"/>
    <p:sldId id="708" r:id="rId70"/>
    <p:sldId id="709" r:id="rId71"/>
    <p:sldId id="710" r:id="rId72"/>
    <p:sldId id="711" r:id="rId73"/>
    <p:sldId id="712" r:id="rId74"/>
    <p:sldId id="751" r:id="rId75"/>
    <p:sldId id="716" r:id="rId76"/>
    <p:sldId id="717" r:id="rId77"/>
    <p:sldId id="718" r:id="rId78"/>
    <p:sldId id="719" r:id="rId79"/>
    <p:sldId id="720" r:id="rId80"/>
    <p:sldId id="721" r:id="rId81"/>
    <p:sldId id="722" r:id="rId82"/>
    <p:sldId id="723" r:id="rId83"/>
    <p:sldId id="724" r:id="rId84"/>
    <p:sldId id="725" r:id="rId85"/>
    <p:sldId id="726" r:id="rId86"/>
    <p:sldId id="727" r:id="rId87"/>
    <p:sldId id="728" r:id="rId88"/>
    <p:sldId id="729" r:id="rId89"/>
    <p:sldId id="598" r:id="rId90"/>
    <p:sldId id="658" r:id="rId91"/>
    <p:sldId id="659" r:id="rId92"/>
    <p:sldId id="660" r:id="rId93"/>
    <p:sldId id="661" r:id="rId94"/>
    <p:sldId id="524" r:id="rId95"/>
    <p:sldId id="688" r:id="rId9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93950" autoAdjust="0"/>
  </p:normalViewPr>
  <p:slideViewPr>
    <p:cSldViewPr showGuides="1">
      <p:cViewPr varScale="1">
        <p:scale>
          <a:sx n="82" d="100"/>
          <a:sy n="82" d="100"/>
        </p:scale>
        <p:origin x="917" y="7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33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23.03.2020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23.03.2020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D58BF-51DE-4B21-A52C-B266C18365A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4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BD1155A-E712-4890-B363-357BA74EE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313"/>
          <a:stretch/>
        </p:blipFill>
        <p:spPr>
          <a:xfrm>
            <a:off x="0" y="1506513"/>
            <a:ext cx="9144000" cy="535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3712"/>
            <a:ext cx="6858000" cy="3197089"/>
          </a:xfrm>
        </p:spPr>
        <p:txBody>
          <a:bodyPr anchor="ctr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0578D8-46BF-4BF7-9994-A274EB88E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4" y="346381"/>
            <a:ext cx="7833716" cy="7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365126"/>
            <a:ext cx="8640000" cy="5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94790"/>
            <a:ext cx="8640000" cy="514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3B5AAC1-38F1-4DB0-9E14-B1B81A68D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0411"/>
            <a:ext cx="9144000" cy="1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529F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dka.plestilova@mpsv.c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etske-skupiny" TargetMode="External"/><Relationship Id="rId2" Type="http://schemas.openxmlformats.org/officeDocument/2006/relationships/hyperlink" Target="http://www.esfcr.cz/vyzva-XXX-op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 smtClean="0"/>
              <a:t>Podpora </a:t>
            </a:r>
            <a:r>
              <a:rPr lang="cs-CZ" sz="3200" dirty="0"/>
              <a:t>provozu dětských skupin pro podniky a veřejnost mimo hl. m. Prahu / v hl. m. Praha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Žadatel o zápis do evidence poskytovatelů  musí splňovat následující podmínky:</a:t>
            </a:r>
          </a:p>
          <a:p>
            <a:pPr lvl="1" algn="just"/>
            <a:r>
              <a:rPr lang="cs-CZ" dirty="0"/>
              <a:t>Poskytovatelem může být </a:t>
            </a:r>
            <a:r>
              <a:rPr lang="cs-CZ" b="1" u="sng" dirty="0"/>
              <a:t>právnická nebo fyzická osoba ve smyslu ustanovení § 3 zákona o dětské skupině </a:t>
            </a:r>
            <a:r>
              <a:rPr lang="cs-CZ" dirty="0"/>
              <a:t>(především se u neziskových organizací kontroluje, zda činnost poskytovatele je v souladu s jeho zakládací listinou či stanovami)</a:t>
            </a:r>
            <a:endParaRPr lang="cs-CZ" b="1" u="sng" dirty="0"/>
          </a:p>
          <a:p>
            <a:pPr lvl="1" algn="just"/>
            <a:r>
              <a:rPr lang="cs-CZ" b="1" u="sng" dirty="0"/>
              <a:t>Bezúhonnost fyzické nebo právnické osoby</a:t>
            </a:r>
            <a:r>
              <a:rPr lang="cs-CZ" b="1" dirty="0"/>
              <a:t>, </a:t>
            </a:r>
            <a:r>
              <a:rPr lang="cs-CZ" dirty="0"/>
              <a:t>která bude poskytovatelem (bezúhonnost pro účely tohoto zákona stanoví zákon)</a:t>
            </a:r>
          </a:p>
          <a:p>
            <a:pPr lvl="1" algn="just"/>
            <a:r>
              <a:rPr lang="cs-CZ" b="1" u="sng" dirty="0"/>
              <a:t>Vlastnické nebo jiné právo </a:t>
            </a:r>
            <a:r>
              <a:rPr lang="cs-CZ" b="1" dirty="0"/>
              <a:t>(např. právo nájmu) </a:t>
            </a:r>
            <a:r>
              <a:rPr lang="cs-CZ" dirty="0"/>
              <a:t>budoucího poskytovatele k užívání objektu nebo prostor pro provozování služby péče o dítě v dětské skupině; v nájemní smlouvě musí být uveden účel nájmu, kterým je poskytování služby péče o dítě v DS </a:t>
            </a:r>
            <a:br>
              <a:rPr lang="cs-CZ" dirty="0"/>
            </a:br>
            <a:r>
              <a:rPr lang="cs-CZ" dirty="0"/>
              <a:t>(výpis z katastru nemovitostí nebo nájemní či obdobná smlouvu - § 16 odst. 4 písm. a) „zákona o dětské skupině“)</a:t>
            </a:r>
          </a:p>
        </p:txBody>
      </p:sp>
    </p:spTree>
    <p:extLst>
      <p:ext uri="{BB962C8B-B14F-4D97-AF65-F5344CB8AC3E}">
        <p14:creationId xmlns:p14="http://schemas.microsoft.com/office/powerpoint/2010/main" val="12929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9959" y="1603997"/>
            <a:ext cx="8640000" cy="4285488"/>
          </a:xfrm>
        </p:spPr>
        <p:txBody>
          <a:bodyPr>
            <a:normAutofit/>
          </a:bodyPr>
          <a:lstStyle/>
          <a:p>
            <a:pPr lvl="1" algn="just"/>
            <a:r>
              <a:rPr lang="cs-CZ" b="1" u="sng" dirty="0"/>
              <a:t>Zajištění technických požadavků na stavby a hygienických požadavků</a:t>
            </a:r>
            <a:r>
              <a:rPr lang="cs-CZ" dirty="0"/>
              <a:t>  na prostory, v nichž bude služba péče o dítě poskytována </a:t>
            </a:r>
            <a:br>
              <a:rPr lang="cs-CZ" dirty="0"/>
            </a:br>
            <a:r>
              <a:rPr lang="cs-CZ" dirty="0"/>
              <a:t>a hygienických požadavků na provoz služby péče o dítě v dětské skupině</a:t>
            </a:r>
          </a:p>
          <a:p>
            <a:pPr marL="666000" lvl="2" indent="0" algn="just">
              <a:buNone/>
            </a:pPr>
            <a:r>
              <a:rPr lang="cs-CZ" dirty="0"/>
              <a:t>- službu lze poskytovat pouze v místnostech, které splňují technické požadavky na stavby kladené stavebními předpisy (vyhláškou č. 268/2009 Sb., o	technických požadavcích na stavby, v platném znění) </a:t>
            </a:r>
            <a:r>
              <a:rPr lang="cs-CZ" u="sng" dirty="0"/>
              <a:t>na byt, obytnou místnost nebo pobytovou místnost</a:t>
            </a:r>
            <a:r>
              <a:rPr lang="cs-CZ" dirty="0"/>
              <a:t>;</a:t>
            </a:r>
          </a:p>
          <a:p>
            <a:pPr lvl="2" algn="just">
              <a:buFontTx/>
              <a:buChar char="-"/>
            </a:pPr>
            <a:r>
              <a:rPr lang="cs-CZ" dirty="0"/>
              <a:t>splnění hygienických požadavků na stravování, prostory a provoz dokládá žadatel </a:t>
            </a:r>
            <a:r>
              <a:rPr lang="cs-CZ" b="1" u="sng" dirty="0"/>
              <a:t>závazným stanoviskem krajské hygienické stanice</a:t>
            </a:r>
          </a:p>
          <a:p>
            <a:pPr marL="666000" lvl="2" indent="0" algn="just">
              <a:buNone/>
            </a:pPr>
            <a:r>
              <a:rPr lang="cs-CZ" dirty="0"/>
              <a:t>( § 16 odst. 4 písm. b) „zákona o dětské skupině“)</a:t>
            </a:r>
          </a:p>
          <a:p>
            <a:pPr lvl="1" algn="just"/>
            <a:r>
              <a:rPr lang="cs-CZ" dirty="0"/>
              <a:t>Dosažení věku 18 let a plná svéprávnost, </a:t>
            </a:r>
            <a:r>
              <a:rPr lang="cs-CZ" b="1" u="sng" dirty="0"/>
              <a:t>pokud je žadatelem o zápis fyzická osoba</a:t>
            </a:r>
            <a:r>
              <a:rPr lang="cs-CZ" dirty="0"/>
              <a:t>  (čestné prohlášení)</a:t>
            </a:r>
          </a:p>
        </p:txBody>
      </p:sp>
    </p:spTree>
    <p:extLst>
      <p:ext uri="{BB962C8B-B14F-4D97-AF65-F5344CB8AC3E}">
        <p14:creationId xmlns:p14="http://schemas.microsoft.com/office/powerpoint/2010/main" val="36238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Žádost o zápis se podává na tiskopise předepsaném ministerstvem </a:t>
            </a:r>
          </a:p>
          <a:p>
            <a:pPr algn="just"/>
            <a:r>
              <a:rPr lang="cs-CZ" b="1" dirty="0"/>
              <a:t>K žádosti se přikládá originál nebo výstup z autorizované konverze dokumentů následujících dokladů: </a:t>
            </a:r>
          </a:p>
          <a:p>
            <a:pPr marL="234000" lvl="1" indent="0" algn="just">
              <a:buNone/>
            </a:pPr>
            <a:r>
              <a:rPr lang="cs-CZ" sz="1600" dirty="0"/>
              <a:t>1) </a:t>
            </a:r>
            <a:r>
              <a:rPr lang="cs-CZ" sz="1600" b="1" u="sng" dirty="0"/>
              <a:t>doklad o vlastnickém nebo jiném právu k objektu nebo prostorám</a:t>
            </a:r>
            <a:r>
              <a:rPr lang="cs-CZ" sz="1600" dirty="0"/>
              <a:t>, z něhož vyplývá oprávnění tento objekt nebo prostory užívat k poskytování služby péče o dítě v dětské skupině;</a:t>
            </a:r>
          </a:p>
          <a:p>
            <a:pPr marL="234000" lvl="1" indent="0" algn="just">
              <a:buNone/>
            </a:pPr>
            <a:r>
              <a:rPr lang="cs-CZ" sz="1600" dirty="0"/>
              <a:t>2) </a:t>
            </a:r>
            <a:r>
              <a:rPr lang="cs-CZ" sz="1600" b="1" u="sng" dirty="0"/>
              <a:t>závazné stanovisko krajské hygienické stanice </a:t>
            </a:r>
            <a:r>
              <a:rPr lang="cs-CZ" sz="1600" dirty="0"/>
              <a:t>o splnění hygienických  požadavků na stravování, prostory a provoz, v nichž bude poskytována služba péče o dítě, přičemž je nutná shoda kapacity zařízení v žádosti o evidenci se stanoviskem KHS;</a:t>
            </a:r>
          </a:p>
          <a:p>
            <a:pPr marL="234000" lvl="1" indent="0" algn="just">
              <a:buNone/>
            </a:pPr>
            <a:r>
              <a:rPr lang="cs-CZ" sz="1600" dirty="0"/>
              <a:t>3) </a:t>
            </a:r>
            <a:r>
              <a:rPr lang="cs-CZ" sz="1600" b="1" u="sng" dirty="0"/>
              <a:t>opis smlouvy o pojištění odpovědnosti za újmu</a:t>
            </a:r>
            <a:r>
              <a:rPr lang="cs-CZ" sz="1600" dirty="0"/>
              <a:t> (stačí kopie), ve smyslu ustanovení </a:t>
            </a:r>
            <a:br>
              <a:rPr lang="cs-CZ" sz="1600" dirty="0"/>
            </a:br>
            <a:r>
              <a:rPr lang="cs-CZ" sz="1600" dirty="0"/>
              <a:t>§ 12 „zákona o dětské skupině“ – odpovědnost za újmu způsobenou při poskytování služby péče o dítě v DS;</a:t>
            </a:r>
          </a:p>
          <a:p>
            <a:pPr marL="234000" lvl="1" indent="0" algn="just">
              <a:buNone/>
              <a:defRPr/>
            </a:pPr>
            <a:r>
              <a:rPr lang="cs-CZ" sz="1600" dirty="0"/>
              <a:t>4) doklad o bezúhonnosti fyzické osoby – cizince, u ostatních si MPSV zajistí dálkovým přístupem z RT</a:t>
            </a:r>
          </a:p>
          <a:p>
            <a:pPr algn="just"/>
            <a:r>
              <a:rPr lang="cs-CZ" b="1" dirty="0"/>
              <a:t>Písemné rozhodnutí o zápisu se ze zákona o dětské skupině nevydává, zápis se provede do spisu a je zveřejněn na webových stránkách Ministerstva práce a sociálních </a:t>
            </a:r>
            <a:r>
              <a:rPr lang="cs-CZ" b="1" dirty="0" smtClean="0"/>
              <a:t>věcí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9086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http://evidence.mpsv.cz/eEDS/index.php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464" t="17216" r="12579" b="5594"/>
          <a:stretch/>
        </p:blipFill>
        <p:spPr>
          <a:xfrm>
            <a:off x="914401" y="1593977"/>
            <a:ext cx="7578671" cy="43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Žádost o evidenci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0659" r="3161" b="5504"/>
          <a:stretch/>
        </p:blipFill>
        <p:spPr>
          <a:xfrm>
            <a:off x="346930" y="1524646"/>
            <a:ext cx="8545071" cy="41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42343"/>
            <a:ext cx="6972300" cy="11582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35355" y="2677573"/>
            <a:ext cx="54732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cs-CZ" sz="4400" dirty="0">
                <a:solidFill>
                  <a:prstClr val="black"/>
                </a:solidFill>
                <a:latin typeface="Calibri"/>
              </a:rPr>
              <a:t>DĚKUJI ZA POZORNOST</a:t>
            </a:r>
          </a:p>
          <a:p>
            <a:pPr algn="ctr" defTabSz="457200">
              <a:lnSpc>
                <a:spcPct val="200000"/>
              </a:lnSpc>
            </a:pPr>
            <a:r>
              <a:rPr lang="sv-SE" dirty="0">
                <a:solidFill>
                  <a:prstClr val="black"/>
                </a:solidFill>
                <a:latin typeface="Calibri"/>
              </a:rPr>
              <a:t>email: </a:t>
            </a:r>
            <a:r>
              <a:rPr lang="sv-SE" dirty="0">
                <a:solidFill>
                  <a:prstClr val="black"/>
                </a:solidFill>
                <a:latin typeface="Calibri"/>
                <a:hlinkClick r:id="rId3"/>
              </a:rPr>
              <a:t>radka.plestilova@mpsv.cz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  </a:t>
            </a:r>
            <a:r>
              <a:rPr lang="sv-SE" sz="4400" dirty="0">
                <a:solidFill>
                  <a:prstClr val="black"/>
                </a:solidFill>
                <a:latin typeface="Calibri"/>
              </a:rPr>
              <a:t/>
            </a:r>
            <a:br>
              <a:rPr lang="sv-SE" sz="4400" dirty="0">
                <a:solidFill>
                  <a:prstClr val="black"/>
                </a:solidFill>
                <a:latin typeface="Calibri"/>
              </a:rPr>
            </a:br>
            <a:r>
              <a:rPr lang="sv-SE" dirty="0">
                <a:solidFill>
                  <a:prstClr val="black"/>
                </a:solidFill>
                <a:latin typeface="Calibri"/>
              </a:rPr>
              <a:t>tel.: +420 778 427 886</a:t>
            </a:r>
            <a:endParaRPr lang="cs-CZ" sz="4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5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 smtClean="0"/>
              <a:t>Dokumenty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258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příjemce, www.esfcr.cz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</p:spPr>
        <p:txBody>
          <a:bodyPr/>
          <a:lstStyle/>
          <a:p>
            <a:r>
              <a:rPr lang="cs-CZ" b="1" dirty="0" smtClean="0"/>
              <a:t>Obecná část pravidel pro žadatele a příjemce v OPZ</a:t>
            </a:r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r>
              <a:rPr lang="cs-CZ" b="1" dirty="0" smtClean="0"/>
              <a:t>Pokyny </a:t>
            </a:r>
            <a:r>
              <a:rPr lang="cs-CZ" b="1" dirty="0"/>
              <a:t>pro vyplnění zprávy o realizaci projektu a žádosti o platbu v IS KP14+ (projekty s jednotkovými náklady zaměřené na podporu zařízení péče o děti předškolního věku</a:t>
            </a:r>
            <a:r>
              <a:rPr lang="cs-CZ" b="1" dirty="0" smtClean="0"/>
              <a:t>)</a:t>
            </a:r>
          </a:p>
          <a:p>
            <a:r>
              <a:rPr lang="cs-CZ" b="1" dirty="0"/>
              <a:t>Pokyny ke zpracování žádosti o změnu v IS KP14+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dirty="0" smtClean="0"/>
              <a:t>Obecná část pravidel pro žadatele a příjemce</a:t>
            </a:r>
          </a:p>
          <a:p>
            <a:r>
              <a:rPr lang="cs-CZ" dirty="0" smtClean="0"/>
              <a:t>Specifická část </a:t>
            </a:r>
            <a:r>
              <a:rPr lang="cs-CZ" dirty="0"/>
              <a:t>pravidel pro žadatele a příjemce v rámci OPZ pro projekty s jednotkovými náklady zaměřené na podporu zařízení péče o děti předškolního </a:t>
            </a:r>
            <a:r>
              <a:rPr lang="cs-CZ" dirty="0" smtClean="0"/>
              <a:t>věku</a:t>
            </a:r>
          </a:p>
          <a:p>
            <a:r>
              <a:rPr lang="cs-CZ" dirty="0" smtClean="0"/>
              <a:t>Veřejné zakázky – informovat ŘO (zpráva o realizaci)</a:t>
            </a:r>
          </a:p>
          <a:p>
            <a:r>
              <a:rPr lang="cs-CZ" dirty="0" smtClean="0"/>
              <a:t>Publicita – vizuální identita OPZ</a:t>
            </a:r>
          </a:p>
          <a:p>
            <a:r>
              <a:rPr lang="cs-CZ" dirty="0" smtClean="0"/>
              <a:t>IS ESF – monitorování podpořených osob (MI)</a:t>
            </a:r>
          </a:p>
          <a:p>
            <a:r>
              <a:rPr lang="cs-CZ" dirty="0" smtClean="0"/>
              <a:t>GDPR –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Dokladování dosažených jednotek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Podpora implementace dětských skupin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Dokumenty, povinnosti příjemce 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Výpočet obsazenosti/zálohy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Změny </a:t>
            </a:r>
            <a:r>
              <a:rPr lang="cs-CZ" sz="1700" dirty="0"/>
              <a:t>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</a:t>
            </a:r>
            <a:r>
              <a:rPr lang="cs-CZ" sz="1700" dirty="0" smtClean="0"/>
              <a:t>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zprávy o realizaci (</a:t>
            </a:r>
            <a:r>
              <a:rPr lang="cs-CZ" sz="1700" dirty="0" err="1"/>
              <a:t>ZoR</a:t>
            </a:r>
            <a:r>
              <a:rPr lang="cs-CZ" sz="1700" dirty="0"/>
              <a:t>)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žádosti o platbu (</a:t>
            </a:r>
            <a:r>
              <a:rPr lang="cs-CZ" sz="1700" dirty="0" err="1"/>
              <a:t>ŽoP</a:t>
            </a:r>
            <a:r>
              <a:rPr lang="cs-CZ" sz="1700" dirty="0"/>
              <a:t>) v ISKP14</a:t>
            </a:r>
            <a:r>
              <a:rPr lang="cs-CZ" sz="1700" dirty="0" smtClean="0"/>
              <a:t>+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IS ESF – monitorování podpořených osob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Dotazy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20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340768"/>
            <a:ext cx="8460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400" b="1" dirty="0">
                <a:solidFill>
                  <a:srgbClr val="084A8B"/>
                </a:solidFill>
              </a:rPr>
              <a:t>na</a:t>
            </a:r>
            <a:r>
              <a:rPr lang="cs-CZ" sz="2800" b="1" dirty="0">
                <a:solidFill>
                  <a:srgbClr val="084A8B"/>
                </a:solidFill>
              </a:rPr>
              <a:t> podporu zařízení péče o děti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85014"/>
              </p:ext>
            </p:extLst>
          </p:nvPr>
        </p:nvGraphicFramePr>
        <p:xfrm>
          <a:off x="413538" y="2204864"/>
          <a:ext cx="7974886" cy="2293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000">
                  <a:extLst>
                    <a:ext uri="{9D8B030D-6E8A-4147-A177-3AD203B41FA5}">
                      <a16:colId xmlns:a16="http://schemas.microsoft.com/office/drawing/2014/main" val="102749027"/>
                    </a:ext>
                  </a:extLst>
                </a:gridCol>
              </a:tblGrid>
              <a:tr h="65361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Název jednotky</a:t>
                      </a:r>
                      <a:endParaRPr lang="cs-CZ" sz="2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730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</a:t>
                      </a:r>
                      <a:r>
                        <a:rPr lang="cs-CZ" sz="1400" b="1" dirty="0" smtClean="0">
                          <a:effectLst/>
                        </a:rPr>
                        <a:t>760 </a:t>
                      </a:r>
                      <a:r>
                        <a:rPr lang="cs-CZ" sz="1400" b="1" dirty="0">
                          <a:effectLst/>
                        </a:rPr>
                        <a:t>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  <a:t/>
            </a:r>
            <a:b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 smtClean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r>
              <a:rPr lang="cs-CZ" sz="2800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K datu zahájení realizace provozu DS ŘO ověří:</a:t>
            </a:r>
          </a:p>
          <a:p>
            <a:pPr lvl="1"/>
            <a:r>
              <a:rPr lang="cs-CZ" b="1" u="sng" dirty="0" smtClean="0"/>
              <a:t>zápis do evidence poskytovatelů</a:t>
            </a:r>
            <a:r>
              <a:rPr lang="cs-CZ" b="1" dirty="0" smtClean="0"/>
              <a:t> </a:t>
            </a:r>
            <a:r>
              <a:rPr lang="cs-CZ" dirty="0" smtClean="0"/>
              <a:t>služby péče o dítě v dětské skupině dle zákona č. 247/2014 Sb., o poskytování služby péče o děti v dětské skupině.</a:t>
            </a:r>
          </a:p>
          <a:p>
            <a:pPr lvl="1"/>
            <a:r>
              <a:rPr lang="cs-CZ" b="1" dirty="0"/>
              <a:t>Kapacita uvedená v žádosti musí odpovídat kapacitě uvedené v evidenci dětských skupin</a:t>
            </a:r>
            <a:r>
              <a:rPr lang="cs-CZ" b="1" dirty="0" smtClean="0"/>
              <a:t>.</a:t>
            </a:r>
          </a:p>
          <a:p>
            <a:pPr lvl="1"/>
            <a:r>
              <a:rPr lang="cs-CZ" dirty="0"/>
              <a:t>Pro každé místo musí existovat židle, prostor pro práci u stolu, postel/lehátko.</a:t>
            </a:r>
          </a:p>
          <a:p>
            <a:pPr marL="414000" lvl="1" indent="0">
              <a:buNone/>
            </a:pPr>
            <a:endParaRPr lang="cs-CZ" b="1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r>
              <a:rPr lang="cs-CZ" sz="2000" b="1" u="sng" dirty="0" smtClean="0"/>
              <a:t>Provozní řád</a:t>
            </a:r>
            <a:r>
              <a:rPr lang="cs-CZ" sz="2000" b="1" dirty="0" smtClean="0"/>
              <a:t> </a:t>
            </a:r>
            <a:r>
              <a:rPr lang="cs-CZ" dirty="0" smtClean="0"/>
              <a:t>zařízení </a:t>
            </a:r>
            <a:r>
              <a:rPr lang="cs-CZ" dirty="0"/>
              <a:t>péče o děti musí obsahovat </a:t>
            </a:r>
            <a:r>
              <a:rPr lang="cs-CZ" sz="1800" dirty="0"/>
              <a:t>(Náležitosti jsou uvedeny ve Specifické části pravidel pro žadatele a příjemce v rámci OPZ pro projekty s jednotkovými náklady zaměřené na podporu zařízení péče o děti předškolního věku, kap. 5.3.9)</a:t>
            </a:r>
            <a:r>
              <a:rPr lang="cs-CZ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identifikaci provozovatele,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označení dětské skupiny a údaj o počtu dětí,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adresu místa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den započetí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</a:t>
            </a:r>
            <a:r>
              <a:rPr lang="cs-CZ" sz="1600" dirty="0" smtClean="0"/>
              <a:t>nákladů</a:t>
            </a:r>
            <a:endParaRPr lang="cs-CZ" sz="2000" b="1" dirty="0" smtClean="0"/>
          </a:p>
          <a:p>
            <a:r>
              <a:rPr lang="cs-CZ" sz="2000" b="1" u="sng" dirty="0" smtClean="0"/>
              <a:t>Plán výchovy a péče</a:t>
            </a:r>
          </a:p>
          <a:p>
            <a:pPr marL="0" indent="0">
              <a:buNone/>
            </a:pPr>
            <a:endParaRPr lang="cs-CZ" dirty="0"/>
          </a:p>
          <a:p>
            <a:endParaRPr lang="cs-CZ" u="sng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472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Ke splnění jednotky obsazenosti je třeba dále doložit přílohou </a:t>
            </a:r>
            <a:r>
              <a:rPr lang="cs-CZ" sz="2000" b="1" dirty="0" err="1" smtClean="0"/>
              <a:t>ZoR</a:t>
            </a:r>
            <a:r>
              <a:rPr lang="cs-CZ" sz="2000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pojistná smlouva musí obsahovat informaci o pojištění </a:t>
            </a:r>
            <a:r>
              <a:rPr lang="cs-CZ" u="sng" dirty="0" smtClean="0"/>
              <a:t>odpovědnosti za </a:t>
            </a:r>
            <a:r>
              <a:rPr lang="cs-CZ" u="sng" dirty="0"/>
              <a:t>újmu</a:t>
            </a:r>
            <a:r>
              <a:rPr lang="cs-CZ" dirty="0"/>
              <a:t> způsobenou při poskytování služby hlídání a péče o </a:t>
            </a:r>
            <a:r>
              <a:rPr lang="cs-CZ" dirty="0" smtClean="0"/>
              <a:t>dítě a musí být </a:t>
            </a:r>
            <a:r>
              <a:rPr lang="cs-CZ" u="sng" dirty="0" smtClean="0"/>
              <a:t>uzavřena nejpozději ke dni zahájení provozu</a:t>
            </a:r>
            <a:endParaRPr lang="cs-CZ" u="sng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>
                <a:hlinkClick r:id="rId2"/>
              </a:rPr>
              <a:t>d</a:t>
            </a:r>
            <a:r>
              <a:rPr lang="cs-CZ" b="1" u="sng" dirty="0" smtClean="0">
                <a:hlinkClick r:id="rId2"/>
              </a:rPr>
              <a:t>okladování docházky dětí a pečujících osob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dětí ve formátu XLS/XLSX opatřený elektronickým podpisem oprávněného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 smtClean="0"/>
              <a:t> (podepsaný dokument je označen zelenou pečetí)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pečujících osob ve formátu XLS/XLSX opatřený elektronickým podpisem odpovědného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/>
              <a:t> (podepsaný dokument je označen zelenou pečetí)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Dále je třeba mít dokumenty ověřované při kontrole na místě</a:t>
            </a:r>
            <a:r>
              <a:rPr lang="cs-CZ" sz="2000" dirty="0" smtClean="0"/>
              <a:t>:</a:t>
            </a:r>
          </a:p>
          <a:p>
            <a:r>
              <a:rPr lang="cs-CZ" sz="2000" b="1" u="sng" dirty="0" smtClean="0"/>
              <a:t>Prohlášení </a:t>
            </a:r>
            <a:r>
              <a:rPr lang="cs-CZ" sz="2000" b="1" u="sng" dirty="0"/>
              <a:t>o docházce </a:t>
            </a:r>
            <a:r>
              <a:rPr lang="cs-CZ" sz="2000" b="1" u="sng" dirty="0" smtClean="0"/>
              <a:t>dítěte/dětí potvrzené rodičem </a:t>
            </a:r>
            <a:r>
              <a:rPr lang="cs-CZ" sz="2000" dirty="0"/>
              <a:t>(stanovení minimálního rozsahu údajů, bez vzorového dokumentu):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Sestava </a:t>
            </a:r>
            <a:r>
              <a:rPr lang="cs-CZ" sz="2000" dirty="0"/>
              <a:t>docházky dítěte bude vyhotovena za každý kalendářní měsíc, požadované údaje jsou: registrační číslo projektu, název projektu, název příjemce, identifikační údaje dítěte (jméno, příjmení), údaje o příchodu a odchodu dítěte v konkrétní dny, jméno a příjmení rodiče, datum a podpis rodiče, povinné prvky vizuální identity.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r>
              <a:rPr lang="cs-CZ" sz="2000" b="1" u="sng" dirty="0" smtClean="0"/>
              <a:t>Evidenci dětí</a:t>
            </a:r>
            <a:r>
              <a:rPr lang="cs-CZ" sz="2000" b="1" dirty="0" smtClean="0"/>
              <a:t>, </a:t>
            </a:r>
            <a:r>
              <a:rPr lang="cs-CZ" sz="2000" dirty="0" smtClean="0"/>
              <a:t>kterou je povinen provozovatel </a:t>
            </a:r>
            <a:r>
              <a:rPr lang="cs-CZ" sz="2000" dirty="0"/>
              <a:t>zařízení </a:t>
            </a:r>
            <a:r>
              <a:rPr lang="cs-CZ" sz="2000" dirty="0" smtClean="0"/>
              <a:t>průběžně vést. Evidence dětí </a:t>
            </a:r>
            <a:r>
              <a:rPr lang="cs-CZ" sz="2000" dirty="0"/>
              <a:t>musí v návaznosti na § 11 zákona č. 247/2014 Sb. obsahovat: </a:t>
            </a:r>
            <a:r>
              <a:rPr lang="cs-CZ" sz="1800" dirty="0" smtClean="0"/>
              <a:t>	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a</a:t>
            </a:r>
            <a:r>
              <a:rPr lang="cs-CZ" sz="1800" dirty="0"/>
              <a:t>) jméno, popřípadě jména, a příjmení, datum narození a adresu </a:t>
            </a:r>
            <a:r>
              <a:rPr lang="cs-CZ" sz="1800" dirty="0" smtClean="0"/>
              <a:t>	místa </a:t>
            </a:r>
            <a:r>
              <a:rPr lang="cs-CZ" sz="1800" dirty="0"/>
              <a:t>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b</a:t>
            </a:r>
            <a:r>
              <a:rPr lang="cs-CZ" sz="1800" dirty="0"/>
              <a:t>) jméno, popřípadě jména, příjmení rodičů a adresu místa pobytu </a:t>
            </a:r>
            <a:r>
              <a:rPr lang="cs-CZ" sz="1800" dirty="0" smtClean="0"/>
              <a:t>	alespoň </a:t>
            </a:r>
            <a:r>
              <a:rPr lang="cs-CZ" sz="1800" dirty="0"/>
              <a:t>jednoho z rodičů, liší-li se od adresy místa 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c</a:t>
            </a:r>
            <a:r>
              <a:rPr lang="cs-CZ" sz="1800" dirty="0"/>
              <a:t>) jméno, popřípadě jména, příjmení a adresu místa pobytu osoby, </a:t>
            </a:r>
            <a:r>
              <a:rPr lang="cs-CZ" sz="1800" dirty="0" smtClean="0"/>
              <a:t>	která </a:t>
            </a:r>
            <a:r>
              <a:rPr lang="cs-CZ" sz="1800" dirty="0"/>
              <a:t>na základě pověření rodiče může pro dítě docházet,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dny v týdnu a doba v průběhu dne, po kterou dítě v dětské skupině </a:t>
            </a:r>
            <a:r>
              <a:rPr lang="cs-CZ" sz="1800" dirty="0" smtClean="0"/>
              <a:t>	pobývá</a:t>
            </a:r>
            <a:r>
              <a:rPr lang="cs-CZ" sz="1800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</a:t>
            </a:r>
            <a:endParaRPr lang="cs-CZ" dirty="0">
              <a:ea typeface="Arial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	e) údaj týkající se úhrady nákladů za službu péče o dítě v dětské 	skupině, </a:t>
            </a:r>
          </a:p>
          <a:p>
            <a:pPr marL="0" indent="0">
              <a:buNone/>
            </a:pPr>
            <a:r>
              <a:rPr lang="cs-CZ" sz="1800" dirty="0" smtClean="0"/>
              <a:t>	f) údaj o zdravotní pojišťovně dítěte, </a:t>
            </a:r>
          </a:p>
          <a:p>
            <a:pPr marL="0" indent="0">
              <a:buNone/>
            </a:pPr>
            <a:r>
              <a:rPr lang="cs-CZ" sz="1800" dirty="0" smtClean="0"/>
              <a:t>	g) telefonní, popřípadě jiný kontakt na rodiče a na osobu uvedenou v 	písmeni c), </a:t>
            </a:r>
          </a:p>
          <a:p>
            <a:pPr marL="0" indent="0">
              <a:buNone/>
            </a:pPr>
            <a:r>
              <a:rPr lang="cs-CZ" sz="1800" dirty="0" smtClean="0"/>
              <a:t>	h) údaj o zdravotním stavu dítěte a o případných omezeních z něho 	vyplývajících, které by mohly mít vliv na poskytování služby péče o 	dítě v dětské skupině; </a:t>
            </a:r>
          </a:p>
          <a:p>
            <a:pPr marL="0" indent="0">
              <a:buNone/>
            </a:pPr>
            <a:r>
              <a:rPr lang="cs-CZ" sz="1800" dirty="0" smtClean="0"/>
              <a:t>	i) údaj o tom, že se dítě podrobilo stanoveným pravidelným očkováním 	nebo že je proti nákaze imunní anebo že se nemůže očkování 	podrobit pro trvalou kontraindikaci.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Smlouvy </a:t>
            </a:r>
            <a:r>
              <a:rPr lang="cs-CZ" b="1" u="sng" dirty="0"/>
              <a:t>mezi provozovatelem zařízení péče o děti a </a:t>
            </a:r>
            <a:r>
              <a:rPr lang="cs-CZ" b="1" u="sng" dirty="0" smtClean="0"/>
              <a:t>rodiči dítěte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Provozovatel zařízení péče o děti, které bylo podpořeno z OPZ, je povinen před zahájením poskytování služby péče o dítě uzavřít 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z § 13 zákona č. 247/2014 Sb.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</a:t>
            </a:r>
            <a:r>
              <a:rPr lang="cs-CZ" sz="1600" dirty="0" smtClean="0"/>
              <a:t>	péče </a:t>
            </a:r>
            <a:r>
              <a:rPr lang="cs-CZ" sz="1600" dirty="0"/>
              <a:t>o dítě v zařízení poskytována s úhradou nákladů,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</a:t>
            </a:r>
            <a:r>
              <a:rPr lang="cs-CZ" sz="1600" dirty="0" smtClean="0"/>
              <a:t>	pobytu </a:t>
            </a:r>
            <a:r>
              <a:rPr lang="cs-CZ" sz="1600" dirty="0"/>
              <a:t>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e</a:t>
            </a:r>
            <a:r>
              <a:rPr lang="cs-CZ" sz="1800" dirty="0"/>
              <a:t>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f</a:t>
            </a:r>
            <a:r>
              <a:rPr lang="cs-CZ" sz="1800" dirty="0"/>
              <a:t>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g</a:t>
            </a:r>
            <a:r>
              <a:rPr lang="cs-CZ" sz="1800" dirty="0"/>
              <a:t>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Přílohou </a:t>
            </a:r>
            <a:r>
              <a:rPr lang="cs-CZ" sz="1800" dirty="0"/>
              <a:t>smlouvy o poskytování služby péče o dítě jsou vnitřní pravidla a plán výchovy a </a:t>
            </a:r>
            <a:r>
              <a:rPr lang="cs-CZ" sz="1800" dirty="0" smtClean="0"/>
              <a:t>péče.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 smtClean="0"/>
              <a:t>Doklad prokazující vazbu rodiče na trh práce </a:t>
            </a:r>
            <a:r>
              <a:rPr lang="cs-CZ" sz="2000" dirty="0" smtClean="0"/>
              <a:t>(</a:t>
            </a:r>
            <a:r>
              <a:rPr lang="cs-CZ" sz="2000" dirty="0"/>
              <a:t>Náležitosti jsou uvedeny ve Specifické části pravidel pro žadatele a příjemce v rámci OPZ pro projekty s jednotkovými náklady zaměřené na podporu zařízení péče o děti předškolního věku, kap. </a:t>
            </a:r>
            <a:r>
              <a:rPr lang="cs-CZ" sz="2000" dirty="0" smtClean="0"/>
              <a:t>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 smtClean="0"/>
              <a:t>Monitorovací list podpořené osoby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</a:t>
            </a:r>
            <a:r>
              <a:rPr lang="cs-CZ" dirty="0" smtClean="0"/>
              <a:t>ezávazný formulář.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využít při sběru údajů od jednotlivých osob podpořených v </a:t>
            </a:r>
            <a:r>
              <a:rPr lang="cs-CZ" dirty="0" smtClean="0"/>
              <a:t>projektu.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</a:t>
            </a:r>
            <a:r>
              <a:rPr lang="cs-CZ" dirty="0" smtClean="0"/>
              <a:t>ata potřebná pro </a:t>
            </a:r>
            <a:r>
              <a:rPr lang="cs-CZ" dirty="0"/>
              <a:t>sledování monitorovacích indikátorů </a:t>
            </a:r>
            <a:r>
              <a:rPr lang="cs-CZ" dirty="0" smtClean="0"/>
              <a:t>lze podložit </a:t>
            </a:r>
            <a:r>
              <a:rPr lang="cs-CZ" dirty="0"/>
              <a:t>jinou průkaznou </a:t>
            </a:r>
            <a:r>
              <a:rPr lang="cs-CZ" dirty="0" smtClean="0"/>
              <a:t>evidencí, </a:t>
            </a:r>
            <a:r>
              <a:rPr lang="cs-CZ" dirty="0"/>
              <a:t>není nutné formulář </a:t>
            </a:r>
            <a:r>
              <a:rPr lang="cs-CZ" dirty="0" smtClean="0"/>
              <a:t>používat.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</a:t>
            </a:r>
            <a:r>
              <a:rPr lang="cs-CZ" dirty="0"/>
              <a:t>(či partner) je také oprávněn si obsah Monitorovacího listu podpořené osoby upravit (např. v něm nezjišťovat něco, co už je mu známo a eviduje to v podobě nějakého jiného dokumentu/databáze</a:t>
            </a:r>
            <a:r>
              <a:rPr lang="cs-CZ" dirty="0" smtClean="0"/>
              <a:t>).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u="sng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8BF83E-A787-4202-A405-E294EBB5C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64837"/>
            <a:ext cx="6858000" cy="2664241"/>
          </a:xfrm>
        </p:spPr>
        <p:txBody>
          <a:bodyPr/>
          <a:lstStyle/>
          <a:p>
            <a:r>
              <a:rPr lang="cs-CZ" sz="3200" dirty="0"/>
              <a:t>Podpora implementace dětských skupin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altLang="cs-CZ" sz="2800" dirty="0">
                <a:cs typeface="Arial" charset="0"/>
              </a:rPr>
              <a:t/>
            </a:r>
            <a:br>
              <a:rPr lang="cs-CZ" altLang="cs-CZ" sz="2800" dirty="0">
                <a:cs typeface="Arial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CZ.03.1.51/0.0/0.0/15_009/0002266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3351926" y="5154157"/>
            <a:ext cx="244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cs-CZ" dirty="0">
                <a:solidFill>
                  <a:prstClr val="black"/>
                </a:solidFill>
                <a:latin typeface="Calibri"/>
              </a:rPr>
              <a:t>Praha 17. a 18. 12. 2019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23767" y="4632377"/>
            <a:ext cx="2296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cs-CZ" sz="2000" dirty="0">
                <a:solidFill>
                  <a:prstClr val="black"/>
                </a:solidFill>
                <a:latin typeface="Calibri"/>
              </a:rPr>
              <a:t>Bc. Radka Pleštilová </a:t>
            </a:r>
          </a:p>
        </p:txBody>
      </p:sp>
    </p:spTree>
    <p:extLst>
      <p:ext uri="{BB962C8B-B14F-4D97-AF65-F5344CB8AC3E}">
        <p14:creationId xmlns:p14="http://schemas.microsoft.com/office/powerpoint/2010/main" val="13838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Doklady o splnění požadavků na pečující osoby </a:t>
            </a:r>
            <a:endParaRPr lang="cs-CZ" b="1" u="sng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Trestní </a:t>
            </a:r>
            <a:r>
              <a:rPr lang="cs-CZ" sz="1800" dirty="0"/>
              <a:t>bezúhonnost </a:t>
            </a: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Zdravotní způsobilost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Pracovněprávní </a:t>
            </a:r>
            <a:r>
              <a:rPr lang="cs-CZ" sz="1800" dirty="0"/>
              <a:t>vztah s provozovatelem </a:t>
            </a:r>
            <a:r>
              <a:rPr lang="cs-CZ" sz="1800" dirty="0" smtClean="0"/>
              <a:t>zařízení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Odborná způsobilost</a:t>
            </a:r>
            <a:endParaRPr lang="cs-CZ" sz="1800" dirty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</a:t>
            </a:r>
            <a:r>
              <a:rPr lang="cs-CZ" dirty="0"/>
              <a:t>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 smtClean="0"/>
              <a:t>Požadavky </a:t>
            </a:r>
            <a:r>
              <a:rPr lang="cs-CZ" sz="1800" b="1" u="sng" dirty="0"/>
              <a:t>na odbornou způsobilost pečujících osob 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 247/2014 Sb</a:t>
            </a:r>
            <a:r>
              <a:rPr lang="cs-CZ" sz="1400" dirty="0" smtClean="0"/>
              <a:t>., </a:t>
            </a:r>
            <a:r>
              <a:rPr lang="cs-CZ" sz="1400" dirty="0"/>
              <a:t>Specifická část pravidel, kap. </a:t>
            </a:r>
            <a:r>
              <a:rPr lang="cs-CZ" sz="1400" dirty="0" smtClean="0"/>
              <a:t>5.3.2. </a:t>
            </a:r>
            <a:r>
              <a:rPr lang="cs-CZ" sz="1400" dirty="0"/>
              <a:t>Odbornou </a:t>
            </a:r>
            <a:r>
              <a:rPr lang="cs-CZ" sz="1400" dirty="0" smtClean="0"/>
              <a:t>způsobilost </a:t>
            </a:r>
            <a:r>
              <a:rPr lang="cs-CZ" sz="1400" dirty="0"/>
              <a:t>pečující </a:t>
            </a:r>
            <a:r>
              <a:rPr lang="cs-CZ" sz="1400" dirty="0" smtClean="0"/>
              <a:t>osoby upravují: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</a:t>
            </a:r>
            <a:r>
              <a:rPr lang="cs-CZ" sz="1400" dirty="0" smtClean="0"/>
              <a:t>95/2004 </a:t>
            </a:r>
            <a:r>
              <a:rPr lang="cs-CZ" sz="1400" dirty="0"/>
              <a:t>Sb., o podmínkách získávání a uznávání odborné způsobilosti a specializované způsobilosti k výkonu zdravotnického povolání lékaře, zubního lékaře a farmaceuta,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Zákon </a:t>
            </a:r>
            <a:r>
              <a:rPr lang="cs-CZ" sz="1400" dirty="0"/>
              <a:t>č. 96/2004 Sb., o podmínkách získávání a uznávání způsobilosti k výkonu nelékařských zdravotnických povolání a k výkonu činností souvisejících s poskytováním zdravotní péče a o změně některých souvisejících zákonů, ve znění pozdějších předpisů (zákon o nelékařských zdravotnických </a:t>
            </a:r>
            <a:r>
              <a:rPr lang="cs-CZ" sz="1400" dirty="0" smtClean="0"/>
              <a:t>povoláních).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108/2006 Sb., o sociálních službách,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563/2004 Sb., o pedagogických pracovnících a o změně některých zákonů, ve znění pozdějších </a:t>
            </a:r>
            <a:r>
              <a:rPr lang="cs-CZ" sz="1400" dirty="0" smtClean="0"/>
              <a:t>předpisů. 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179/2006 Sb., o ověřování a uznávání výsledků dalšího vzdělávání a o změně některých zákonů, ve znění pozdějších předpisů (zákon o uznávání výsledků dalšího vzdělávání</a:t>
            </a:r>
            <a:r>
              <a:rPr lang="cs-CZ" sz="1400" dirty="0" smtClean="0"/>
              <a:t>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UPOZORŇUJEME </a:t>
            </a:r>
            <a:r>
              <a:rPr lang="cs-CZ" sz="1400" dirty="0"/>
              <a:t>NA UZNATELNOST pedagogického a zdravotnického lycea vůči pravidlům OPZ ne však vůči zákonu č. 247/2014Sb.!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endParaRPr lang="cs-CZ" sz="1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Kvalifikovaná pečující osoba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96752"/>
            <a:ext cx="9036496" cy="671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/>
              <a:t>osvědčení o získání profesní kvalifikace </a:t>
            </a:r>
            <a:r>
              <a:rPr lang="cs-CZ" sz="2000" dirty="0" smtClean="0"/>
              <a:t>„Chůva pro děti do zahájení povinné školní docházky“ pečující osoby, která získala v rámci projektu profesní kvalifikaci,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/>
              <a:t>pracovní smlouva / dohoda o pracovní činnosti / dohoda o provedení práce </a:t>
            </a:r>
            <a:r>
              <a:rPr lang="cs-CZ" sz="2000" dirty="0"/>
              <a:t>dokládající pracovněprávní vztah s pečující osobou, která získala v rámci projektu profesní kvalifikaci, na délku minimálně 6 měsíců po získání kvalifikace</a:t>
            </a:r>
            <a:r>
              <a:rPr lang="cs-CZ" sz="2000" dirty="0" smtClean="0"/>
              <a:t>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>
                <a:solidFill>
                  <a:srgbClr val="084A8B"/>
                </a:solidFill>
              </a:rPr>
              <a:t>souhrnný </a:t>
            </a:r>
            <a:r>
              <a:rPr lang="cs-CZ" sz="2000" b="1" dirty="0">
                <a:solidFill>
                  <a:srgbClr val="084A8B"/>
                </a:solidFill>
              </a:rPr>
              <a:t>záznam o docházce pečující osoby</a:t>
            </a:r>
            <a:r>
              <a:rPr lang="cs-CZ" sz="2000" dirty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sz="2000" u="sng" dirty="0">
                <a:solidFill>
                  <a:srgbClr val="084A8B"/>
                </a:solidFill>
              </a:rPr>
              <a:t>šestiměsíční pracovní působení </a:t>
            </a:r>
            <a:r>
              <a:rPr lang="cs-CZ" sz="2000" dirty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>
              <a:solidFill>
                <a:srgbClr val="084A8B"/>
              </a:solidFill>
            </a:endParaRPr>
          </a:p>
          <a:p>
            <a:endParaRPr lang="cs-CZ" dirty="0"/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>
              <a:solidFill>
                <a:srgbClr val="084A8B"/>
              </a:solidFill>
            </a:endParaRP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Nájemné prostor zařízení péče o děti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69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lvl="0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>
                <a:solidFill>
                  <a:srgbClr val="084A8B"/>
                </a:solidFill>
              </a:rPr>
              <a:t>nájemní smlouva</a:t>
            </a:r>
            <a:r>
              <a:rPr lang="cs-CZ" sz="2000" dirty="0" smtClean="0">
                <a:solidFill>
                  <a:srgbClr val="084A8B"/>
                </a:solidFill>
              </a:rPr>
              <a:t> a dokumentace pro jednotku obsazenost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84A8B"/>
                </a:solidFill>
              </a:rPr>
              <a:t>náležitosti NS: adresa místa realizace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084A8B"/>
                </a:solidFill>
              </a:rPr>
              <a:t>		</a:t>
            </a:r>
            <a:r>
              <a:rPr lang="cs-CZ" sz="2000" dirty="0" smtClean="0">
                <a:solidFill>
                  <a:srgbClr val="084A8B"/>
                </a:solidFill>
              </a:rPr>
              <a:t>    platnost nejpozději v den zahájení provozu v souladu   		    se zadáváním veřejných zakázek (zejména střet zájmů)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 smtClean="0">
                <a:solidFill>
                  <a:srgbClr val="084A8B"/>
                </a:solidFill>
              </a:rPr>
              <a:t>Dokumenty pro splnění relevantních jednotek </a:t>
            </a:r>
            <a:r>
              <a:rPr lang="cs-CZ" sz="2000" b="1" dirty="0">
                <a:solidFill>
                  <a:srgbClr val="084A8B"/>
                </a:solidFill>
              </a:rPr>
              <a:t>jsou </a:t>
            </a:r>
            <a:r>
              <a:rPr lang="cs-CZ" sz="2000" b="1" dirty="0" smtClean="0">
                <a:solidFill>
                  <a:srgbClr val="084A8B"/>
                </a:solidFill>
              </a:rPr>
              <a:t>ověřovány </a:t>
            </a:r>
            <a:r>
              <a:rPr lang="cs-CZ" sz="2000" b="1" dirty="0">
                <a:solidFill>
                  <a:srgbClr val="084A8B"/>
                </a:solidFill>
              </a:rPr>
              <a:t>při kontrole na místě (</a:t>
            </a:r>
            <a:r>
              <a:rPr lang="cs-CZ" sz="2000" b="1" dirty="0" err="1">
                <a:solidFill>
                  <a:srgbClr val="084A8B"/>
                </a:solidFill>
              </a:rPr>
              <a:t>KnM</a:t>
            </a:r>
            <a:r>
              <a:rPr lang="cs-CZ" sz="2000" b="1" dirty="0" smtClean="0">
                <a:solidFill>
                  <a:srgbClr val="084A8B"/>
                </a:solidFill>
              </a:rPr>
              <a:t>).</a:t>
            </a:r>
            <a:endParaRPr lang="cs-CZ" sz="2000" b="1" dirty="0">
              <a:solidFill>
                <a:srgbClr val="084A8B"/>
              </a:solidFill>
            </a:endParaRP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střetu zájmu </a:t>
            </a:r>
            <a:r>
              <a:rPr lang="cs-CZ" dirty="0" smtClean="0"/>
              <a:t>se ocitají členové </a:t>
            </a:r>
            <a:r>
              <a:rPr lang="cs-CZ" dirty="0"/>
              <a:t>statutárního orgánu zadavatele, členové realizačního týmu </a:t>
            </a:r>
            <a:r>
              <a:rPr lang="cs-CZ" dirty="0" smtClean="0"/>
              <a:t>projektu, </a:t>
            </a:r>
            <a:r>
              <a:rPr lang="cs-CZ" u="sng" dirty="0" smtClean="0"/>
              <a:t>manžel/manželka </a:t>
            </a:r>
            <a:r>
              <a:rPr lang="cs-CZ" u="sng" dirty="0"/>
              <a:t>statutárního orgánu </a:t>
            </a:r>
            <a:r>
              <a:rPr lang="cs-CZ" u="sng" dirty="0" smtClean="0"/>
              <a:t>dodavatele;</a:t>
            </a:r>
          </a:p>
          <a:p>
            <a:r>
              <a:rPr lang="cs-CZ" dirty="0" smtClean="0"/>
              <a:t>snížit </a:t>
            </a:r>
            <a:r>
              <a:rPr lang="cs-CZ" dirty="0"/>
              <a:t>počet pracovních dnů použitý pro výpočet obsazenosti </a:t>
            </a:r>
            <a:r>
              <a:rPr lang="cs-CZ" dirty="0" smtClean="0"/>
              <a:t>lze pouze </a:t>
            </a:r>
            <a:r>
              <a:rPr lang="cs-CZ" u="sng" dirty="0" smtClean="0"/>
              <a:t>z </a:t>
            </a:r>
            <a:r>
              <a:rPr lang="cs-CZ" u="sng" dirty="0"/>
              <a:t>předem nepředvídatelných důvodů</a:t>
            </a:r>
            <a:r>
              <a:rPr lang="cs-CZ" dirty="0"/>
              <a:t>, např. karanténa, povodně, vyhoření, vykradení apod., anebo </a:t>
            </a:r>
            <a:r>
              <a:rPr lang="cs-CZ" u="sng" dirty="0"/>
              <a:t>z předem ohlášených technických důvodů, jejichž příčina není na straně </a:t>
            </a:r>
            <a:r>
              <a:rPr lang="cs-CZ" u="sng" dirty="0" smtClean="0"/>
              <a:t>příjemce</a:t>
            </a:r>
            <a:r>
              <a:rPr lang="cs-CZ" dirty="0" smtClean="0"/>
              <a:t>, a sice maximálně </a:t>
            </a:r>
            <a:r>
              <a:rPr lang="cs-CZ" dirty="0"/>
              <a:t>o 31 po sobě jdoucích kalendářních </a:t>
            </a:r>
            <a:r>
              <a:rPr lang="cs-CZ" dirty="0" smtClean="0"/>
              <a:t>dnů;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>Výpočet Obsazenosti/zálohy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1/75 výše </a:t>
            </a:r>
            <a:r>
              <a:rPr lang="cs-CZ" sz="1600" dirty="0"/>
              <a:t>nákladů na zajištění provozu jednoho místa v zařízení péče o dítě za 6 </a:t>
            </a:r>
            <a:r>
              <a:rPr lang="cs-CZ" sz="1600" dirty="0" smtClean="0"/>
              <a:t>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očet </a:t>
            </a:r>
            <a:r>
              <a:rPr lang="cs-CZ" sz="1600" dirty="0"/>
              <a:t>provozovaných míst je dán kapacitou zařízení péče o </a:t>
            </a:r>
            <a:r>
              <a:rPr lang="cs-CZ" sz="1600" dirty="0" smtClean="0"/>
              <a:t>děti</a:t>
            </a:r>
            <a:r>
              <a:rPr lang="cs-CZ" sz="1600" dirty="0"/>
              <a:t> </a:t>
            </a:r>
            <a:r>
              <a:rPr lang="cs-CZ" sz="1600" dirty="0" smtClean="0"/>
              <a:t>(u DS v evidenci poskytovatelů,  u živností ve </a:t>
            </a:r>
            <a:r>
              <a:rPr lang="cs-CZ" sz="1600" dirty="0"/>
              <a:t>stanovisku příslušné krajské hygienické </a:t>
            </a:r>
            <a:r>
              <a:rPr lang="cs-CZ" sz="1600" dirty="0" smtClean="0"/>
              <a:t>stanice)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</a:t>
            </a:r>
            <a:r>
              <a:rPr lang="cs-CZ" sz="1600" dirty="0" smtClean="0"/>
              <a:t>přítomny v</a:t>
            </a:r>
            <a:r>
              <a:rPr lang="cs-CZ" sz="1600" dirty="0"/>
              <a:t> plném počtu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= plně obsazené zařízení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(provoz,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39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73" y="2139359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0" y="212624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71" y="211540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096805" y="1546861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338028" y="1554050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79251" y="157929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1645715" y="324210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216485" y="3284721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76" y="2129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26" y="248427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5" y="24614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2" y="279711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71" y="245479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93" y="243349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7" y="212713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37" y="272727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14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64" y="211540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22" y="213503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21" y="244155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74" y="243686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38" y="276484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61" y="270159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26" y="24161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3" y="209746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93" y="240741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248013" y="2488676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TextovéPole 138"/>
          <p:cNvSpPr txBox="1"/>
          <p:nvPr/>
        </p:nvSpPr>
        <p:spPr>
          <a:xfrm>
            <a:off x="398506" y="4274890"/>
            <a:ext cx="1379124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/>
              <a:t>5 x </a:t>
            </a:r>
            <a:r>
              <a:rPr lang="cs-CZ" sz="1200" dirty="0" smtClean="0"/>
              <a:t>75 x </a:t>
            </a:r>
            <a:r>
              <a:rPr lang="cs-CZ" sz="1200" dirty="0"/>
              <a:t>730 </a:t>
            </a:r>
            <a:r>
              <a:rPr lang="cs-CZ" sz="1200" dirty="0" smtClean="0"/>
              <a:t>+</a:t>
            </a:r>
          </a:p>
          <a:p>
            <a:r>
              <a:rPr lang="cs-CZ" sz="1200" dirty="0" smtClean="0"/>
              <a:t>5 x 75 x 64 </a:t>
            </a:r>
            <a:endParaRPr lang="cs-CZ" sz="1200" dirty="0"/>
          </a:p>
          <a:p>
            <a:r>
              <a:rPr lang="cs-CZ" sz="1200" u="sng" dirty="0" smtClean="0"/>
              <a:t>1 x 14 760</a:t>
            </a:r>
            <a:endParaRPr lang="cs-CZ" sz="1200" u="sng" dirty="0"/>
          </a:p>
          <a:p>
            <a:r>
              <a:rPr lang="cs-CZ" sz="1200" dirty="0" smtClean="0"/>
              <a:t>312 510 Kč</a:t>
            </a:r>
            <a:endParaRPr lang="cs-CZ" sz="1200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2449530" y="4371046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 x 730 + </a:t>
            </a:r>
          </a:p>
          <a:p>
            <a:r>
              <a:rPr lang="cs-CZ" sz="1200" u="sng" dirty="0" smtClean="0"/>
              <a:t>5 x 60 x 64</a:t>
            </a:r>
          </a:p>
          <a:p>
            <a:r>
              <a:rPr lang="cs-CZ" sz="1200" dirty="0" smtClean="0"/>
              <a:t>238 200 </a:t>
            </a:r>
          </a:p>
        </p:txBody>
      </p:sp>
      <p:cxnSp>
        <p:nvCxnSpPr>
          <p:cNvPr id="27" name="Přímá spojnice se šipkou 26"/>
          <p:cNvCxnSpPr>
            <a:stCxn id="139" idx="0"/>
          </p:cNvCxnSpPr>
          <p:nvPr/>
        </p:nvCxnSpPr>
        <p:spPr>
          <a:xfrm flipH="1" flipV="1">
            <a:off x="632021" y="2875355"/>
            <a:ext cx="456047" cy="1399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139092" y="2789334"/>
            <a:ext cx="125717" cy="1581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1907725" y="5481572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238 200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412512" y="547650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297 750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5103749" y="4383408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 x 730 + </a:t>
            </a:r>
          </a:p>
          <a:p>
            <a:r>
              <a:rPr lang="cs-CZ" sz="1200" u="sng" dirty="0" smtClean="0"/>
              <a:t>5 x 75 x 64 </a:t>
            </a:r>
          </a:p>
          <a:p>
            <a:r>
              <a:rPr lang="cs-CZ" sz="1200" dirty="0" smtClean="0"/>
              <a:t>297 750</a:t>
            </a:r>
          </a:p>
        </p:txBody>
      </p:sp>
      <p:cxnSp>
        <p:nvCxnSpPr>
          <p:cNvPr id="31" name="Přímá spojnice se šipkou 30"/>
          <p:cNvCxnSpPr>
            <a:stCxn id="57" idx="2"/>
          </p:cNvCxnSpPr>
          <p:nvPr/>
        </p:nvCxnSpPr>
        <p:spPr>
          <a:xfrm flipH="1">
            <a:off x="2207978" y="3765328"/>
            <a:ext cx="42899" cy="141763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/>
          <p:nvPr/>
        </p:nvCxnSpPr>
        <p:spPr>
          <a:xfrm>
            <a:off x="4572000" y="3824489"/>
            <a:ext cx="237803" cy="162008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6879098" y="4362342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70 x 730 + </a:t>
            </a:r>
          </a:p>
          <a:p>
            <a:r>
              <a:rPr lang="cs-CZ" sz="1200" u="sng" dirty="0" smtClean="0"/>
              <a:t>5 x 70 x 64</a:t>
            </a:r>
          </a:p>
          <a:p>
            <a:r>
              <a:rPr lang="cs-CZ" sz="1200" dirty="0" smtClean="0"/>
              <a:t>277 900</a:t>
            </a:r>
            <a:r>
              <a:rPr lang="cs-CZ" sz="1200" u="sng" dirty="0" smtClean="0"/>
              <a:t> 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299876" y="5461739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277 900+</a:t>
            </a:r>
          </a:p>
          <a:p>
            <a:r>
              <a:rPr lang="cs-CZ" sz="1200" u="sng" dirty="0" smtClean="0"/>
              <a:t>1 x 14 760</a:t>
            </a:r>
          </a:p>
          <a:p>
            <a:r>
              <a:rPr lang="cs-CZ" sz="1200" b="1" smtClean="0"/>
              <a:t>292 660 </a:t>
            </a:r>
            <a:r>
              <a:rPr lang="cs-CZ" sz="1200" b="1" dirty="0" smtClean="0"/>
              <a:t>Kč</a:t>
            </a:r>
            <a:endParaRPr lang="cs-CZ" sz="1200" b="1" dirty="0"/>
          </a:p>
        </p:txBody>
      </p:sp>
      <p:cxnSp>
        <p:nvCxnSpPr>
          <p:cNvPr id="149" name="Přímá spojnice se šipkou 148"/>
          <p:cNvCxnSpPr/>
          <p:nvPr/>
        </p:nvCxnSpPr>
        <p:spPr>
          <a:xfrm>
            <a:off x="6603732" y="3856102"/>
            <a:ext cx="107468" cy="1588469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6987874" y="2769081"/>
            <a:ext cx="874123" cy="163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7764876" y="548157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297 750 Kč</a:t>
            </a:r>
            <a:endParaRPr lang="cs-CZ" sz="1200" b="1" dirty="0"/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71529" cy="1601550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90" y="2827630"/>
            <a:ext cx="298730" cy="298730"/>
          </a:xfrm>
          <a:prstGeom prst="rect">
            <a:avLst/>
          </a:prstGeom>
        </p:spPr>
      </p:pic>
      <p:sp>
        <p:nvSpPr>
          <p:cNvPr id="83" name="TextovéPole 82"/>
          <p:cNvSpPr txBox="1"/>
          <p:nvPr/>
        </p:nvSpPr>
        <p:spPr>
          <a:xfrm>
            <a:off x="1434763" y="5182961"/>
            <a:ext cx="10049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100" b="1" dirty="0" smtClean="0"/>
              <a:t>Vyúčtování</a:t>
            </a:r>
            <a:endParaRPr lang="cs-CZ" sz="1100" b="1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3666" y="4002538"/>
            <a:ext cx="10049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100" b="1" dirty="0" smtClean="0"/>
              <a:t>Zálohy</a:t>
            </a:r>
          </a:p>
        </p:txBody>
      </p:sp>
    </p:spTree>
    <p:extLst>
      <p:ext uri="{BB962C8B-B14F-4D97-AF65-F5344CB8AC3E}">
        <p14:creationId xmlns:p14="http://schemas.microsoft.com/office/powerpoint/2010/main" val="40076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2" grpId="0" animBg="1"/>
      <p:bldP spid="8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D547A-3900-4804-904D-61E1B9CB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údaje 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7416D0-8193-40CA-A0E2-D37EFA84B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Doba realizace</a:t>
            </a:r>
            <a:r>
              <a:rPr lang="cs-CZ" altLang="cs-CZ" dirty="0"/>
              <a:t>: 1. 1. 2016 – 31. 12. 2020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Rozpočet celkem: </a:t>
            </a:r>
            <a:r>
              <a:rPr lang="cs-CZ" dirty="0"/>
              <a:t>95 496 147,20 Kč</a:t>
            </a:r>
          </a:p>
          <a:p>
            <a:pPr algn="just">
              <a:lnSpc>
                <a:spcPct val="90000"/>
              </a:lnSpc>
              <a:defRPr/>
            </a:pPr>
            <a:r>
              <a:rPr lang="cs-CZ" b="1" dirty="0"/>
              <a:t>Typ projektu: </a:t>
            </a:r>
            <a:r>
              <a:rPr lang="cs-CZ" dirty="0" smtClean="0"/>
              <a:t>Přímého </a:t>
            </a:r>
            <a:r>
              <a:rPr lang="cs-CZ" dirty="0"/>
              <a:t>přidělení s nepřímými náklady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Odborný garant projektu: </a:t>
            </a:r>
            <a:r>
              <a:rPr lang="cs-CZ" altLang="cs-CZ" dirty="0" smtClean="0"/>
              <a:t>214. </a:t>
            </a:r>
            <a:r>
              <a:rPr lang="cs-CZ" altLang="cs-CZ" dirty="0"/>
              <a:t>oddělení koncepce rodinné politiky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Realizátor projektu: </a:t>
            </a:r>
            <a:r>
              <a:rPr lang="cs-CZ" altLang="cs-CZ" dirty="0"/>
              <a:t>353. oddělení projektů sociální politiky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Poskytovatel dotace: </a:t>
            </a:r>
            <a:r>
              <a:rPr lang="cs-CZ" dirty="0" smtClean="0"/>
              <a:t>834. </a:t>
            </a:r>
            <a:r>
              <a:rPr lang="cs-CZ" dirty="0"/>
              <a:t>oddělení projektů rovnosti žen a mužů I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Operační program a výzva: </a:t>
            </a:r>
            <a:r>
              <a:rPr lang="cs-CZ" altLang="cs-CZ" dirty="0"/>
              <a:t>OP Zaměstnanost, </a:t>
            </a:r>
            <a:r>
              <a:rPr lang="cs-CZ" dirty="0"/>
              <a:t>03_1_51 Systémové projekty realizované MPSV a ÚP ČR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 </a:t>
            </a:r>
          </a:p>
          <a:p>
            <a:r>
              <a:rPr lang="cs-CZ" dirty="0"/>
              <a:t>Po celou dobu realizace projektu</a:t>
            </a:r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Změny </a:t>
            </a:r>
            <a:r>
              <a:rPr lang="cs-CZ" dirty="0"/>
              <a:t>projektu (podstatné a nepodstatné) 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p</a:t>
            </a:r>
            <a:r>
              <a:rPr lang="cs-CZ" b="1" dirty="0" smtClean="0"/>
              <a:t>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 smtClean="0"/>
              <a:t>ŘO má na posouzení změny </a:t>
            </a:r>
            <a:r>
              <a:rPr lang="cs-CZ" sz="1800" b="1" dirty="0" smtClean="0"/>
              <a:t>20 pracovních dnů </a:t>
            </a:r>
            <a:r>
              <a:rPr lang="cs-CZ" sz="1800" dirty="0" smtClean="0"/>
              <a:t>(od předložení žádosti o změnu). Změna nesmí být provedena před schválením ze strany ŘO, resp. před vydáním změnového právního aktu.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b="1" dirty="0"/>
              <a:t>n</a:t>
            </a:r>
            <a:r>
              <a:rPr lang="cs-CZ" b="1" dirty="0" smtClean="0"/>
              <a:t>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či adresy pro doručení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</a:t>
            </a:r>
            <a:r>
              <a:rPr lang="cs-CZ" sz="1800" dirty="0"/>
              <a:t>orgánu </a:t>
            </a:r>
            <a:r>
              <a:rPr lang="cs-CZ" sz="1800" dirty="0" smtClean="0"/>
              <a:t>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sz="1800" dirty="0" smtClean="0"/>
              <a:t>Změna smluv o partnerství, </a:t>
            </a:r>
            <a:r>
              <a:rPr lang="cs-CZ" sz="1800" dirty="0"/>
              <a:t>vypuštění </a:t>
            </a:r>
            <a:r>
              <a:rPr lang="cs-CZ" sz="1800" dirty="0" smtClean="0"/>
              <a:t>zaniklého partnera (pokud nedochází k navýšení veřejné podpory).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</a:t>
            </a:r>
            <a:r>
              <a:rPr lang="cs-CZ" sz="1800" dirty="0" smtClean="0"/>
              <a:t>projektu;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</a:t>
            </a:r>
            <a:r>
              <a:rPr lang="cs-CZ" sz="1800" dirty="0" smtClean="0"/>
              <a:t>realizace (při </a:t>
            </a:r>
            <a:r>
              <a:rPr lang="cs-CZ" sz="1800" dirty="0"/>
              <a:t>čerpání na vybudování </a:t>
            </a:r>
            <a:r>
              <a:rPr lang="cs-CZ" sz="1800" dirty="0" smtClean="0"/>
              <a:t>zařízení, nebo </a:t>
            </a:r>
            <a:r>
              <a:rPr lang="cs-CZ" sz="1800" dirty="0"/>
              <a:t>na transformaci zařízení na dětskou </a:t>
            </a:r>
            <a:r>
              <a:rPr lang="cs-CZ" sz="1800" dirty="0" smtClean="0"/>
              <a:t>skupinu).</a:t>
            </a:r>
            <a:endParaRPr lang="cs-CZ" sz="1800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délky fáze vybudování </a:t>
            </a:r>
            <a:r>
              <a:rPr lang="cs-CZ" sz="1800" dirty="0"/>
              <a:t>zařízení, </a:t>
            </a:r>
            <a:r>
              <a:rPr lang="cs-CZ" sz="1800" dirty="0" smtClean="0"/>
              <a:t>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</a:t>
            </a:r>
            <a:r>
              <a:rPr lang="cs-CZ" sz="1800" dirty="0" smtClean="0"/>
              <a:t>kapacity zařízení (pouze </a:t>
            </a:r>
            <a:r>
              <a:rPr lang="cs-CZ" sz="1800" dirty="0"/>
              <a:t>ve fázi vybudování </a:t>
            </a:r>
            <a:r>
              <a:rPr lang="cs-CZ" sz="1800" dirty="0" smtClean="0"/>
              <a:t>zařízení</a:t>
            </a:r>
            <a:r>
              <a:rPr lang="cs-CZ" sz="1800" dirty="0"/>
              <a:t>, nebo ve fázi </a:t>
            </a:r>
            <a:r>
              <a:rPr lang="cs-CZ" sz="1800" dirty="0" smtClean="0"/>
              <a:t>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</a:t>
            </a:r>
            <a:r>
              <a:rPr lang="cs-CZ" sz="1800" dirty="0" smtClean="0"/>
              <a:t>(během fáze vybudování nebo transformace)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nahrazení 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Změnové </a:t>
            </a:r>
            <a:r>
              <a:rPr lang="cs-CZ" dirty="0"/>
              <a:t>řízení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575" y="2168806"/>
            <a:ext cx="8640000" cy="3755599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/>
              <a:t>Hlavním cílem projektu je </a:t>
            </a:r>
            <a:r>
              <a:rPr lang="cs-CZ" sz="2400" b="1" dirty="0"/>
              <a:t>podpora</a:t>
            </a:r>
            <a:r>
              <a:rPr lang="cs-CZ" sz="2400" dirty="0"/>
              <a:t> vzniku a fungování dětských skupin, </a:t>
            </a:r>
            <a:r>
              <a:rPr lang="cs-CZ" sz="2400" b="1" dirty="0"/>
              <a:t>zakotvení</a:t>
            </a:r>
            <a:r>
              <a:rPr lang="cs-CZ" sz="2400" dirty="0"/>
              <a:t> systému dětských skupin a jejich </a:t>
            </a:r>
            <a:r>
              <a:rPr lang="cs-CZ" sz="2400" b="1" dirty="0"/>
              <a:t>kvality</a:t>
            </a:r>
            <a:r>
              <a:rPr lang="cs-CZ" sz="2400" dirty="0"/>
              <a:t> za účelem podpory důvěry uživatelů v systému péče </a:t>
            </a:r>
            <a:br>
              <a:rPr lang="cs-CZ" sz="2400" dirty="0"/>
            </a:br>
            <a:r>
              <a:rPr lang="cs-CZ" sz="2400" dirty="0"/>
              <a:t>o předškolní děti. Projekt je zaměřený zejména na podporu poskytovatelů dětských skupin z hlediska zřízení </a:t>
            </a:r>
            <a:br>
              <a:rPr lang="cs-CZ" sz="2400" dirty="0"/>
            </a:br>
            <a:r>
              <a:rPr lang="cs-CZ" sz="2400" dirty="0"/>
              <a:t>a poskytování služby.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</a:t>
            </a:r>
            <a:r>
              <a:rPr lang="cs-CZ" sz="2400" dirty="0" smtClean="0"/>
              <a:t>změnu je </a:t>
            </a:r>
            <a:r>
              <a:rPr lang="cs-CZ" sz="2400" dirty="0"/>
              <a:t>třeba </a:t>
            </a:r>
            <a:r>
              <a:rPr lang="cs-CZ" sz="2400" dirty="0" smtClean="0"/>
              <a:t>popsat na úvodní obrazovce </a:t>
            </a:r>
            <a:r>
              <a:rPr lang="cs-CZ" sz="2400" dirty="0" err="1" smtClean="0"/>
              <a:t>ŽoZ</a:t>
            </a:r>
            <a:r>
              <a:rPr lang="cs-CZ" sz="2400" dirty="0" smtClean="0"/>
              <a:t>, případně je možné vložit </a:t>
            </a:r>
            <a:r>
              <a:rPr lang="cs-CZ" sz="2400" dirty="0"/>
              <a:t>jako </a:t>
            </a:r>
            <a:r>
              <a:rPr lang="cs-CZ" sz="2400" dirty="0" smtClean="0"/>
              <a:t>přílohu </a:t>
            </a:r>
            <a:r>
              <a:rPr lang="cs-CZ" sz="2400" dirty="0" err="1" smtClean="0"/>
              <a:t>ŽoZ</a:t>
            </a:r>
            <a:r>
              <a:rPr lang="cs-CZ" sz="2400" dirty="0" smtClean="0"/>
              <a:t>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Kontrola – finalizace – podpis </a:t>
            </a:r>
            <a:r>
              <a:rPr lang="cs-CZ" dirty="0" err="1" smtClean="0"/>
              <a:t>ŽoZ</a:t>
            </a:r>
            <a:r>
              <a:rPr lang="cs-CZ" dirty="0" smtClean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</a:t>
            </a:r>
            <a:r>
              <a:rPr lang="cs-CZ" b="0" dirty="0"/>
              <a:t>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místa realizace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adresy subjektu (změna v adrese realizace)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Adresy</a:t>
            </a:r>
            <a:r>
              <a:rPr lang="cs-CZ" b="1" dirty="0" smtClean="0"/>
              <a:t> – NIKDY NEKLIKAT NA TLAČÍTKO „SMAZAT“. Neplatná adresa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7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harmonogramu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anotaci, změna předpokládaného data ukončení realizace)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Indikátory (změna data dosažení cílové hodnoty)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kontaktní osoby subjektu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kontaktní osobě)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</a:t>
            </a:r>
            <a:r>
              <a:rPr lang="cs-CZ" b="1" dirty="0"/>
              <a:t>Ř</a:t>
            </a:r>
            <a:r>
              <a:rPr lang="cs-CZ" b="1" dirty="0" smtClean="0"/>
              <a:t>ádek s neplatnou kontaktní osobou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Novou kontaktní osobu </a:t>
            </a:r>
            <a:r>
              <a:rPr lang="cs-CZ" b="1" dirty="0"/>
              <a:t>zadat prostřednictvím tlačítka </a:t>
            </a:r>
            <a:r>
              <a:rPr lang="cs-CZ" b="1" u="sng" dirty="0"/>
              <a:t>„NOVÝ ZÁZNAM“.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3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statutárního zástupce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osobě statutárního zástupce)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kliknout na vykázat změnu u subjektu, u kterého dochází ke změně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Provést novou validaci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Řádek se jménem bývalého statutárního zástupce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Nového statutárního zástupce zadat prostřednictvím tlačítka </a:t>
            </a:r>
            <a:r>
              <a:rPr lang="cs-CZ" b="1" u="sng" dirty="0" smtClean="0"/>
              <a:t>„NOVÝ ZÁZNAM“.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161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čísla účtu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číslo účtu (změna v čísle účtu)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-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Účet </a:t>
            </a:r>
            <a:r>
              <a:rPr lang="cs-CZ" b="1" dirty="0" smtClean="0"/>
              <a:t>– NIKDY NEKLIKAT NA TLAČÍTKO „SMAZAT“. Řádek s neplatným číslem účtu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53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určí druh změny (podstatná se změnou PA, bez změny PA, nepodstatná změna).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 závislosti na druhu změny probíhá schvalovací proces.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Je-li třeba opravu </a:t>
            </a:r>
            <a:r>
              <a:rPr lang="cs-CZ" sz="2400" dirty="0" err="1" smtClean="0"/>
              <a:t>ŽoZ</a:t>
            </a:r>
            <a:r>
              <a:rPr lang="cs-CZ" sz="2400" dirty="0" smtClean="0"/>
              <a:t>, ŘO vrátí k dopracování, jinak bude </a:t>
            </a:r>
            <a:r>
              <a:rPr lang="cs-CZ" sz="2400" dirty="0" err="1" smtClean="0"/>
              <a:t>ŽoZ</a:t>
            </a:r>
            <a:r>
              <a:rPr lang="cs-CZ" sz="2400" dirty="0" smtClean="0"/>
              <a:t> buď akceptována, schválena, nebo neschválena.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Administrace na straně ŘO (změny vyžádané příjemcem)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vytvoří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a zašle příjemci (stav </a:t>
            </a:r>
            <a:r>
              <a:rPr lang="cs-CZ" sz="2400" dirty="0" err="1" smtClean="0"/>
              <a:t>ŽoZ</a:t>
            </a:r>
            <a:r>
              <a:rPr lang="cs-CZ" sz="2400" dirty="0" smtClean="0"/>
              <a:t> – rozpracována). O zaslání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informuje systémová depeše.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Do odůvodnění vrácení ŽoZ uvede ŘO důvody pro její založení, příp. zašle depeši.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Příjemce se se změnou seznámí, příp. ji dopracuje.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Kontrola – finalizace – podpis = odeslání na ŘO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Schvalovací proces na ŘO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Administrace na straně ŘO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(Změny </a:t>
            </a:r>
            <a:r>
              <a:rPr lang="cs-CZ" b="0" dirty="0"/>
              <a:t>vyžádané </a:t>
            </a:r>
            <a:r>
              <a:rPr lang="cs-CZ" b="0" dirty="0" smtClean="0"/>
              <a:t>ŘO)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0"/>
              <a:t>Vytváření zprávy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realizaci (</a:t>
            </a:r>
            <a:r>
              <a:rPr lang="cs-CZ" dirty="0" err="1" smtClean="0"/>
              <a:t>ZoR</a:t>
            </a:r>
            <a:r>
              <a:rPr lang="cs-CZ" dirty="0"/>
              <a:t>)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8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záložka s názvem </a:t>
            </a:r>
            <a:r>
              <a:rPr lang="cs-CZ" dirty="0" smtClean="0"/>
              <a:t>ZPRÁVY O REALIZACI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263691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Cílové skupiny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Orgány veřejné zprávy</a:t>
            </a:r>
          </a:p>
          <a:p>
            <a:r>
              <a:rPr lang="cs-CZ" dirty="0"/>
              <a:t>Osoby pečující o jiné závislé osoby</a:t>
            </a:r>
          </a:p>
          <a:p>
            <a:r>
              <a:rPr lang="cs-CZ" dirty="0"/>
              <a:t>Osoby vracející se na trh práce po návratu z mateřské/rodičovské dovolené</a:t>
            </a:r>
          </a:p>
          <a:p>
            <a:r>
              <a:rPr lang="cs-CZ" dirty="0"/>
              <a:t>Poskytovatelé služeb péče o děti</a:t>
            </a:r>
          </a:p>
          <a:p>
            <a:r>
              <a:rPr lang="cs-CZ" dirty="0"/>
              <a:t>Rodiče s malými dětmi</a:t>
            </a:r>
          </a:p>
          <a:p>
            <a:r>
              <a:rPr lang="cs-CZ" dirty="0"/>
              <a:t>Zaměstnanci</a:t>
            </a:r>
          </a:p>
          <a:p>
            <a:r>
              <a:rPr lang="cs-CZ" dirty="0"/>
              <a:t>Ženy ohrožené na trhu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zprávě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</a:t>
            </a:r>
          </a:p>
          <a:p>
            <a:pPr lvl="1"/>
            <a:r>
              <a:rPr lang="cs-CZ" dirty="0" smtClean="0"/>
              <a:t>sledované období od / do</a:t>
            </a:r>
          </a:p>
          <a:p>
            <a:pPr lvl="1"/>
            <a:r>
              <a:rPr lang="cs-CZ" dirty="0" smtClean="0"/>
              <a:t>Kontaktní údaje osoby zodpovědné za správnost </a:t>
            </a:r>
            <a:r>
              <a:rPr lang="cs-CZ" dirty="0" err="1" smtClean="0"/>
              <a:t>ZoR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ULOŽIT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14096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cs-CZ" dirty="0"/>
              <a:t>, PROVOZ/ÚDRŽBA VÝSTUPU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OPZ jeho vyplnění </a:t>
            </a:r>
            <a:r>
              <a:rPr lang="cs-CZ" dirty="0" smtClean="0"/>
              <a:t>není </a:t>
            </a:r>
            <a:r>
              <a:rPr lang="cs-CZ" dirty="0"/>
              <a:t>relevantní </a:t>
            </a:r>
            <a:endParaRPr lang="cs-CZ" dirty="0" smtClean="0"/>
          </a:p>
          <a:p>
            <a:r>
              <a:rPr lang="cs-CZ" dirty="0"/>
              <a:t>příjemce uvede odkaz na klíčové aktivity např. formulaci: „viz záložka Klíčové aktivity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9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NEVYPLŇOVAT RUČNĚ</a:t>
            </a:r>
          </a:p>
          <a:p>
            <a:pPr lvl="1"/>
            <a:r>
              <a:rPr lang="cs-CZ" dirty="0" smtClean="0"/>
              <a:t>změny </a:t>
            </a:r>
            <a:r>
              <a:rPr lang="cs-CZ" dirty="0"/>
              <a:t>hodnot u indikátorů týkajících se </a:t>
            </a:r>
            <a:r>
              <a:rPr lang="cs-CZ" b="1" u="sng" dirty="0" smtClean="0"/>
              <a:t>PODPOŘENÝCH OSOB, </a:t>
            </a:r>
            <a:r>
              <a:rPr lang="cs-CZ" dirty="0" smtClean="0"/>
              <a:t>ta se </a:t>
            </a:r>
            <a:r>
              <a:rPr lang="cs-CZ" dirty="0"/>
              <a:t>načtou z informačního systému IS ESF2014</a:t>
            </a:r>
            <a:r>
              <a:rPr lang="cs-CZ" dirty="0" smtClean="0"/>
              <a:t>+</a:t>
            </a:r>
          </a:p>
          <a:p>
            <a:endParaRPr lang="cs-CZ" dirty="0" smtClean="0"/>
          </a:p>
          <a:p>
            <a:r>
              <a:rPr lang="cs-CZ" dirty="0" smtClean="0"/>
              <a:t>VYPLNIT RUČNĚ pomocí tlačítka </a:t>
            </a:r>
            <a:r>
              <a:rPr lang="cs-CZ" b="1" dirty="0" smtClean="0"/>
              <a:t>vykázat změnu/přírůstek</a:t>
            </a:r>
          </a:p>
          <a:p>
            <a:pPr lvl="1"/>
            <a:r>
              <a:rPr lang="cs-CZ" dirty="0" smtClean="0"/>
              <a:t>změny hodnot indikátorů</a:t>
            </a:r>
            <a:r>
              <a:rPr lang="cs-CZ" dirty="0"/>
              <a:t>, které se </a:t>
            </a:r>
            <a:r>
              <a:rPr lang="cs-CZ" b="1" u="sng" dirty="0" smtClean="0"/>
              <a:t>NETÝKAJÍ</a:t>
            </a:r>
            <a:r>
              <a:rPr lang="cs-CZ" dirty="0" smtClean="0"/>
              <a:t> podpořených osob (především kapacita zařízení péče o dítě)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při ručním vyplňování: </a:t>
            </a:r>
          </a:p>
          <a:p>
            <a:pPr lvl="1"/>
            <a:r>
              <a:rPr lang="cs-CZ" dirty="0" smtClean="0"/>
              <a:t>Kliknout na vybraný indikátor v horní části obrazovky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liknout na tlačítko </a:t>
            </a:r>
            <a:r>
              <a:rPr lang="cs-CZ" dirty="0"/>
              <a:t>VYKÁZAT </a:t>
            </a:r>
            <a:r>
              <a:rPr lang="cs-CZ" dirty="0" smtClean="0"/>
              <a:t>ZMĚNU/PŘÍRŮSTEK</a:t>
            </a:r>
          </a:p>
          <a:p>
            <a:pPr lvl="1"/>
            <a:r>
              <a:rPr lang="cs-CZ" dirty="0" smtClean="0"/>
              <a:t>Vybrat stejný indikátor v prostřední části obrazovky a ve spodní části doplnit: </a:t>
            </a:r>
          </a:p>
          <a:p>
            <a:pPr lvl="3"/>
            <a:r>
              <a:rPr lang="cs-CZ" dirty="0" smtClean="0"/>
              <a:t>Hodnotu</a:t>
            </a:r>
          </a:p>
          <a:p>
            <a:pPr lvl="3"/>
            <a:r>
              <a:rPr lang="cs-CZ" dirty="0" smtClean="0"/>
              <a:t>Datum dosažení</a:t>
            </a:r>
          </a:p>
          <a:p>
            <a:pPr lvl="3"/>
            <a:r>
              <a:rPr lang="cs-CZ" dirty="0" smtClean="0"/>
              <a:t>Komentář </a:t>
            </a:r>
          </a:p>
          <a:p>
            <a:pPr lvl="1"/>
            <a:r>
              <a:rPr lang="cs-CZ" dirty="0" smtClean="0"/>
              <a:t>Změny se vykazují přírůstkově, tj. o kolik narostla dosažená hodnota v daném období, dosaženou kumulativní hodnotu i procento plnění počítá systém.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</a:t>
            </a:r>
            <a:r>
              <a:rPr lang="cs-CZ" dirty="0"/>
              <a:t>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plnění vlivu se </a:t>
            </a:r>
            <a:r>
              <a:rPr lang="cs-CZ" b="1" u="sng" dirty="0" smtClean="0"/>
              <a:t>NEVYPLŇUJE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 horizontálních principů, kde je uveden neutrální vliv.</a:t>
            </a:r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Popis plnění vlivu se </a:t>
            </a:r>
            <a:r>
              <a:rPr lang="cs-CZ" sz="2400" b="1" u="sng" dirty="0" smtClean="0"/>
              <a:t>VYPLŇUJE</a:t>
            </a:r>
            <a:r>
              <a:rPr lang="cs-CZ" sz="2400" dirty="0" smtClean="0"/>
              <a:t> pomocí tlačítka vykázat změnu/přírůstek:</a:t>
            </a:r>
            <a:endParaRPr lang="cs-CZ" sz="2400" dirty="0"/>
          </a:p>
          <a:p>
            <a:pPr lvl="1"/>
            <a:r>
              <a:rPr lang="cs-CZ" dirty="0" smtClean="0"/>
              <a:t>u horizontálních principů </a:t>
            </a:r>
            <a:r>
              <a:rPr lang="cs-CZ" dirty="0"/>
              <a:t>se zvolenou variantou „Cílené zaměření na horizontální princip“ nebo „Pozitivní vliv na horizontální princip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Vyplnění vyžadováno v každé ZoR.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</a:t>
            </a:r>
            <a:r>
              <a:rPr lang="cs-CZ" dirty="0"/>
              <a:t>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yplňují se informace </a:t>
            </a:r>
            <a:r>
              <a:rPr lang="cs-CZ" dirty="0"/>
              <a:t>o případných problémech, které se vyskytly v realizaci projektu v průběhu období, za které je tato zprávy </a:t>
            </a:r>
            <a:r>
              <a:rPr lang="cs-CZ" dirty="0" smtClean="0"/>
              <a:t>vykazována (IDENTIFIKACE, POPIS, ŘEŠENÍ)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Vyberete aktivitu dle realizace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kliknutí na tlačítko </a:t>
            </a:r>
            <a:r>
              <a:rPr lang="cs-CZ" dirty="0"/>
              <a:t>vykázat změnu/přírůstek </a:t>
            </a:r>
            <a:r>
              <a:rPr lang="cs-CZ" dirty="0" smtClean="0"/>
              <a:t>je třeba vyplnit pole – </a:t>
            </a:r>
            <a:r>
              <a:rPr lang="cs-CZ" b="1" dirty="0" smtClean="0"/>
              <a:t>popis realizace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Popis je povinný u všech aktivit realizovaných v prokazovaném monitorovacím období.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8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</a:t>
            </a:r>
            <a:r>
              <a:rPr lang="cs-CZ" dirty="0"/>
              <a:t>AKTIVIT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 Dosažený počet jednotek v aktuální </a:t>
            </a:r>
            <a:r>
              <a:rPr lang="cs-CZ" dirty="0" err="1" smtClean="0"/>
              <a:t>ZoR</a:t>
            </a:r>
            <a:r>
              <a:rPr lang="cs-CZ" dirty="0" smtClean="0"/>
              <a:t> ve spodní části obrazovky nazvané Prokazováno příjemcem.</a:t>
            </a:r>
          </a:p>
          <a:p>
            <a:r>
              <a:rPr lang="cs-CZ" dirty="0" smtClean="0"/>
              <a:t>Pozor na vykazování obsazenosti:</a:t>
            </a:r>
          </a:p>
          <a:p>
            <a:pPr lvl="1"/>
            <a:r>
              <a:rPr lang="cs-CZ" dirty="0" smtClean="0"/>
              <a:t>Kapacita zařízení x procento obsazenosti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čestná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 přečtení potvrdit pravdivost čestného prohlášení </a:t>
            </a:r>
            <a:r>
              <a:rPr lang="cs-CZ" dirty="0"/>
              <a:t>zatržením fajfkou v poli SOUHLASÍM S ČESTNÝM </a:t>
            </a:r>
            <a:r>
              <a:rPr lang="cs-CZ" dirty="0" smtClean="0"/>
              <a:t>PROHLÁŠENÍM.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nformace </a:t>
            </a:r>
            <a:r>
              <a:rPr lang="cs-CZ" dirty="0"/>
              <a:t>o povinné publicitě je </a:t>
            </a:r>
            <a:r>
              <a:rPr lang="cs-CZ" dirty="0" smtClean="0"/>
              <a:t>potřeba </a:t>
            </a:r>
            <a:r>
              <a:rPr lang="cs-CZ" dirty="0"/>
              <a:t>v </a:t>
            </a:r>
            <a:r>
              <a:rPr lang="cs-CZ" dirty="0" err="1"/>
              <a:t>ZoR</a:t>
            </a:r>
            <a:r>
              <a:rPr lang="cs-CZ" dirty="0"/>
              <a:t> projektu podávat </a:t>
            </a:r>
            <a:r>
              <a:rPr lang="cs-CZ" dirty="0" smtClean="0"/>
              <a:t>strukturovaně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přes tlačítko </a:t>
            </a:r>
            <a:r>
              <a:rPr lang="cs-CZ" b="1" dirty="0"/>
              <a:t>vykázat </a:t>
            </a:r>
            <a:r>
              <a:rPr lang="cs-CZ" b="1" dirty="0" smtClean="0"/>
              <a:t>změnu/přírůstek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39701"/>
              </p:ext>
            </p:extLst>
          </p:nvPr>
        </p:nvGraphicFramePr>
        <p:xfrm>
          <a:off x="899592" y="2636912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Povinná </a:t>
                      </a:r>
                      <a:r>
                        <a:rPr lang="cs-CZ" sz="1600" dirty="0">
                          <a:effectLst/>
                        </a:rPr>
                        <a:t>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Jaké </a:t>
                      </a:r>
                      <a:r>
                        <a:rPr lang="cs-CZ" sz="1600" dirty="0">
                          <a:effectLst/>
                        </a:rPr>
                        <a:t>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Dosavadní úspěchy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000" y="1474326"/>
            <a:ext cx="8640000" cy="4571999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cs-CZ" dirty="0"/>
              <a:t>100% personální obsazenost</a:t>
            </a:r>
          </a:p>
          <a:p>
            <a:pPr>
              <a:lnSpc>
                <a:spcPts val="2000"/>
              </a:lnSpc>
            </a:pPr>
            <a:r>
              <a:rPr lang="cs-CZ" dirty="0"/>
              <a:t>Vytvořené regionální sítě kontaktů</a:t>
            </a:r>
          </a:p>
          <a:p>
            <a:pPr>
              <a:lnSpc>
                <a:spcPts val="2000"/>
              </a:lnSpc>
            </a:pPr>
            <a:r>
              <a:rPr lang="cs-CZ" dirty="0"/>
              <a:t>Nastavení spolupráce s dotčenými orgány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Cca. 1000 DS</a:t>
            </a:r>
            <a:r>
              <a:rPr lang="cs-CZ" dirty="0"/>
              <a:t>, cca </a:t>
            </a:r>
            <a:r>
              <a:rPr lang="cs-CZ" dirty="0" smtClean="0"/>
              <a:t>12 500 míst 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Expertní </a:t>
            </a:r>
            <a:r>
              <a:rPr lang="cs-CZ" dirty="0"/>
              <a:t>platforma pro podporu implementace DS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Webové </a:t>
            </a:r>
            <a:r>
              <a:rPr lang="cs-CZ" dirty="0"/>
              <a:t>stránky a </a:t>
            </a:r>
            <a:r>
              <a:rPr lang="cs-CZ" dirty="0" err="1"/>
              <a:t>Facebookový</a:t>
            </a:r>
            <a:r>
              <a:rPr lang="cs-CZ" dirty="0"/>
              <a:t> profil jako komunikační platforma s cílovou skupinou</a:t>
            </a:r>
          </a:p>
          <a:p>
            <a:pPr>
              <a:lnSpc>
                <a:spcPts val="2000"/>
              </a:lnSpc>
            </a:pPr>
            <a:r>
              <a:rPr lang="cs-CZ" dirty="0"/>
              <a:t>Příručka pro </a:t>
            </a:r>
            <a:r>
              <a:rPr lang="cs-CZ" dirty="0" smtClean="0"/>
              <a:t>rodiče, Adaptační program, Audit – značka kvality</a:t>
            </a:r>
            <a:endParaRPr lang="cs-CZ" dirty="0"/>
          </a:p>
          <a:p>
            <a:pPr>
              <a:lnSpc>
                <a:spcPts val="2000"/>
              </a:lnSpc>
            </a:pPr>
            <a:r>
              <a:rPr lang="cs-CZ" dirty="0" err="1"/>
              <a:t>Rádiospoty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ts val="2000"/>
              </a:lnSpc>
            </a:pPr>
            <a:r>
              <a:rPr lang="cs-CZ" dirty="0" err="1" smtClean="0"/>
              <a:t>Videospoty</a:t>
            </a:r>
            <a:r>
              <a:rPr lang="cs-CZ" dirty="0" smtClean="0"/>
              <a:t> </a:t>
            </a:r>
            <a:endParaRPr lang="cs-CZ" dirty="0"/>
          </a:p>
          <a:p>
            <a:pPr>
              <a:lnSpc>
                <a:spcPts val="2000"/>
              </a:lnSpc>
            </a:pPr>
            <a:r>
              <a:rPr lang="cs-CZ" dirty="0" smtClean="0"/>
              <a:t>Logo </a:t>
            </a:r>
            <a:r>
              <a:rPr lang="cs-CZ" dirty="0"/>
              <a:t>dětských </a:t>
            </a:r>
            <a:r>
              <a:rPr lang="cs-CZ" dirty="0" smtClean="0"/>
              <a:t>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1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viz. kapitola Dokladování dosažených jednotek</a:t>
            </a:r>
          </a:p>
          <a:p>
            <a:r>
              <a:rPr lang="cs-CZ" dirty="0" smtClean="0"/>
              <a:t>IS KP14+ umožní vložit dokument o velikosti max. 100 MB v libovolném formátu.</a:t>
            </a:r>
          </a:p>
          <a:p>
            <a:r>
              <a:rPr lang="cs-CZ" dirty="0" smtClean="0"/>
              <a:t>Dokumenty ukládejte na záložku „dokumenty zprávy“.</a:t>
            </a:r>
          </a:p>
          <a:p>
            <a:r>
              <a:rPr lang="cs-CZ" dirty="0" smtClean="0"/>
              <a:t>OPZ nepředpokládá vykazování změn na dokumentech, proto tlačítko </a:t>
            </a:r>
            <a:r>
              <a:rPr lang="cs-CZ" b="1" u="sng" dirty="0" smtClean="0"/>
              <a:t>VYKÁZAT ZMĚNU/PŘÍRŮSTEK nepoužívat.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5184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 </a:t>
            </a:r>
            <a:r>
              <a:rPr lang="cs-CZ" dirty="0" err="1" smtClean="0"/>
              <a:t>ZoR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ZoR</a:t>
            </a:r>
            <a:r>
              <a:rPr lang="cs-CZ" dirty="0" smtClean="0"/>
              <a:t> musí být finalizována </a:t>
            </a:r>
            <a:r>
              <a:rPr lang="cs-CZ" b="1" u="sng" dirty="0" smtClean="0"/>
              <a:t>až po finalizaci žádosti o platbu.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Kontrola - finalizace (horní příkazový řádek) – podpis </a:t>
            </a:r>
            <a:r>
              <a:rPr lang="cs-CZ" dirty="0" err="1" smtClean="0"/>
              <a:t>ZoR</a:t>
            </a:r>
            <a:r>
              <a:rPr lang="cs-CZ" dirty="0" smtClean="0"/>
              <a:t> (menu vlevo zcela dole) = odeslání ŘO.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1368152" cy="13681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dokumentů </a:t>
            </a: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 smtClean="0"/>
              <a:t>Umístění na stránkách výzvy na esfcr.cz</a:t>
            </a:r>
          </a:p>
          <a:p>
            <a:pPr lvl="1"/>
            <a:r>
              <a:rPr lang="cs-CZ" dirty="0" smtClean="0"/>
              <a:t>Vzor </a:t>
            </a:r>
            <a:r>
              <a:rPr lang="cs-CZ" dirty="0"/>
              <a:t>potvrzení o postavení podpořené osoby na trhu práce</a:t>
            </a:r>
          </a:p>
          <a:p>
            <a:pPr lvl="1"/>
            <a:r>
              <a:rPr lang="cs-CZ" dirty="0"/>
              <a:t>Vzor žádosti o potvrzení z ČSSZ</a:t>
            </a:r>
          </a:p>
          <a:p>
            <a:pPr lvl="1"/>
            <a:r>
              <a:rPr lang="cs-CZ" dirty="0"/>
              <a:t>Vzor SOUHRNNÝ ZÁZNAM O DOCHÁZCE DĚTÍ a pečujících osob ZA MONITOROVANÉ OBDOBÍ pro výpočet dosažených jednotek</a:t>
            </a:r>
          </a:p>
          <a:p>
            <a:pPr lvl="1"/>
            <a:r>
              <a:rPr lang="cs-CZ" dirty="0"/>
              <a:t>Prohlášení o docházce dítěte/dětí potvrzené rodičem (stanovení minimálního rozsahu údajů, bez vzorového dokumentu): Sestava docházky dítěte bude vyhotovena za každý kalendářní měsíc, požadované údaje jsou: registrační </a:t>
            </a:r>
            <a:r>
              <a:rPr lang="cs-CZ" dirty="0" smtClean="0"/>
              <a:t>číslo projektu</a:t>
            </a:r>
            <a:r>
              <a:rPr lang="cs-CZ" dirty="0"/>
              <a:t>, název projektu, název příjemce, identifikační údaje dítěte (jméno, příjmení), údaje o příchodu a odchodu dítěte v konkrétní dny, jméno a příjmení rodiče, datum a podpis rodiče, povinné prvky vizuální identity.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Vytváření žádosti o </a:t>
            </a:r>
            <a:r>
              <a:rPr lang="cs-CZ" dirty="0" smtClean="0"/>
              <a:t>platbu (ŽOP) </a:t>
            </a:r>
            <a:r>
              <a:rPr lang="cs-CZ" dirty="0"/>
              <a:t>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204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(ŽOP)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j</a:t>
            </a:r>
            <a:r>
              <a:rPr lang="cs-CZ" sz="2800" dirty="0" smtClean="0"/>
              <a:t>e nedílnou součástí zprávy o realizaci (</a:t>
            </a:r>
            <a:r>
              <a:rPr lang="cs-CZ" sz="2800" dirty="0" err="1" smtClean="0"/>
              <a:t>ZoR</a:t>
            </a:r>
            <a:r>
              <a:rPr lang="cs-CZ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m</a:t>
            </a:r>
            <a:r>
              <a:rPr lang="cs-CZ" sz="2800" dirty="0" smtClean="0"/>
              <a:t>usí být </a:t>
            </a:r>
            <a:r>
              <a:rPr lang="cs-CZ" sz="2800" dirty="0"/>
              <a:t>finalizována </a:t>
            </a:r>
            <a:r>
              <a:rPr lang="cs-CZ" sz="2800" dirty="0" smtClean="0"/>
              <a:t>a podepsána před finalizací </a:t>
            </a:r>
            <a:r>
              <a:rPr lang="cs-CZ" sz="2800" dirty="0" err="1" smtClean="0"/>
              <a:t>ZoR</a:t>
            </a:r>
            <a:endParaRPr lang="cs-CZ" sz="28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u </a:t>
            </a:r>
            <a:r>
              <a:rPr lang="cs-CZ" sz="2800" dirty="0"/>
              <a:t>e</a:t>
            </a:r>
            <a:r>
              <a:rPr lang="cs-CZ" sz="2800" dirty="0" smtClean="0"/>
              <a:t>x-ante: 1. </a:t>
            </a:r>
            <a:r>
              <a:rPr lang="cs-CZ" sz="2800" dirty="0"/>
              <a:t>ŽoP již schválena, u ex-post: není </a:t>
            </a:r>
            <a:r>
              <a:rPr lang="cs-CZ" sz="2800" dirty="0" smtClean="0"/>
              <a:t>schválena žádná ŽoP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Záložka žádost o platbu </a:t>
            </a:r>
          </a:p>
          <a:p>
            <a:pPr>
              <a:lnSpc>
                <a:spcPct val="120000"/>
              </a:lnSpc>
            </a:pPr>
            <a:endParaRPr lang="cs-CZ" sz="2800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„vytvořit novou“</a:t>
            </a:r>
          </a:p>
          <a:p>
            <a:pPr lvl="1">
              <a:lnSpc>
                <a:spcPct val="120000"/>
              </a:lnSpc>
            </a:pP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stav „rozpracovaná“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220486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699792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vyplňování záložek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Evidenční číslo na souhrnné soupisce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Kontrola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Finalizace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účet </a:t>
            </a:r>
            <a:r>
              <a:rPr lang="cs-CZ" dirty="0" smtClean="0"/>
              <a:t>příjemce</a:t>
            </a:r>
          </a:p>
          <a:p>
            <a:r>
              <a:rPr lang="cs-CZ" dirty="0" smtClean="0"/>
              <a:t>Vyplní se případně </a:t>
            </a:r>
            <a:r>
              <a:rPr lang="cs-CZ" dirty="0"/>
              <a:t>účet </a:t>
            </a:r>
            <a:r>
              <a:rPr lang="cs-CZ" dirty="0" smtClean="0"/>
              <a:t>nadřízeného kraje (u příspěvkových organizací).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9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evidenční číslo souhrnné soupisky (číslováno od 1). </a:t>
            </a:r>
          </a:p>
          <a:p>
            <a:r>
              <a:rPr lang="cs-CZ" dirty="0" smtClean="0"/>
              <a:t>Po uložení se odemkne záložka SOUPISKA JEDNOTEK.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Soupiska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Provoz/pronájem/kvalifikace</a:t>
            </a:r>
          </a:p>
          <a:p>
            <a:pPr lvl="1"/>
            <a:r>
              <a:rPr lang="cs-CZ" dirty="0" smtClean="0"/>
              <a:t>Ke každé dosažené jednotce jedna soupiska jednotek.</a:t>
            </a:r>
          </a:p>
          <a:p>
            <a:pPr lvl="1"/>
            <a:r>
              <a:rPr lang="cs-CZ" dirty="0" smtClean="0"/>
              <a:t>Vždy se jedná o neinvestiční výdaj.</a:t>
            </a:r>
          </a:p>
          <a:p>
            <a:r>
              <a:rPr lang="cs-CZ" dirty="0" smtClean="0"/>
              <a:t>Kontrola částek – musí souhlasit částky v ŽoP a v ZoR na záložce JEDNOTKY AKTIVIT ZP.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Právní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 smtClean="0"/>
              <a:t>Zákon </a:t>
            </a:r>
            <a:r>
              <a:rPr lang="cs-CZ" b="1" u="sng" dirty="0"/>
              <a:t>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29.11.2014</a:t>
            </a:r>
          </a:p>
          <a:p>
            <a:pPr lvl="2"/>
            <a:r>
              <a:rPr lang="cs-CZ" sz="1600" dirty="0"/>
              <a:t>Věkové rozpětí dětí: 1 – zahájení povinné školní docházky</a:t>
            </a:r>
          </a:p>
          <a:p>
            <a:pPr lvl="2"/>
            <a:r>
              <a:rPr lang="cs-CZ" sz="1600" dirty="0"/>
              <a:t>Kapacita až 24 dětí</a:t>
            </a:r>
          </a:p>
          <a:p>
            <a:pPr lvl="2"/>
            <a:r>
              <a:rPr lang="cs-CZ" sz="1600" dirty="0"/>
              <a:t>Zákonem stanovená odborná způsobilost pečujících osob a jejich minimální počet</a:t>
            </a:r>
          </a:p>
          <a:p>
            <a:pPr lvl="2"/>
            <a:r>
              <a:rPr lang="cs-CZ" sz="1600" dirty="0"/>
              <a:t>Povinné očkování</a:t>
            </a:r>
            <a:endParaRPr lang="cs-CZ" sz="1600" b="1" u="sng" dirty="0"/>
          </a:p>
          <a:p>
            <a:pPr lvl="1"/>
            <a:r>
              <a:rPr lang="cs-CZ" dirty="0"/>
              <a:t>Vyhláška č. 281/2014 Sb., o hygienických požadavcích na prostory a provoz dětské skupiny do 12 dětí</a:t>
            </a:r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</p:txBody>
      </p:sp>
    </p:spTree>
    <p:extLst>
      <p:ext uri="{BB962C8B-B14F-4D97-AF65-F5344CB8AC3E}">
        <p14:creationId xmlns:p14="http://schemas.microsoft.com/office/powerpoint/2010/main" val="2733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DATA Z DOKLADŮ SOUPISKY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</a:t>
            </a:r>
            <a:r>
              <a:rPr lang="cs-CZ" dirty="0"/>
              <a:t>o </a:t>
            </a:r>
            <a:r>
              <a:rPr lang="cs-CZ" dirty="0" smtClean="0"/>
              <a:t>platbu</a:t>
            </a:r>
            <a:br>
              <a:rPr lang="cs-CZ" dirty="0" smtClean="0"/>
            </a:br>
            <a:r>
              <a:rPr lang="cs-CZ" dirty="0" smtClean="0"/>
              <a:t>Způsobilé </a:t>
            </a:r>
            <a:r>
              <a:rPr lang="cs-CZ" dirty="0"/>
              <a:t>výdaje - Požadováno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</a:t>
            </a:r>
            <a:r>
              <a:rPr lang="cs-CZ" dirty="0"/>
              <a:t>DATA </a:t>
            </a:r>
            <a:r>
              <a:rPr lang="cs-CZ" dirty="0" smtClean="0"/>
              <a:t>ZE SOUPISKY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 smtClean="0"/>
              <a:t>Částka </a:t>
            </a:r>
            <a:r>
              <a:rPr lang="cs-CZ" dirty="0"/>
              <a:t>na krytí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0000"/>
            <a:ext cx="8136456" cy="4320000"/>
          </a:xfrm>
        </p:spPr>
        <p:txBody>
          <a:bodyPr/>
          <a:lstStyle/>
          <a:p>
            <a:r>
              <a:rPr lang="cs-CZ" dirty="0" smtClean="0"/>
              <a:t>Část viditelná jen u ex-ante financování.</a:t>
            </a:r>
          </a:p>
          <a:p>
            <a:r>
              <a:rPr lang="cs-CZ" dirty="0" smtClean="0"/>
              <a:t>Vyplní se šedé pole NEINVESTIČNÍ.</a:t>
            </a:r>
          </a:p>
          <a:p>
            <a:r>
              <a:rPr lang="cs-CZ" dirty="0" smtClean="0"/>
              <a:t>Vyplní se částka na </a:t>
            </a:r>
            <a:r>
              <a:rPr lang="cs-CZ" b="1" dirty="0" smtClean="0"/>
              <a:t>další fázi realizace</a:t>
            </a:r>
            <a:r>
              <a:rPr lang="cs-CZ" dirty="0" smtClean="0"/>
              <a:t>. Výpočet musí být v souladu se Specifickou částí pravidel pro žadatele a příjemce.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8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Vybrat ze seznamu vhodnou variantu a vyjádřit souhlas.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– finalizace -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</a:p>
          <a:p>
            <a:pPr lvl="1"/>
            <a:r>
              <a:rPr lang="cs-CZ" dirty="0" smtClean="0"/>
              <a:t>Případné chyby nesmí být označeny červeně. </a:t>
            </a:r>
          </a:p>
          <a:p>
            <a:pPr lvl="1"/>
            <a:r>
              <a:rPr lang="cs-CZ" dirty="0" smtClean="0"/>
              <a:t>Chyby označené černou barvou nebrání v podání ŽoP, ovšem doporučujeme zkontrolovat.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2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/>
              <a:t>Oborové vzdělávání – výchova a vzdělávání (rekvalifikace)</a:t>
            </a:r>
          </a:p>
          <a:p>
            <a:pPr lvl="1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seznam projektů – vypočítat indikátory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Poskytovat službu lze </a:t>
            </a:r>
            <a:r>
              <a:rPr lang="cs-CZ" b="1" u="sng" dirty="0"/>
              <a:t>pouze na základě </a:t>
            </a:r>
            <a:r>
              <a:rPr lang="cs-CZ" dirty="0" smtClean="0"/>
              <a:t>oprávnění k </a:t>
            </a:r>
            <a:r>
              <a:rPr lang="cs-CZ" dirty="0"/>
              <a:t>poskytování této služby – oprávnění vzniká dnem zápisu žadatele do evidence poskytovatelů. Podáním žádosti o zápis do evidence poskytovatelů začíná běžet zákonná lhůta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u="sng" dirty="0" smtClean="0"/>
              <a:t>30-ti </a:t>
            </a:r>
            <a:r>
              <a:rPr lang="cs-CZ" b="1" u="sng" dirty="0"/>
              <a:t>pracovních dní</a:t>
            </a:r>
            <a:r>
              <a:rPr lang="cs-CZ" b="1" dirty="0"/>
              <a:t> </a:t>
            </a:r>
            <a:r>
              <a:rPr lang="cs-CZ" dirty="0"/>
              <a:t>(v případě, že jsou ve smyslu ustanovení </a:t>
            </a:r>
            <a:br>
              <a:rPr lang="cs-CZ" dirty="0"/>
            </a:br>
            <a:r>
              <a:rPr lang="cs-CZ" dirty="0"/>
              <a:t>§ 16 odst. 4 zákona o dětské skupině doloženy všechny relevantní dokumenty), </a:t>
            </a:r>
            <a:r>
              <a:rPr lang="cs-CZ" u="sng" dirty="0"/>
              <a:t>které má správní orgán na posouzení žádosti</a:t>
            </a:r>
            <a:r>
              <a:rPr lang="cs-CZ" u="sng" dirty="0" smtClean="0"/>
              <a:t>!!!</a:t>
            </a:r>
          </a:p>
          <a:p>
            <a:pPr marL="0" indent="0" algn="just">
              <a:buNone/>
            </a:pPr>
            <a:endParaRPr lang="cs-CZ" u="sng" dirty="0"/>
          </a:p>
          <a:p>
            <a:pPr algn="just"/>
            <a:r>
              <a:rPr lang="cs-CZ" dirty="0"/>
              <a:t>Žádosti o zápis do evidence poskytovatelů mohou být zasílány poštou či datovou schránkou nebo přes elektronický systém na stránkách MPSV (forma elektronického podání vyžaduje elektronický podpis).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Texty výzev č. 101, 103, 112 a 113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u="sng" dirty="0" smtClean="0">
                <a:hlinkClick r:id="rId2"/>
              </a:rPr>
              <a:t>www.esfcr.cz/</a:t>
            </a:r>
            <a:r>
              <a:rPr lang="cs-CZ" u="sng" dirty="0" err="1" smtClean="0">
                <a:hlinkClick r:id="rId2"/>
              </a:rPr>
              <a:t>vyzva</a:t>
            </a:r>
            <a:r>
              <a:rPr lang="cs-CZ" u="sng" dirty="0" smtClean="0">
                <a:hlinkClick r:id="rId2"/>
              </a:rPr>
              <a:t>-XXX-</a:t>
            </a:r>
            <a:r>
              <a:rPr lang="cs-CZ" u="sng" dirty="0" err="1" smtClean="0">
                <a:hlinkClick r:id="rId2"/>
              </a:rPr>
              <a:t>opz</a:t>
            </a:r>
            <a:r>
              <a:rPr lang="cs-CZ" u="sng" dirty="0" smtClean="0"/>
              <a:t>)</a:t>
            </a:r>
            <a:endParaRPr lang="cs-CZ" dirty="0" smtClean="0"/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r>
              <a:rPr lang="cs-CZ" b="1" dirty="0">
                <a:hlinkClick r:id="rId3"/>
              </a:rPr>
              <a:t>https://www.esfcr.cz/detske-skupiny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Děkujeme Vám za pozornost a přejeme úspěšnou </a:t>
            </a:r>
            <a:r>
              <a:rPr lang="cs-CZ" b="1" dirty="0" smtClean="0"/>
              <a:t>realizaci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̌tské-skupiny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5" id="{C4AA1030-8FAF-4ADF-8837-CE02D5074A7C}" vid="{DD5479A5-48F8-4A54-A415-12E0E96EE4CD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Semináře\02 Seminář po uzavření právního aktu\Seminář Praha 28.7.2017\Prezentace_příjemce_výzvy_132_final.pptx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11EDD-CC97-4D4D-875D-A4E24F093EA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c48c8a8-2045-474d-b0fb-3ee17ecadb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B28BF6-2680-4BE3-8DE8-A36347738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A89A4-27AA-4B05-AD77-92472CE2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5692</Words>
  <Application>Microsoft Office PowerPoint</Application>
  <PresentationFormat>Předvádění na obrazovce (4:3)</PresentationFormat>
  <Paragraphs>677</Paragraphs>
  <Slides>91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91</vt:i4>
      </vt:variant>
    </vt:vector>
  </HeadingPairs>
  <TitlesOfParts>
    <vt:vector size="101" baseType="lpstr">
      <vt:lpstr>Arial</vt:lpstr>
      <vt:lpstr>Calibri</vt:lpstr>
      <vt:lpstr>Courier New</vt:lpstr>
      <vt:lpstr>Roboto</vt:lpstr>
      <vt:lpstr>Roboto Slab</vt:lpstr>
      <vt:lpstr>Times New Roman</vt:lpstr>
      <vt:lpstr>Wingdings</vt:lpstr>
      <vt:lpstr>Wingdings 3</vt:lpstr>
      <vt:lpstr>prezentace</vt:lpstr>
      <vt:lpstr>dětské-skupiny</vt:lpstr>
      <vt:lpstr>Podpora provozu dětských skupin pro podniky a veřejnost mimo hl. m. Prahu / v hl. m. Praha   Seminář pro příjemce</vt:lpstr>
      <vt:lpstr>Program semináře</vt:lpstr>
      <vt:lpstr>Podpora implementace dětských skupin  CZ.03.1.51/0.0/0.0/15_009/0002266</vt:lpstr>
      <vt:lpstr>Základní údaje o projektu</vt:lpstr>
      <vt:lpstr>Cíl projektu</vt:lpstr>
      <vt:lpstr>Cílové skupiny projektu</vt:lpstr>
      <vt:lpstr>Dosavadní úspěchy projektu</vt:lpstr>
      <vt:lpstr>Právní úprava</vt:lpstr>
      <vt:lpstr>Evidence poskytovatelů</vt:lpstr>
      <vt:lpstr>Evidence poskytovatelů</vt:lpstr>
      <vt:lpstr>Evidence poskytovatelů</vt:lpstr>
      <vt:lpstr>Žádost o evidenci</vt:lpstr>
      <vt:lpstr>http://evidence.mpsv.cz/eEDS/index.php</vt:lpstr>
      <vt:lpstr>Žádost o evidenci</vt:lpstr>
      <vt:lpstr>Prezentace aplikace PowerPoint</vt:lpstr>
      <vt:lpstr>Dokumenty</vt:lpstr>
      <vt:lpstr>pravidla pro žadatele / příjemce, www.esfcr.cz</vt:lpstr>
      <vt:lpstr>Povinnosti příjemce dotace</vt:lpstr>
      <vt:lpstr>Dokladování dosažených jednotek </vt:lpstr>
      <vt:lpstr>Jednotky a jednotkové náklady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pečující osoba</vt:lpstr>
      <vt:lpstr>Kvalifikovaná pečující osoba</vt:lpstr>
      <vt:lpstr>Nájemné prostor zařízení péče o děti</vt:lpstr>
      <vt:lpstr>Upozornění</vt:lpstr>
      <vt:lpstr>Výpočet Obsazenosti/zálohy  </vt:lpstr>
      <vt:lpstr>Jednotky a jednotkové náklady</vt:lpstr>
      <vt:lpstr>Jednotky a jednotkové náklady</vt:lpstr>
      <vt:lpstr>Použité symboly</vt:lpstr>
      <vt:lpstr>Příklad (provoz, 5 míst)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Administrace na straně ŘO (změny vyžádané příjemcem)</vt:lpstr>
      <vt:lpstr>Administrace na straně ŘO  (Změny vyžádané ŘO)</vt:lpstr>
      <vt:lpstr>Vytváření zprávy  o realizaci (ZoR) v ISKP14+  </vt:lpstr>
      <vt:lpstr>Založení zprávy o realizaci</vt:lpstr>
      <vt:lpstr>informace o zprávě</vt:lpstr>
      <vt:lpstr>REALIZACE, PROVOZ/ÚDRŽBA VÝSTUPU</vt:lpstr>
      <vt:lpstr>indikátory</vt:lpstr>
      <vt:lpstr>indikátory</vt:lpstr>
      <vt:lpstr>HORIZONTÁLNÍ PRINCIPY</vt:lpstr>
      <vt:lpstr>IDENTIFIKACE PROBLÉMU</vt:lpstr>
      <vt:lpstr>aktivity</vt:lpstr>
      <vt:lpstr>JEDNOTKY AKTIVIT ZP</vt:lpstr>
      <vt:lpstr>čestná prohlášení</vt:lpstr>
      <vt:lpstr>publicita</vt:lpstr>
      <vt:lpstr>DOKUMENTY ZoR</vt:lpstr>
      <vt:lpstr>Finalizace ZoR </vt:lpstr>
      <vt:lpstr>Vzory dokumentů k ZoR </vt:lpstr>
      <vt:lpstr> Vytváření žádosti o platbu (ŽOP) v ISKP14+   </vt:lpstr>
      <vt:lpstr>Žádost o platbu (ŽOP) s vyúčtováním</vt:lpstr>
      <vt:lpstr>Žádost o platbu s vyúčtováním</vt:lpstr>
      <vt:lpstr>Postup při vyplňování záložek</vt:lpstr>
      <vt:lpstr>Identifikační údaje</vt:lpstr>
      <vt:lpstr>Souhrnná soupiska</vt:lpstr>
      <vt:lpstr>Soupiska jednotek</vt:lpstr>
      <vt:lpstr>Souhrnná SOUPISKA</vt:lpstr>
      <vt:lpstr>Žádost o platbu Způsobilé výdaje - Požadováno</vt:lpstr>
      <vt:lpstr>Žádost o platbu Částka na krytí výdajů</vt:lpstr>
      <vt:lpstr>Čestné prohlášení</vt:lpstr>
      <vt:lpstr>Kontrola – finalizace - podpis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dotazy  </vt:lpstr>
      <vt:lpstr>ESF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2020-03-23T16:09:57Z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