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</p:sldMasterIdLst>
  <p:notesMasterIdLst>
    <p:notesMasterId r:id="rId38"/>
  </p:notesMasterIdLst>
  <p:sldIdLst>
    <p:sldId id="256" r:id="rId5"/>
    <p:sldId id="304" r:id="rId6"/>
    <p:sldId id="305" r:id="rId7"/>
    <p:sldId id="308" r:id="rId8"/>
    <p:sldId id="335" r:id="rId9"/>
    <p:sldId id="306" r:id="rId10"/>
    <p:sldId id="332" r:id="rId11"/>
    <p:sldId id="309" r:id="rId12"/>
    <p:sldId id="333" r:id="rId13"/>
    <p:sldId id="337" r:id="rId14"/>
    <p:sldId id="307" r:id="rId15"/>
    <p:sldId id="310" r:id="rId16"/>
    <p:sldId id="311" r:id="rId17"/>
    <p:sldId id="312" r:id="rId18"/>
    <p:sldId id="314" r:id="rId19"/>
    <p:sldId id="318" r:id="rId20"/>
    <p:sldId id="319" r:id="rId21"/>
    <p:sldId id="320" r:id="rId22"/>
    <p:sldId id="313" r:id="rId23"/>
    <p:sldId id="315" r:id="rId24"/>
    <p:sldId id="317" r:id="rId25"/>
    <p:sldId id="326" r:id="rId26"/>
    <p:sldId id="327" r:id="rId27"/>
    <p:sldId id="334" r:id="rId28"/>
    <p:sldId id="325" r:id="rId29"/>
    <p:sldId id="341" r:id="rId30"/>
    <p:sldId id="330" r:id="rId31"/>
    <p:sldId id="338" r:id="rId32"/>
    <p:sldId id="339" r:id="rId33"/>
    <p:sldId id="340" r:id="rId34"/>
    <p:sldId id="342" r:id="rId35"/>
    <p:sldId id="331" r:id="rId36"/>
    <p:sldId id="301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77858" autoAdjust="0"/>
  </p:normalViewPr>
  <p:slideViewPr>
    <p:cSldViewPr showGuides="1">
      <p:cViewPr varScale="1">
        <p:scale>
          <a:sx n="115" d="100"/>
          <a:sy n="115" d="100"/>
        </p:scale>
        <p:origin x="1140" y="10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formulare-z-oblasti-verejne-podpory-a-podpory-de-minimis-opz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809732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259632" y="2366920"/>
            <a:ext cx="7920880" cy="1224000"/>
          </a:xfrm>
        </p:spPr>
        <p:txBody>
          <a:bodyPr/>
          <a:lstStyle/>
          <a:p>
            <a:r>
              <a:rPr lang="cs-CZ" sz="3600" dirty="0"/>
              <a:t>Vybraná pravidla </a:t>
            </a:r>
            <a:r>
              <a:rPr lang="cs-CZ" sz="3600" dirty="0" smtClean="0"/>
              <a:t>realizace projektů ve výzvě č. 097</a:t>
            </a:r>
            <a:endParaRPr lang="cs-CZ" sz="3600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53" y="2708920"/>
            <a:ext cx="540000" cy="540000"/>
          </a:xfrm>
        </p:spPr>
      </p:pic>
      <p:pic>
        <p:nvPicPr>
          <p:cNvPr id="4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085" y="5391331"/>
            <a:ext cx="540000" cy="540000"/>
          </a:xfrm>
        </p:spPr>
      </p:pic>
      <p:sp>
        <p:nvSpPr>
          <p:cNvPr id="2" name="TextovéPole 1"/>
          <p:cNvSpPr txBox="1"/>
          <p:nvPr/>
        </p:nvSpPr>
        <p:spPr>
          <a:xfrm>
            <a:off x="1259632" y="534655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4., 13. a 17. 12. 2019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311127"/>
            <a:ext cx="540000" cy="540000"/>
          </a:xfrm>
        </p:spPr>
      </p:pic>
      <p:sp>
        <p:nvSpPr>
          <p:cNvPr id="3" name="Obdélník 2"/>
          <p:cNvSpPr/>
          <p:nvPr/>
        </p:nvSpPr>
        <p:spPr>
          <a:xfrm>
            <a:off x="1259632" y="4288739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Jan Prajer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676496" cy="1080000"/>
          </a:xfrm>
        </p:spPr>
        <p:txBody>
          <a:bodyPr/>
          <a:lstStyle/>
          <a:p>
            <a:r>
              <a:rPr lang="cs-CZ" dirty="0" smtClean="0"/>
              <a:t>Podporované Aktivity </a:t>
            </a:r>
            <a:r>
              <a:rPr lang="cs-CZ" dirty="0"/>
              <a:t>- </a:t>
            </a:r>
            <a:r>
              <a:rPr lang="cs-CZ" dirty="0" smtClean="0"/>
              <a:t>časté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4320000"/>
          </a:xfrm>
        </p:spPr>
        <p:txBody>
          <a:bodyPr/>
          <a:lstStyle/>
          <a:p>
            <a:r>
              <a:rPr lang="cs-CZ" dirty="0"/>
              <a:t>Kurz </a:t>
            </a:r>
            <a:r>
              <a:rPr lang="cs-CZ" dirty="0" smtClean="0"/>
              <a:t>Počítačové dovednosti (obsahuje MS Word, Excel, PowerPoint) </a:t>
            </a:r>
            <a:endParaRPr lang="cs-CZ" dirty="0"/>
          </a:p>
          <a:p>
            <a:pPr lvl="1">
              <a:buClr>
                <a:schemeClr val="accent6"/>
              </a:buClr>
              <a:buSzPct val="120000"/>
              <a:buFont typeface="Wingdings" panose="05000000000000000000" pitchFamily="2" charset="2"/>
              <a:buChar char=""/>
            </a:pPr>
            <a:r>
              <a:rPr lang="cs-CZ" dirty="0"/>
              <a:t>16 + </a:t>
            </a:r>
            <a:r>
              <a:rPr lang="cs-CZ" dirty="0" smtClean="0"/>
              <a:t>16 + 16 </a:t>
            </a:r>
            <a:r>
              <a:rPr lang="cs-CZ" dirty="0"/>
              <a:t>hodin = </a:t>
            </a:r>
            <a:r>
              <a:rPr lang="cs-CZ" dirty="0" smtClean="0"/>
              <a:t>48 </a:t>
            </a:r>
            <a:r>
              <a:rPr lang="cs-CZ" dirty="0"/>
              <a:t>hodin</a:t>
            </a:r>
          </a:p>
          <a:p>
            <a:pPr lvl="1">
              <a:buClr>
                <a:srgbClr val="00B050"/>
              </a:buClr>
              <a:buSzPct val="120000"/>
              <a:buFont typeface="Wingdings" panose="05000000000000000000" pitchFamily="2" charset="2"/>
              <a:buChar char=""/>
            </a:pPr>
            <a:r>
              <a:rPr lang="cs-CZ" dirty="0"/>
              <a:t>16 </a:t>
            </a:r>
            <a:r>
              <a:rPr lang="cs-CZ" dirty="0" smtClean="0"/>
              <a:t>hodin</a:t>
            </a:r>
          </a:p>
          <a:p>
            <a:pPr lvl="1">
              <a:buClr>
                <a:srgbClr val="00B050"/>
              </a:buClr>
              <a:buSzPct val="120000"/>
              <a:buFont typeface="Wingdings" panose="05000000000000000000" pitchFamily="2" charset="2"/>
              <a:buChar char=""/>
            </a:pPr>
            <a:endParaRPr lang="cs-CZ" dirty="0" smtClean="0"/>
          </a:p>
          <a:p>
            <a:r>
              <a:rPr lang="cs-CZ" dirty="0" smtClean="0"/>
              <a:t>Měkké a manažerské dovednosti (skládající se z komunikace, prezentace, asertivity, prodeje, řízení)</a:t>
            </a:r>
          </a:p>
          <a:p>
            <a:pPr lvl="1">
              <a:buClr>
                <a:schemeClr val="accent6"/>
              </a:buClr>
              <a:buSzPct val="120000"/>
              <a:buFont typeface="Wingdings" panose="05000000000000000000" pitchFamily="2" charset="2"/>
              <a:buChar char=""/>
            </a:pPr>
            <a:r>
              <a:rPr lang="cs-CZ" dirty="0" smtClean="0"/>
              <a:t> 5 * 16 hodin = 80 hodin</a:t>
            </a:r>
            <a:endParaRPr lang="cs-CZ" dirty="0"/>
          </a:p>
          <a:p>
            <a:pPr lvl="1">
              <a:buClr>
                <a:srgbClr val="00B050"/>
              </a:buClr>
              <a:buSzPct val="120000"/>
              <a:buFont typeface="Wingdings" panose="05000000000000000000" pitchFamily="2" charset="2"/>
              <a:buChar char=""/>
            </a:pPr>
            <a:r>
              <a:rPr lang="cs-CZ" dirty="0"/>
              <a:t>16 </a:t>
            </a:r>
            <a:r>
              <a:rPr lang="cs-CZ" dirty="0" smtClean="0"/>
              <a:t>hodin</a:t>
            </a:r>
          </a:p>
          <a:p>
            <a:pPr lvl="1">
              <a:buClr>
                <a:srgbClr val="00B050"/>
              </a:buClr>
              <a:buSzPct val="120000"/>
              <a:buFont typeface="Wingdings" panose="05000000000000000000" pitchFamily="2" charset="2"/>
              <a:buChar char=""/>
            </a:pPr>
            <a:endParaRPr lang="cs-CZ" dirty="0" smtClean="0"/>
          </a:p>
          <a:p>
            <a:pPr lvl="1">
              <a:lnSpc>
                <a:spcPct val="100000"/>
              </a:lnSpc>
            </a:pPr>
            <a:r>
              <a:rPr lang="cs-CZ" sz="1800" dirty="0"/>
              <a:t>Kurz ≠ </a:t>
            </a:r>
            <a:r>
              <a:rPr lang="cs-CZ" sz="1800" dirty="0" smtClean="0"/>
              <a:t>aktivita</a:t>
            </a:r>
          </a:p>
          <a:p>
            <a:pPr lvl="1">
              <a:lnSpc>
                <a:spcPct val="100000"/>
              </a:lnSpc>
            </a:pPr>
            <a:r>
              <a:rPr lang="cs-CZ" sz="1800" dirty="0" smtClean="0"/>
              <a:t>Název kurzu = jasný, odpovídající obsahu (Asertivita)</a:t>
            </a:r>
          </a:p>
          <a:p>
            <a:pPr lvl="1">
              <a:lnSpc>
                <a:spcPct val="100000"/>
              </a:lnSpc>
            </a:pPr>
            <a:r>
              <a:rPr lang="cs-CZ" sz="1800" dirty="0" smtClean="0"/>
              <a:t>Vykázání kurzu – dle jeho ukončení, nikoliv dle ukončení aktivity</a:t>
            </a:r>
            <a:endParaRPr lang="cs-CZ" sz="1800" dirty="0"/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"/>
            </a:pPr>
            <a:endParaRPr lang="cs-CZ" dirty="0" smtClean="0"/>
          </a:p>
          <a:p>
            <a:pPr marL="414000" lvl="1" indent="0">
              <a:buClr>
                <a:srgbClr val="00B050"/>
              </a:buClr>
              <a:buNone/>
            </a:pPr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58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 - 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56692"/>
            <a:ext cx="8064000" cy="471600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cs-CZ" dirty="0" smtClean="0"/>
              <a:t>Max. </a:t>
            </a:r>
            <a:r>
              <a:rPr lang="cs-CZ" b="1" dirty="0" smtClean="0"/>
              <a:t>10 kurzů na osobu </a:t>
            </a:r>
            <a:r>
              <a:rPr lang="cs-CZ" dirty="0" smtClean="0"/>
              <a:t>v rámci jednoho projektu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cs-CZ" dirty="0" smtClean="0"/>
              <a:t>Max. </a:t>
            </a:r>
            <a:r>
              <a:rPr lang="cs-CZ" b="1" dirty="0" smtClean="0"/>
              <a:t>12 osob z cílové skupiny </a:t>
            </a:r>
            <a:r>
              <a:rPr lang="cs-CZ" dirty="0" smtClean="0"/>
              <a:t>na jednom kurzu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cs-CZ" dirty="0" smtClean="0"/>
              <a:t>Realizace vždy </a:t>
            </a:r>
            <a:r>
              <a:rPr lang="cs-CZ" b="1" dirty="0" smtClean="0"/>
              <a:t>mimo území hlavního města Prahy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cs-CZ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cs-CZ" dirty="0" smtClean="0"/>
              <a:t>Realizace nejpozději </a:t>
            </a:r>
            <a:r>
              <a:rPr lang="cs-CZ" b="1" dirty="0" smtClean="0"/>
              <a:t>do konce projektu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cs-CZ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cs-CZ" b="1" dirty="0" smtClean="0"/>
              <a:t>Ne</a:t>
            </a:r>
            <a:r>
              <a:rPr lang="cs-CZ" dirty="0" smtClean="0"/>
              <a:t> BOZP, PO, řidiči referenti, první pomoc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cs-CZ" dirty="0" smtClean="0"/>
              <a:t>Pozor na dvojí financování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8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Využití běžných kancelářských programů + vzdělávání z oblasti  IT pro specializované pracovníky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Nezařazené </a:t>
            </a:r>
            <a:r>
              <a:rPr lang="cs-CZ" dirty="0"/>
              <a:t>kurzy – max. 16 hodin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201540"/>
              </p:ext>
            </p:extLst>
          </p:nvPr>
        </p:nvGraphicFramePr>
        <p:xfrm>
          <a:off x="827584" y="2780928"/>
          <a:ext cx="72728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val="4227978192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val="2323820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Název kurzu / alternativa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Max. </a:t>
                      </a:r>
                      <a:r>
                        <a:rPr lang="cs-CZ" dirty="0" err="1" smtClean="0"/>
                        <a:t>způs</a:t>
                      </a:r>
                      <a:r>
                        <a:rPr lang="cs-CZ" dirty="0" smtClean="0"/>
                        <a:t>. délka</a:t>
                      </a:r>
                      <a:r>
                        <a:rPr lang="cs-CZ" baseline="0" dirty="0" smtClean="0"/>
                        <a:t> k proplacení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790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 Word, Excel, </a:t>
                      </a:r>
                      <a:r>
                        <a:rPr lang="cs-CZ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Powerpoint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811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HTML, CSS, </a:t>
                      </a:r>
                      <a:r>
                        <a:rPr lang="cs-CZ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JavaSkript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73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PHP 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977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SAP, firemní modulový IS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582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Pohoda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199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19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Měkké a manažerské dovednosti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Kurzy s převládajícími prvky soft </a:t>
            </a:r>
            <a:r>
              <a:rPr lang="cs-CZ" dirty="0" err="1"/>
              <a:t>skills</a:t>
            </a:r>
            <a:r>
              <a:rPr lang="cs-CZ" dirty="0"/>
              <a:t>, manažerských dovedností, příp. kurzy zaměřené na vedoucí pracovníky, HR pracovníky, projektové manažery apod.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Nezařazené </a:t>
            </a:r>
            <a:r>
              <a:rPr lang="cs-CZ" dirty="0"/>
              <a:t>kurzy – max. 16 hodin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001879"/>
              </p:ext>
            </p:extLst>
          </p:nvPr>
        </p:nvGraphicFramePr>
        <p:xfrm>
          <a:off x="540000" y="3068960"/>
          <a:ext cx="79220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1032">
                  <a:extLst>
                    <a:ext uri="{9D8B030D-6E8A-4147-A177-3AD203B41FA5}">
                      <a16:colId xmlns:a16="http://schemas.microsoft.com/office/drawing/2014/main" val="1924174914"/>
                    </a:ext>
                  </a:extLst>
                </a:gridCol>
                <a:gridCol w="3961032">
                  <a:extLst>
                    <a:ext uri="{9D8B030D-6E8A-4147-A177-3AD203B41FA5}">
                      <a16:colId xmlns:a16="http://schemas.microsoft.com/office/drawing/2014/main" val="1618182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Název kurzu / alternativa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Max. </a:t>
                      </a:r>
                      <a:r>
                        <a:rPr lang="cs-CZ" dirty="0" err="1" smtClean="0"/>
                        <a:t>způs</a:t>
                      </a:r>
                      <a:r>
                        <a:rPr lang="cs-CZ" dirty="0" smtClean="0"/>
                        <a:t>. délka</a:t>
                      </a:r>
                      <a:r>
                        <a:rPr lang="cs-CZ" baseline="0" dirty="0" smtClean="0"/>
                        <a:t> k proplacení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09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Komunikace, asertivita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19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Motivace, hodnocení zaměstnanců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238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Štíhlá výroba, snižování nákladů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68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Obchodní dovednosti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642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Projektové řízení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132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Individuální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koučink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480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49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Jazykové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Jakékoliv jazykové vzdělávání (včetně češtiny), ne odborné kurzy v cizím jazyce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Jeden kurz = výuka v max. rozsahu 78 </a:t>
            </a:r>
            <a:r>
              <a:rPr lang="cs-CZ" dirty="0" smtClean="0"/>
              <a:t>hodin/rok</a:t>
            </a:r>
          </a:p>
          <a:p>
            <a:r>
              <a:rPr lang="cs-CZ" dirty="0" smtClean="0"/>
              <a:t>Možno např. 78hodinový kurz němčiny i 78hodinový kurz angličtiny v jednom roce pro jednoho účastníka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091191"/>
              </p:ext>
            </p:extLst>
          </p:nvPr>
        </p:nvGraphicFramePr>
        <p:xfrm>
          <a:off x="827584" y="2787080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5756126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12265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Název kurzu / alternativa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Max. </a:t>
                      </a:r>
                      <a:r>
                        <a:rPr lang="cs-CZ" dirty="0" err="1" smtClean="0"/>
                        <a:t>způs</a:t>
                      </a:r>
                      <a:r>
                        <a:rPr lang="cs-CZ" dirty="0" smtClean="0"/>
                        <a:t>. délka</a:t>
                      </a:r>
                      <a:r>
                        <a:rPr lang="cs-CZ" baseline="0" dirty="0" smtClean="0"/>
                        <a:t> k proplacení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183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Jazykový kurz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78/rok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010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496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Specializované </a:t>
            </a:r>
            <a:r>
              <a:rPr lang="cs-CZ" dirty="0" err="1" smtClean="0"/>
              <a:t>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Vysoce odborné IT vzdělávání – pro zaměstnance, kteří udržují a rozvíjejí IT, zejm. software</a:t>
            </a:r>
          </a:p>
          <a:p>
            <a:r>
              <a:rPr lang="cs-CZ" dirty="0" smtClean="0"/>
              <a:t>NE </a:t>
            </a:r>
            <a:r>
              <a:rPr lang="cs-CZ" dirty="0"/>
              <a:t>kurzy tvorby webu, ovládání IS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Jen kurzy z </a:t>
            </a:r>
            <a:r>
              <a:rPr lang="cs-CZ" dirty="0" smtClean="0"/>
              <a:t>tabulky ve Specifické části pravidel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50988"/>
              </p:ext>
            </p:extLst>
          </p:nvPr>
        </p:nvGraphicFramePr>
        <p:xfrm>
          <a:off x="899592" y="3284984"/>
          <a:ext cx="71283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72">
                  <a:extLst>
                    <a:ext uri="{9D8B030D-6E8A-4147-A177-3AD203B41FA5}">
                      <a16:colId xmlns:a16="http://schemas.microsoft.com/office/drawing/2014/main" val="3652220775"/>
                    </a:ext>
                  </a:extLst>
                </a:gridCol>
                <a:gridCol w="3564172">
                  <a:extLst>
                    <a:ext uri="{9D8B030D-6E8A-4147-A177-3AD203B41FA5}">
                      <a16:colId xmlns:a16="http://schemas.microsoft.com/office/drawing/2014/main" val="3738761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Název kurzu / alternativa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Max. </a:t>
                      </a:r>
                      <a:r>
                        <a:rPr lang="cs-CZ" dirty="0" err="1" smtClean="0"/>
                        <a:t>způs</a:t>
                      </a:r>
                      <a:r>
                        <a:rPr lang="cs-CZ" dirty="0" smtClean="0"/>
                        <a:t>. délka</a:t>
                      </a:r>
                      <a:r>
                        <a:rPr lang="cs-CZ" baseline="0" dirty="0" smtClean="0"/>
                        <a:t> k proplacení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437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Python, Perl, SQL,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MySQL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363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Java, C#, C++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237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Zabezpečení webových aplikací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44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Windows server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615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23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Účetní, ekonomické a právní kurzy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Kurzy s převládajícími hard </a:t>
            </a:r>
            <a:r>
              <a:rPr lang="cs-CZ" dirty="0" err="1"/>
              <a:t>skills</a:t>
            </a:r>
            <a:r>
              <a:rPr lang="cs-CZ" dirty="0"/>
              <a:t> v oblasti ekonomiky, práva, </a:t>
            </a:r>
            <a:r>
              <a:rPr lang="cs-CZ" dirty="0" smtClean="0"/>
              <a:t>účetnictví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Nezařazené </a:t>
            </a:r>
            <a:r>
              <a:rPr lang="cs-CZ" dirty="0"/>
              <a:t>kurzy – max. 8 hodin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916269"/>
              </p:ext>
            </p:extLst>
          </p:nvPr>
        </p:nvGraphicFramePr>
        <p:xfrm>
          <a:off x="755576" y="2924944"/>
          <a:ext cx="727280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387">
                  <a:extLst>
                    <a:ext uri="{9D8B030D-6E8A-4147-A177-3AD203B41FA5}">
                      <a16:colId xmlns:a16="http://schemas.microsoft.com/office/drawing/2014/main" val="3181337461"/>
                    </a:ext>
                  </a:extLst>
                </a:gridCol>
                <a:gridCol w="3426421">
                  <a:extLst>
                    <a:ext uri="{9D8B030D-6E8A-4147-A177-3AD203B41FA5}">
                      <a16:colId xmlns:a16="http://schemas.microsoft.com/office/drawing/2014/main" val="1512279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Název kurzu / alternativa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Max. </a:t>
                      </a:r>
                      <a:r>
                        <a:rPr lang="cs-CZ" dirty="0" err="1" smtClean="0"/>
                        <a:t>způs</a:t>
                      </a:r>
                      <a:r>
                        <a:rPr lang="cs-CZ" dirty="0" smtClean="0"/>
                        <a:t>. délka</a:t>
                      </a:r>
                      <a:r>
                        <a:rPr lang="cs-CZ" baseline="0" dirty="0" smtClean="0"/>
                        <a:t> k proplacení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27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Fakturace, doklady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41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DPPO, DPFO, novinky v daních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6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DPH, mzdové účetnictví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0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Ekonomické minimum, právní minimum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127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Finanční řízení, kalkulace nákladů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69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317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a jiné odborné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Kurzy s převládajícími hard </a:t>
            </a:r>
            <a:r>
              <a:rPr lang="cs-CZ" dirty="0" err="1"/>
              <a:t>skills</a:t>
            </a:r>
            <a:r>
              <a:rPr lang="cs-CZ" dirty="0"/>
              <a:t> – prohlubování znalostí v technických a dalších specializovaných oborech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Nezařazené kurzy – max. 16 hodin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926289"/>
              </p:ext>
            </p:extLst>
          </p:nvPr>
        </p:nvGraphicFramePr>
        <p:xfrm>
          <a:off x="683568" y="2996952"/>
          <a:ext cx="770485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4182819864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2093849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Název kurzu / alternativa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Max. </a:t>
                      </a:r>
                      <a:r>
                        <a:rPr lang="cs-CZ" dirty="0" err="1" smtClean="0"/>
                        <a:t>způs</a:t>
                      </a:r>
                      <a:r>
                        <a:rPr lang="cs-CZ" dirty="0" smtClean="0"/>
                        <a:t>. délka</a:t>
                      </a:r>
                      <a:r>
                        <a:rPr lang="cs-CZ" baseline="0" dirty="0" smtClean="0"/>
                        <a:t> k proplacení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63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Obsluha tlakových nádob stabilních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44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Gastronomické kurzy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85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Řidičské oprávnění skupiny B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310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Svařovací kurzy dle platné normy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558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Stavební truhlář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7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791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lektor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Kurzy věcně spadající do jakékoliv předchozí aktivity realizované zaměstnancem </a:t>
            </a:r>
            <a:r>
              <a:rPr lang="cs-CZ" dirty="0" smtClean="0"/>
              <a:t>příjemce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Nepodporované: </a:t>
            </a:r>
            <a:r>
              <a:rPr lang="cs-CZ" dirty="0" err="1" smtClean="0"/>
              <a:t>mentoring</a:t>
            </a:r>
            <a:r>
              <a:rPr lang="cs-CZ" dirty="0" smtClean="0"/>
              <a:t>, </a:t>
            </a:r>
            <a:r>
              <a:rPr lang="cs-CZ" dirty="0"/>
              <a:t>dlouhodobé vedení, adaptace</a:t>
            </a:r>
          </a:p>
          <a:p>
            <a:endParaRPr lang="cs-CZ" dirty="0"/>
          </a:p>
          <a:p>
            <a:r>
              <a:rPr lang="cs-CZ" dirty="0"/>
              <a:t>Max. způsobilá délka k proplacení – dle zařazení do aktivity</a:t>
            </a:r>
          </a:p>
          <a:p>
            <a:endParaRPr lang="cs-CZ" dirty="0"/>
          </a:p>
          <a:p>
            <a:r>
              <a:rPr lang="cs-CZ" dirty="0"/>
              <a:t>Nutno </a:t>
            </a:r>
            <a:r>
              <a:rPr lang="cs-CZ" b="1" dirty="0"/>
              <a:t>splnit a doložit kvalifikaci </a:t>
            </a:r>
            <a:r>
              <a:rPr lang="cs-CZ" b="1" dirty="0" smtClean="0"/>
              <a:t>a </a:t>
            </a:r>
            <a:r>
              <a:rPr lang="cs-CZ" b="1" dirty="0"/>
              <a:t>lektorskou </a:t>
            </a:r>
            <a:r>
              <a:rPr lang="cs-CZ" b="1" dirty="0" smtClean="0"/>
              <a:t>praxi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389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Zařazení kurzu do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Rozhodující </a:t>
            </a:r>
            <a:r>
              <a:rPr lang="cs-CZ" b="1" dirty="0" smtClean="0"/>
              <a:t>obsah</a:t>
            </a:r>
            <a:r>
              <a:rPr lang="cs-CZ" dirty="0" smtClean="0"/>
              <a:t>, nikoliv název</a:t>
            </a:r>
          </a:p>
          <a:p>
            <a:r>
              <a:rPr lang="cs-CZ" dirty="0" smtClean="0"/>
              <a:t>V případě kombinace aktivit    zařazení do aktivity, jejíž témata časově převládají</a:t>
            </a:r>
          </a:p>
          <a:p>
            <a:r>
              <a:rPr lang="cs-CZ" dirty="0" smtClean="0"/>
              <a:t>V případě nemožnosti rozhodnutí    zařazení do levnější aktivity</a:t>
            </a:r>
          </a:p>
          <a:p>
            <a:endParaRPr lang="cs-CZ" dirty="0"/>
          </a:p>
          <a:p>
            <a:r>
              <a:rPr lang="cs-CZ" b="1" dirty="0" smtClean="0"/>
              <a:t>Jasná a vypovídající dokumentace </a:t>
            </a:r>
            <a:r>
              <a:rPr lang="cs-CZ" dirty="0" smtClean="0"/>
              <a:t>k obsahu vzdělávacího kurzu!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788024" y="249289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508104" y="3356992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19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064000" cy="4320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Jednotkové náklady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Aktivity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Indikátory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Zařazení kurzu do aktivity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Zabezpečení webu</a:t>
            </a:r>
          </a:p>
          <a:p>
            <a:pPr marL="871200" lvl="1" indent="-457200">
              <a:buFont typeface="+mj-lt"/>
              <a:buAutoNum type="arabicPeriod"/>
            </a:pPr>
            <a:r>
              <a:rPr lang="cs-CZ" dirty="0" smtClean="0"/>
              <a:t>Jak pracovat bezpečně na internetu / jak nastavit firewall – Obecné IT</a:t>
            </a:r>
          </a:p>
          <a:p>
            <a:pPr marL="871200" lvl="1" indent="-457200">
              <a:buFont typeface="+mj-lt"/>
              <a:buAutoNum type="arabicPeriod"/>
            </a:pPr>
            <a:r>
              <a:rPr lang="cs-CZ" dirty="0" smtClean="0"/>
              <a:t>Tvorba a vývoj aplikací pro zabezpečení webu – Specializované IT</a:t>
            </a:r>
          </a:p>
          <a:p>
            <a:pPr marL="871200" lvl="1" indent="-457200">
              <a:buFont typeface="+mj-lt"/>
              <a:buAutoNum type="arabicPeriod"/>
            </a:pPr>
            <a:endParaRPr lang="cs-CZ" dirty="0" smtClean="0"/>
          </a:p>
          <a:p>
            <a:r>
              <a:rPr lang="cs-CZ" b="1" dirty="0" smtClean="0"/>
              <a:t>Finanční řízení</a:t>
            </a:r>
          </a:p>
          <a:p>
            <a:pPr marL="871200" lvl="1" indent="-457200">
              <a:buFont typeface="+mj-lt"/>
              <a:buAutoNum type="arabicPeriod"/>
            </a:pPr>
            <a:r>
              <a:rPr lang="cs-CZ" dirty="0" smtClean="0"/>
              <a:t>Sledování ekonomických ukazatelů, finanční analýza, vysvětlení pojmů – Účetní, ekonomické a právní kurzy</a:t>
            </a:r>
          </a:p>
          <a:p>
            <a:pPr marL="871200" lvl="1" indent="-457200">
              <a:buFont typeface="+mj-lt"/>
              <a:buAutoNum type="arabicPeriod"/>
            </a:pPr>
            <a:r>
              <a:rPr lang="cs-CZ" dirty="0" smtClean="0"/>
              <a:t>Strategické přístupy, umění finančně řídit firmu – Měkké a manažerské dovednosti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966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Zařazení kurzu do aktivity - Příklady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Koučink</a:t>
            </a:r>
            <a:endParaRPr lang="cs-CZ" b="1" dirty="0" smtClean="0"/>
          </a:p>
          <a:p>
            <a:pPr marL="871200" lvl="1" indent="-457200">
              <a:buFont typeface="+mj-lt"/>
              <a:buAutoNum type="arabicPeriod"/>
            </a:pPr>
            <a:r>
              <a:rPr lang="cs-CZ" dirty="0" smtClean="0"/>
              <a:t>Individuální </a:t>
            </a:r>
            <a:r>
              <a:rPr lang="cs-CZ" dirty="0" err="1" smtClean="0"/>
              <a:t>koučink</a:t>
            </a:r>
            <a:r>
              <a:rPr lang="cs-CZ" dirty="0" smtClean="0"/>
              <a:t> (jednotlivec + kouč) – Měkké a manažerské dovednosti, 18 hodin, max. 1 osoba</a:t>
            </a:r>
          </a:p>
          <a:p>
            <a:pPr marL="871200" lvl="1" indent="-457200">
              <a:buFont typeface="+mj-lt"/>
              <a:buAutoNum type="arabicPeriod"/>
            </a:pPr>
            <a:r>
              <a:rPr lang="cs-CZ" dirty="0" smtClean="0"/>
              <a:t>Kurz koučování a </a:t>
            </a:r>
            <a:r>
              <a:rPr lang="cs-CZ" dirty="0" err="1" smtClean="0"/>
              <a:t>leadershipu</a:t>
            </a:r>
            <a:r>
              <a:rPr lang="cs-CZ" dirty="0" smtClean="0"/>
              <a:t> (jak vést a koučovat své zaměstnance) – Měkké a manažerské dovednosti, 16 hodin, max. 12 osob</a:t>
            </a:r>
          </a:p>
          <a:p>
            <a:pPr marL="871200" lvl="1" indent="-457200">
              <a:buFont typeface="+mj-lt"/>
              <a:buAutoNum type="arabicPeriod"/>
            </a:pPr>
            <a:endParaRPr lang="cs-CZ" dirty="0" smtClean="0"/>
          </a:p>
          <a:p>
            <a:r>
              <a:rPr lang="cs-CZ" b="1" dirty="0" smtClean="0"/>
              <a:t>Právo</a:t>
            </a:r>
          </a:p>
          <a:p>
            <a:pPr marL="871200" lvl="1" indent="-457200">
              <a:buFont typeface="+mj-lt"/>
              <a:buAutoNum type="arabicPeriod"/>
            </a:pPr>
            <a:r>
              <a:rPr lang="cs-CZ" dirty="0" smtClean="0"/>
              <a:t>Právní minimum (průřez různými odvětvími práva – občanské, pracovní, trestní) – Účetní ekonomické a právní kurzy, 16 hodin</a:t>
            </a:r>
          </a:p>
          <a:p>
            <a:pPr marL="871200" lvl="1" indent="-457200">
              <a:buFont typeface="+mj-lt"/>
              <a:buAutoNum type="arabicPeriod"/>
            </a:pPr>
            <a:r>
              <a:rPr lang="cs-CZ" dirty="0" smtClean="0"/>
              <a:t>Obchodní právo – Účetní, ekonomické a právní kurzy, 8 hodin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436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Účastník</a:t>
            </a:r>
            <a:r>
              <a:rPr lang="cs-CZ" dirty="0" smtClean="0"/>
              <a:t> </a:t>
            </a:r>
            <a:r>
              <a:rPr lang="cs-CZ" dirty="0"/>
              <a:t>= osoba, která získala v projektu podporu v rozsahu min. </a:t>
            </a:r>
            <a:r>
              <a:rPr lang="cs-CZ" b="1" dirty="0"/>
              <a:t>40 hodin </a:t>
            </a:r>
            <a:r>
              <a:rPr lang="cs-CZ" dirty="0"/>
              <a:t>prezenčního vzdělávání (bagatelní podpora)</a:t>
            </a:r>
          </a:p>
          <a:p>
            <a:r>
              <a:rPr lang="cs-CZ" b="1" dirty="0"/>
              <a:t>Účastník ve věku nad 54 let </a:t>
            </a:r>
            <a:r>
              <a:rPr lang="cs-CZ" dirty="0"/>
              <a:t>= účastník, který v den svého vstupu do projektu dosáhl min. 55. roku věku</a:t>
            </a:r>
          </a:p>
          <a:p>
            <a:r>
              <a:rPr lang="cs-CZ" dirty="0" smtClean="0"/>
              <a:t>V závěru projektu: hodnota </a:t>
            </a:r>
            <a:r>
              <a:rPr lang="cs-CZ" b="1" dirty="0"/>
              <a:t>6 00 00</a:t>
            </a:r>
            <a:r>
              <a:rPr lang="cs-CZ" dirty="0"/>
              <a:t> = hodnota </a:t>
            </a:r>
            <a:r>
              <a:rPr lang="cs-CZ" b="1" dirty="0"/>
              <a:t>6 26 00</a:t>
            </a:r>
          </a:p>
          <a:p>
            <a:r>
              <a:rPr lang="cs-CZ" dirty="0"/>
              <a:t>Závazek pouze u 6 07 00 a 6 26 00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60366"/>
              </p:ext>
            </p:extLst>
          </p:nvPr>
        </p:nvGraphicFramePr>
        <p:xfrm>
          <a:off x="107504" y="1484784"/>
          <a:ext cx="8928992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064">
                  <a:extLst>
                    <a:ext uri="{9D8B030D-6E8A-4147-A177-3AD203B41FA5}">
                      <a16:colId xmlns:a16="http://schemas.microsoft.com/office/drawing/2014/main" val="1704025522"/>
                    </a:ext>
                  </a:extLst>
                </a:gridCol>
                <a:gridCol w="5641672">
                  <a:extLst>
                    <a:ext uri="{9D8B030D-6E8A-4147-A177-3AD203B41FA5}">
                      <a16:colId xmlns:a16="http://schemas.microsoft.com/office/drawing/2014/main" val="160019412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9248404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02340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Kód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Název indikátoru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Měrná jednotka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Typ indikátoru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8754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6 00 00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Celkový počet účastníků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Účastníci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Výstup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0484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6 07 00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Účastníci ve věku nad 54 let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Účastníci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Výstup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5645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6 26 00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Účastníci, kteří získali kvalifikaci po ukončení své účasti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Účastníci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Výsledek</a:t>
                      </a:r>
                      <a:endParaRPr lang="cs-CZ" sz="1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1281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918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naplňování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320000"/>
          </a:xfrm>
        </p:spPr>
        <p:txBody>
          <a:bodyPr/>
          <a:lstStyle/>
          <a:p>
            <a:r>
              <a:rPr lang="cs-CZ" dirty="0" smtClean="0"/>
              <a:t>Průběžné sledování naplňování</a:t>
            </a:r>
          </a:p>
          <a:p>
            <a:endParaRPr lang="cs-CZ" dirty="0" smtClean="0"/>
          </a:p>
          <a:p>
            <a:r>
              <a:rPr lang="cs-CZ" dirty="0" smtClean="0"/>
              <a:t>Při nedočerpání dotace = poměrné snížení cílových hodnot indikátorů</a:t>
            </a:r>
          </a:p>
          <a:p>
            <a:pPr lvl="1"/>
            <a:r>
              <a:rPr lang="cs-CZ" i="1" dirty="0" smtClean="0"/>
              <a:t>Dotace v právním aktu: 1 000 000 Kč</a:t>
            </a:r>
          </a:p>
          <a:p>
            <a:pPr lvl="1"/>
            <a:r>
              <a:rPr lang="cs-CZ" i="1" dirty="0" smtClean="0"/>
              <a:t>Na konci projektu vyčerpáno z dotace: 700 000 Kč</a:t>
            </a:r>
          </a:p>
          <a:p>
            <a:pPr lvl="1"/>
            <a:r>
              <a:rPr lang="cs-CZ" i="1" dirty="0" smtClean="0"/>
              <a:t>Procento vyčerpání: 70 %</a:t>
            </a:r>
          </a:p>
          <a:p>
            <a:pPr lvl="1"/>
            <a:endParaRPr lang="cs-CZ" i="1" dirty="0"/>
          </a:p>
          <a:p>
            <a:pPr lvl="1"/>
            <a:r>
              <a:rPr lang="cs-CZ" i="1" dirty="0" smtClean="0"/>
              <a:t>Cílová hodnota indikátoru v právním aktu: 10</a:t>
            </a:r>
          </a:p>
          <a:p>
            <a:pPr lvl="1"/>
            <a:r>
              <a:rPr lang="cs-CZ" i="1" dirty="0" smtClean="0"/>
              <a:t>Cílová hodnota na konci projektu: 7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785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412776"/>
            <a:ext cx="8064000" cy="4320000"/>
          </a:xfrm>
        </p:spPr>
        <p:txBody>
          <a:bodyPr/>
          <a:lstStyle/>
          <a:p>
            <a:r>
              <a:rPr lang="cs-CZ" dirty="0"/>
              <a:t>Při nesplnění cílových hodnot = </a:t>
            </a:r>
            <a:r>
              <a:rPr lang="cs-CZ" b="1" dirty="0"/>
              <a:t>sankce</a:t>
            </a:r>
            <a:r>
              <a:rPr lang="cs-CZ" dirty="0"/>
              <a:t> dle právního aktu</a:t>
            </a:r>
          </a:p>
          <a:p>
            <a:pPr lvl="1"/>
            <a:r>
              <a:rPr lang="cs-CZ" dirty="0" smtClean="0"/>
              <a:t>Každý </a:t>
            </a:r>
            <a:r>
              <a:rPr lang="cs-CZ" dirty="0"/>
              <a:t>indikátor posuzován samostatně</a:t>
            </a:r>
            <a:r>
              <a:rPr lang="cs-CZ" dirty="0" smtClean="0"/>
              <a:t>!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460259"/>
              </p:ext>
            </p:extLst>
          </p:nvPr>
        </p:nvGraphicFramePr>
        <p:xfrm>
          <a:off x="305780" y="2885353"/>
          <a:ext cx="8172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2746">
                  <a:extLst>
                    <a:ext uri="{9D8B030D-6E8A-4147-A177-3AD203B41FA5}">
                      <a16:colId xmlns:a16="http://schemas.microsoft.com/office/drawing/2014/main" val="1444072864"/>
                    </a:ext>
                  </a:extLst>
                </a:gridCol>
                <a:gridCol w="3389694">
                  <a:extLst>
                    <a:ext uri="{9D8B030D-6E8A-4147-A177-3AD203B41FA5}">
                      <a16:colId xmlns:a16="http://schemas.microsoft.com/office/drawing/2014/main" val="3801220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Celková míra naplnění indikátoru</a:t>
                      </a:r>
                      <a:r>
                        <a:rPr lang="cs-CZ" baseline="0" dirty="0" smtClean="0"/>
                        <a:t> 6 26 00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 z vyčerpané dotace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507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75 % až 50 %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636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50 %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43014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627958"/>
              </p:ext>
            </p:extLst>
          </p:nvPr>
        </p:nvGraphicFramePr>
        <p:xfrm>
          <a:off x="332897" y="4365104"/>
          <a:ext cx="81724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2746">
                  <a:extLst>
                    <a:ext uri="{9D8B030D-6E8A-4147-A177-3AD203B41FA5}">
                      <a16:colId xmlns:a16="http://schemas.microsoft.com/office/drawing/2014/main" val="1444072864"/>
                    </a:ext>
                  </a:extLst>
                </a:gridCol>
                <a:gridCol w="3389694">
                  <a:extLst>
                    <a:ext uri="{9D8B030D-6E8A-4147-A177-3AD203B41FA5}">
                      <a16:colId xmlns:a16="http://schemas.microsoft.com/office/drawing/2014/main" val="3801220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Celková míra naplnění indikátoru</a:t>
                      </a:r>
                      <a:r>
                        <a:rPr lang="cs-CZ" baseline="0" dirty="0" smtClean="0"/>
                        <a:t> 6 07 00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 z vyčerpané dotace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507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85 % až 70 %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636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70 % až 55 %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43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55 % až</a:t>
                      </a:r>
                      <a:r>
                        <a:rPr lang="cs-CZ" baseline="0" dirty="0" smtClean="0"/>
                        <a:t> 40 %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00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40 %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2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643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3431" y="1340768"/>
            <a:ext cx="8244000" cy="4671320"/>
          </a:xfrm>
        </p:spPr>
        <p:txBody>
          <a:bodyPr/>
          <a:lstStyle/>
          <a:p>
            <a:r>
              <a:rPr lang="cs-CZ" b="1" dirty="0" smtClean="0"/>
              <a:t>Nepodstatné</a:t>
            </a:r>
            <a:r>
              <a:rPr lang="cs-CZ" dirty="0" smtClean="0"/>
              <a:t> – provedení bez souhlasu ŘO, informování</a:t>
            </a:r>
          </a:p>
          <a:p>
            <a:pPr lvl="1"/>
            <a:r>
              <a:rPr lang="cs-CZ" dirty="0" smtClean="0"/>
              <a:t>Kontaktní osoby, kontaktní údaje</a:t>
            </a:r>
          </a:p>
          <a:p>
            <a:pPr lvl="1"/>
            <a:r>
              <a:rPr lang="cs-CZ" dirty="0" smtClean="0"/>
              <a:t>Název, sídlo, statutární zástupce, místo realizace/dopadu, </a:t>
            </a:r>
            <a:r>
              <a:rPr lang="cs-CZ" dirty="0" err="1" smtClean="0"/>
              <a:t>fin</a:t>
            </a:r>
            <a:r>
              <a:rPr lang="cs-CZ" dirty="0" smtClean="0"/>
              <a:t>. plán</a:t>
            </a:r>
          </a:p>
          <a:p>
            <a:pPr lvl="1"/>
            <a:r>
              <a:rPr lang="cs-CZ" dirty="0" smtClean="0"/>
              <a:t>Vypuštění partnera z důvodu zániku (bez navýšení VP jinému)</a:t>
            </a:r>
          </a:p>
          <a:p>
            <a:pPr lvl="1"/>
            <a:r>
              <a:rPr lang="cs-CZ" dirty="0" smtClean="0"/>
              <a:t>Přesuny osobohodin mezi stávajícími aktivitami</a:t>
            </a:r>
          </a:p>
          <a:p>
            <a:r>
              <a:rPr lang="cs-CZ" b="1" dirty="0" smtClean="0"/>
              <a:t>Podstatné bez vydání PA </a:t>
            </a:r>
            <a:r>
              <a:rPr lang="cs-CZ" dirty="0" smtClean="0"/>
              <a:t>– provedení po souhlasu ŘO</a:t>
            </a:r>
          </a:p>
          <a:p>
            <a:pPr lvl="1"/>
            <a:r>
              <a:rPr lang="cs-CZ" dirty="0" smtClean="0"/>
              <a:t>Bankovní účet</a:t>
            </a:r>
          </a:p>
          <a:p>
            <a:pPr lvl="1"/>
            <a:r>
              <a:rPr lang="cs-CZ" dirty="0" smtClean="0"/>
              <a:t>Sloučení monitorovacích období </a:t>
            </a:r>
          </a:p>
          <a:p>
            <a:r>
              <a:rPr lang="cs-CZ" b="1" dirty="0" smtClean="0"/>
              <a:t>Podstatné s vydáním PA </a:t>
            </a:r>
            <a:r>
              <a:rPr lang="cs-CZ" dirty="0" smtClean="0"/>
              <a:t>– provedení po vydání PA</a:t>
            </a:r>
          </a:p>
          <a:p>
            <a:pPr lvl="1"/>
            <a:r>
              <a:rPr lang="cs-CZ" dirty="0" smtClean="0"/>
              <a:t>Termín ukončení realizace </a:t>
            </a:r>
          </a:p>
          <a:p>
            <a:pPr lvl="1"/>
            <a:r>
              <a:rPr lang="cs-CZ" dirty="0" smtClean="0"/>
              <a:t>Změna výše veřejné podpory příjemce/partnera</a:t>
            </a:r>
          </a:p>
          <a:p>
            <a:pPr lvl="1"/>
            <a:r>
              <a:rPr lang="cs-CZ" dirty="0" smtClean="0"/>
              <a:t>Vznik/zánik aktivity</a:t>
            </a:r>
          </a:p>
          <a:p>
            <a:r>
              <a:rPr lang="cs-CZ" b="1" i="1" dirty="0" smtClean="0"/>
              <a:t>+ </a:t>
            </a:r>
            <a:r>
              <a:rPr lang="cs-CZ" i="1" dirty="0" smtClean="0"/>
              <a:t>změny </a:t>
            </a:r>
            <a:r>
              <a:rPr lang="cs-CZ" b="1" i="1" dirty="0" smtClean="0"/>
              <a:t>v osobě příjemce</a:t>
            </a:r>
          </a:p>
          <a:p>
            <a:pPr lvl="1"/>
            <a:endParaRPr lang="cs-CZ" dirty="0"/>
          </a:p>
          <a:p>
            <a:pPr marL="41400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245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Sloučení monitorovacích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Sloučení monitorovacího období, za které má být podána </a:t>
            </a:r>
            <a:r>
              <a:rPr lang="cs-CZ" dirty="0" err="1" smtClean="0"/>
              <a:t>ZoR</a:t>
            </a:r>
            <a:r>
              <a:rPr lang="cs-CZ" dirty="0" smtClean="0"/>
              <a:t>, a následujícího monitorovacího období</a:t>
            </a:r>
          </a:p>
          <a:p>
            <a:endParaRPr lang="cs-CZ" dirty="0" smtClean="0"/>
          </a:p>
          <a:p>
            <a:r>
              <a:rPr lang="cs-CZ" dirty="0" smtClean="0"/>
              <a:t>Pouze, pokud by byla </a:t>
            </a:r>
            <a:r>
              <a:rPr lang="cs-CZ" b="1" dirty="0" err="1" smtClean="0"/>
              <a:t>ŽoP</a:t>
            </a:r>
            <a:r>
              <a:rPr lang="cs-CZ" b="1" dirty="0" smtClean="0"/>
              <a:t> podána s vyúčtováním za  více než 0 Kč a méně než 50 000 Kč</a:t>
            </a:r>
          </a:p>
          <a:p>
            <a:endParaRPr lang="cs-CZ" dirty="0"/>
          </a:p>
          <a:p>
            <a:r>
              <a:rPr lang="cs-CZ" dirty="0" smtClean="0"/>
              <a:t>Podání žádosti o změnu nejpozději 10 pracovních dnů před podáním </a:t>
            </a:r>
            <a:r>
              <a:rPr lang="cs-CZ" dirty="0" err="1" smtClean="0"/>
              <a:t>ZoR</a:t>
            </a:r>
            <a:r>
              <a:rPr lang="cs-CZ" dirty="0" smtClean="0"/>
              <a:t> (která po této změně podána nebude)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313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projektu - přesuny osobohodin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351097"/>
            <a:ext cx="8064000" cy="4320000"/>
          </a:xfrm>
        </p:spPr>
        <p:txBody>
          <a:bodyPr/>
          <a:lstStyle/>
          <a:p>
            <a:r>
              <a:rPr lang="cs-CZ" b="1" dirty="0" smtClean="0"/>
              <a:t>Nepodstatná</a:t>
            </a:r>
            <a:r>
              <a:rPr lang="cs-CZ" dirty="0" smtClean="0"/>
              <a:t> změna</a:t>
            </a:r>
          </a:p>
          <a:p>
            <a:pPr lvl="1"/>
            <a:r>
              <a:rPr lang="cs-CZ" dirty="0" smtClean="0"/>
              <a:t>Přesun </a:t>
            </a:r>
            <a:r>
              <a:rPr lang="cs-CZ" b="1" dirty="0" smtClean="0"/>
              <a:t>mezi aktivitami uvedenými v rozpočtu </a:t>
            </a:r>
            <a:r>
              <a:rPr lang="cs-CZ" dirty="0" smtClean="0"/>
              <a:t>projektu </a:t>
            </a:r>
          </a:p>
          <a:p>
            <a:pPr lvl="2"/>
            <a:r>
              <a:rPr lang="cs-CZ" dirty="0"/>
              <a:t>I</a:t>
            </a:r>
            <a:r>
              <a:rPr lang="cs-CZ" dirty="0" smtClean="0"/>
              <a:t> do aktivity s 0 </a:t>
            </a:r>
            <a:r>
              <a:rPr lang="cs-CZ" dirty="0" err="1" smtClean="0"/>
              <a:t>osobohodinami</a:t>
            </a:r>
            <a:r>
              <a:rPr lang="cs-CZ" dirty="0" smtClean="0"/>
              <a:t>, příp. vynulování aktivity</a:t>
            </a:r>
          </a:p>
          <a:p>
            <a:pPr lvl="1"/>
            <a:endParaRPr lang="cs-CZ" dirty="0"/>
          </a:p>
          <a:p>
            <a:r>
              <a:rPr lang="cs-CZ" b="1" dirty="0" smtClean="0"/>
              <a:t>Podstatná</a:t>
            </a:r>
            <a:r>
              <a:rPr lang="cs-CZ" dirty="0" smtClean="0"/>
              <a:t> změna s vydáním právního aktu</a:t>
            </a:r>
          </a:p>
          <a:p>
            <a:pPr lvl="1"/>
            <a:r>
              <a:rPr lang="cs-CZ" dirty="0" smtClean="0"/>
              <a:t>Přesun </a:t>
            </a:r>
            <a:r>
              <a:rPr lang="cs-CZ" b="1" dirty="0" smtClean="0"/>
              <a:t>do aktivity neuvedené v rozpočtu </a:t>
            </a:r>
            <a:r>
              <a:rPr lang="cs-CZ" dirty="0" smtClean="0"/>
              <a:t>projektu</a:t>
            </a:r>
          </a:p>
          <a:p>
            <a:pPr lvl="1"/>
            <a:r>
              <a:rPr lang="cs-CZ" dirty="0" smtClean="0"/>
              <a:t>Vymazání aktivity z rozpočtu 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eprovádět – ponechat aktivitu s 0 </a:t>
            </a:r>
            <a:r>
              <a:rPr lang="cs-CZ" dirty="0" err="1" smtClean="0"/>
              <a:t>osobohodinami</a:t>
            </a:r>
            <a:endParaRPr lang="cs-CZ" dirty="0" smtClean="0"/>
          </a:p>
          <a:p>
            <a:pPr lvl="2"/>
            <a:endParaRPr lang="cs-CZ" dirty="0"/>
          </a:p>
          <a:p>
            <a:r>
              <a:rPr lang="cs-CZ" dirty="0" smtClean="0"/>
              <a:t>Je možné převést </a:t>
            </a:r>
            <a:r>
              <a:rPr lang="cs-CZ" b="1" dirty="0" smtClean="0"/>
              <a:t>X osobohodin z dražší aktivity na více než X osobohodin v levnější </a:t>
            </a:r>
            <a:r>
              <a:rPr lang="cs-CZ" dirty="0" smtClean="0"/>
              <a:t>aktivitě a opačně</a:t>
            </a:r>
          </a:p>
          <a:p>
            <a:pPr lvl="1"/>
            <a:r>
              <a:rPr lang="cs-CZ" dirty="0" smtClean="0"/>
              <a:t>Např. 100 osobohodin v Obecném IT (324 * 100 = 32 400 Kč) na  225 osobohodin v Interním lektorovi (144 * 225 = 32 400 Kč) </a:t>
            </a:r>
          </a:p>
          <a:p>
            <a:pPr lvl="2"/>
            <a:endParaRPr lang="cs-CZ" dirty="0"/>
          </a:p>
          <a:p>
            <a:pPr lvl="2"/>
            <a:endParaRPr lang="cs-CZ" dirty="0" smtClean="0"/>
          </a:p>
          <a:p>
            <a:pPr lvl="2"/>
            <a:endParaRPr lang="cs-CZ" dirty="0"/>
          </a:p>
          <a:p>
            <a:endParaRPr lang="cs-CZ" dirty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415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projektu - přesuny osobohodin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320000"/>
          </a:xfrm>
        </p:spPr>
        <p:txBody>
          <a:bodyPr/>
          <a:lstStyle/>
          <a:p>
            <a:r>
              <a:rPr lang="cs-CZ" b="1" dirty="0" smtClean="0"/>
              <a:t>NE </a:t>
            </a:r>
            <a:r>
              <a:rPr lang="cs-CZ" b="1" dirty="0"/>
              <a:t>navýšení </a:t>
            </a:r>
            <a:r>
              <a:rPr lang="cs-CZ" dirty="0" smtClean="0"/>
              <a:t>rozpočtu</a:t>
            </a:r>
          </a:p>
          <a:p>
            <a:pPr lvl="1"/>
            <a:endParaRPr lang="cs-CZ" dirty="0"/>
          </a:p>
          <a:p>
            <a:r>
              <a:rPr lang="cs-CZ" dirty="0"/>
              <a:t>NE snížení rozpočtu </a:t>
            </a:r>
            <a:r>
              <a:rPr lang="cs-CZ" b="1" dirty="0"/>
              <a:t>pod </a:t>
            </a:r>
            <a:r>
              <a:rPr lang="cs-CZ" b="1" dirty="0" smtClean="0"/>
              <a:t>500 </a:t>
            </a:r>
            <a:r>
              <a:rPr lang="cs-CZ" b="1" dirty="0"/>
              <a:t>000 </a:t>
            </a:r>
            <a:r>
              <a:rPr lang="cs-CZ" b="1" dirty="0" smtClean="0"/>
              <a:t>Kč</a:t>
            </a:r>
          </a:p>
          <a:p>
            <a:pPr lvl="1"/>
            <a:endParaRPr lang="cs-CZ" dirty="0"/>
          </a:p>
          <a:p>
            <a:r>
              <a:rPr lang="cs-CZ" dirty="0" smtClean="0"/>
              <a:t>Z rozpočtu </a:t>
            </a:r>
            <a:r>
              <a:rPr lang="cs-CZ" b="1" dirty="0" smtClean="0"/>
              <a:t>max. 20 % na aktivitu Interní lektor</a:t>
            </a:r>
          </a:p>
          <a:p>
            <a:endParaRPr lang="cs-CZ" b="1" dirty="0"/>
          </a:p>
          <a:p>
            <a:r>
              <a:rPr lang="cs-CZ" dirty="0" smtClean="0"/>
              <a:t>Raději převod celých osobohodin (</a:t>
            </a:r>
            <a:r>
              <a:rPr lang="cs-CZ" dirty="0"/>
              <a:t>b</a:t>
            </a:r>
            <a:r>
              <a:rPr lang="cs-CZ" dirty="0" smtClean="0"/>
              <a:t>ez desetinných míst)</a:t>
            </a:r>
          </a:p>
          <a:p>
            <a:pPr lvl="1"/>
            <a:endParaRPr lang="cs-CZ" dirty="0"/>
          </a:p>
          <a:p>
            <a:r>
              <a:rPr lang="cs-CZ" dirty="0" smtClean="0"/>
              <a:t>Nejpozději </a:t>
            </a:r>
            <a:r>
              <a:rPr lang="cs-CZ" dirty="0"/>
              <a:t>před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pPr lvl="2"/>
            <a:r>
              <a:rPr lang="cs-CZ" b="1" dirty="0" smtClean="0"/>
              <a:t>Založení </a:t>
            </a:r>
            <a:r>
              <a:rPr lang="cs-CZ" b="1" dirty="0" err="1"/>
              <a:t>ZoR</a:t>
            </a:r>
            <a:r>
              <a:rPr lang="cs-CZ" b="1" dirty="0"/>
              <a:t> až po schválení </a:t>
            </a:r>
            <a:r>
              <a:rPr lang="cs-CZ" b="1" dirty="0" smtClean="0"/>
              <a:t>změny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</a:t>
            </a:r>
            <a:r>
              <a:rPr lang="cs-CZ" dirty="0"/>
              <a:t>- </a:t>
            </a:r>
            <a:r>
              <a:rPr lang="cs-CZ" dirty="0" smtClean="0"/>
              <a:t>změna výše veřejné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728" y="1638000"/>
            <a:ext cx="8064000" cy="43200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cs-CZ" dirty="0" smtClean="0"/>
              <a:t>Změna rozdělení veřejné podpory </a:t>
            </a:r>
            <a:r>
              <a:rPr lang="cs-CZ" b="1" dirty="0" smtClean="0"/>
              <a:t>mezi příjemcem a partnery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/>
              <a:t>Vypuštění partnera a převedení jeho části na příjemce / jiného partnera</a:t>
            </a:r>
          </a:p>
          <a:p>
            <a:endParaRPr lang="cs-CZ" dirty="0"/>
          </a:p>
          <a:p>
            <a:r>
              <a:rPr lang="cs-CZ" dirty="0" smtClean="0"/>
              <a:t>Podstatná změna s právním aktem</a:t>
            </a:r>
          </a:p>
          <a:p>
            <a:r>
              <a:rPr lang="cs-CZ" b="1" dirty="0" smtClean="0"/>
              <a:t>Provedení změny je možné až po podpisu změnového právního aktu!</a:t>
            </a:r>
          </a:p>
          <a:p>
            <a:r>
              <a:rPr lang="cs-CZ" dirty="0" smtClean="0"/>
              <a:t>Žádost </a:t>
            </a:r>
            <a:r>
              <a:rPr lang="cs-CZ" dirty="0"/>
              <a:t>s dostatečným předstihem – nejproblematičtější změna</a:t>
            </a:r>
          </a:p>
          <a:p>
            <a:endParaRPr lang="cs-CZ" b="1" dirty="0"/>
          </a:p>
          <a:p>
            <a:endParaRPr lang="cs-CZ" b="1" dirty="0"/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5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Jednotkové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Jasně definované jednotky a k nim jednotkové náklady</a:t>
            </a:r>
          </a:p>
          <a:p>
            <a:endParaRPr lang="cs-CZ" dirty="0"/>
          </a:p>
          <a:p>
            <a:r>
              <a:rPr lang="cs-CZ" dirty="0"/>
              <a:t>Jednotka = účast jedné osoby na kurzu v délce 60 minut </a:t>
            </a:r>
            <a:br>
              <a:rPr lang="cs-CZ" dirty="0"/>
            </a:br>
            <a:r>
              <a:rPr lang="cs-CZ" dirty="0"/>
              <a:t>(</a:t>
            </a:r>
            <a:r>
              <a:rPr lang="cs-CZ" err="1"/>
              <a:t>osobohodina</a:t>
            </a:r>
            <a:r>
              <a:rPr lang="cs-CZ"/>
              <a:t>) </a:t>
            </a:r>
            <a:endParaRPr lang="cs-CZ" dirty="0"/>
          </a:p>
          <a:p>
            <a:endParaRPr lang="cs-CZ" dirty="0"/>
          </a:p>
          <a:p>
            <a:r>
              <a:rPr lang="cs-CZ" dirty="0"/>
              <a:t>Proplacení vázáno na dosažení jednotek, nikoliv na prostředky reálně vynaložené příjemcem</a:t>
            </a:r>
          </a:p>
          <a:p>
            <a:endParaRPr lang="cs-CZ" dirty="0"/>
          </a:p>
          <a:p>
            <a:r>
              <a:rPr lang="cs-CZ" b="1" dirty="0"/>
              <a:t>Způsobilé výdaje</a:t>
            </a:r>
            <a:r>
              <a:rPr lang="cs-CZ" dirty="0"/>
              <a:t>: součiny dosažených </a:t>
            </a:r>
            <a:r>
              <a:rPr lang="cs-CZ" dirty="0" err="1"/>
              <a:t>osobohodin</a:t>
            </a:r>
            <a:r>
              <a:rPr lang="cs-CZ" dirty="0"/>
              <a:t> a jednotkových nákladů ve všech aktivitách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3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projektu - změna výše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574" y="1556792"/>
            <a:ext cx="8834852" cy="4320000"/>
          </a:xfrm>
        </p:spPr>
        <p:txBody>
          <a:bodyPr/>
          <a:lstStyle/>
          <a:p>
            <a:r>
              <a:rPr lang="cs-CZ" b="1" dirty="0" smtClean="0"/>
              <a:t>Navýšení částky </a:t>
            </a:r>
            <a:r>
              <a:rPr lang="cs-CZ" dirty="0" smtClean="0"/>
              <a:t>veřejné podpory </a:t>
            </a:r>
            <a:r>
              <a:rPr lang="cs-CZ" b="1" dirty="0" smtClean="0"/>
              <a:t>= poskytnutí další podpory</a:t>
            </a:r>
            <a:r>
              <a:rPr lang="cs-CZ" dirty="0" smtClean="0"/>
              <a:t> ve výši rozdílu</a:t>
            </a:r>
          </a:p>
          <a:p>
            <a:pPr lvl="1"/>
            <a:r>
              <a:rPr lang="cs-CZ" i="1" dirty="0" smtClean="0"/>
              <a:t>Původní výše veřejné podpory: 2 000 000 Kč</a:t>
            </a:r>
          </a:p>
          <a:p>
            <a:pPr lvl="1"/>
            <a:r>
              <a:rPr lang="cs-CZ" i="1" dirty="0" smtClean="0"/>
              <a:t>Nový výše veřejné podpory: 2 500 000 Kč</a:t>
            </a:r>
          </a:p>
          <a:p>
            <a:pPr lvl="1"/>
            <a:r>
              <a:rPr lang="cs-CZ" i="1" dirty="0" smtClean="0"/>
              <a:t>Žádost o přidělení veřejné podpory 500 000 Kč</a:t>
            </a:r>
          </a:p>
          <a:p>
            <a:pPr lvl="1"/>
            <a:endParaRPr lang="cs-CZ" i="1" dirty="0"/>
          </a:p>
          <a:p>
            <a:pPr lvl="1"/>
            <a:endParaRPr lang="cs-CZ" i="1" dirty="0" smtClean="0"/>
          </a:p>
          <a:p>
            <a:pPr marL="414000" lvl="1" indent="0">
              <a:buNone/>
            </a:pPr>
            <a:endParaRPr lang="cs-CZ" i="1" dirty="0" smtClean="0"/>
          </a:p>
          <a:p>
            <a:pPr marL="414000" lvl="1" indent="0">
              <a:buNone/>
            </a:pPr>
            <a:endParaRPr lang="cs-CZ" i="1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55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projektu - změna výše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Přílohy </a:t>
            </a:r>
            <a:r>
              <a:rPr lang="cs-CZ" dirty="0">
                <a:hlinkClick r:id="rId2"/>
              </a:rPr>
              <a:t>(odkaz):</a:t>
            </a:r>
            <a:endParaRPr lang="cs-CZ" dirty="0"/>
          </a:p>
          <a:p>
            <a:pPr lvl="1"/>
            <a:r>
              <a:rPr lang="cs-CZ" b="1" dirty="0"/>
              <a:t>Rozdělení veřejné podpory </a:t>
            </a:r>
            <a:endParaRPr lang="cs-CZ" dirty="0"/>
          </a:p>
          <a:p>
            <a:pPr lvl="1"/>
            <a:r>
              <a:rPr lang="cs-CZ" b="1" dirty="0"/>
              <a:t>Čestná prohlášení k veřejné podpoře </a:t>
            </a:r>
            <a:endParaRPr lang="cs-CZ" dirty="0"/>
          </a:p>
          <a:p>
            <a:pPr lvl="2"/>
            <a:r>
              <a:rPr lang="cs-CZ" dirty="0"/>
              <a:t>Ke všem subjektům, u nichž dochází k přidělení další veřejné podpory</a:t>
            </a:r>
          </a:p>
          <a:p>
            <a:pPr lvl="1"/>
            <a:r>
              <a:rPr lang="cs-CZ" b="1" dirty="0"/>
              <a:t>Žádost o posouzení a případné poskytnutí veřejné podpory</a:t>
            </a:r>
          </a:p>
          <a:p>
            <a:pPr lvl="2"/>
            <a:r>
              <a:rPr lang="cs-CZ" dirty="0"/>
              <a:t>Uvést subjekty, kde dochází k poskytnutí další veřejné podpory</a:t>
            </a:r>
          </a:p>
          <a:p>
            <a:pPr lvl="1"/>
            <a:r>
              <a:rPr lang="cs-CZ" b="1" dirty="0"/>
              <a:t>Žádost o změnu výše poskytnuté veřejné podpory </a:t>
            </a:r>
          </a:p>
          <a:p>
            <a:pPr lvl="2"/>
            <a:r>
              <a:rPr lang="cs-CZ" dirty="0"/>
              <a:t>Uvést subjekty, kde dochází ke snížení veřejné podpory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197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přes IS KP14+ (viz </a:t>
            </a:r>
            <a:r>
              <a:rPr lang="cs-CZ" dirty="0">
                <a:hlinkClick r:id="rId2"/>
              </a:rPr>
              <a:t>Pokyny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Změnu promítnout na všech relevantních obrazovkách (rozpočet + finanční plán + aktivity)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Vždy uvést </a:t>
            </a:r>
            <a:r>
              <a:rPr lang="cs-CZ" b="1" dirty="0" smtClean="0"/>
              <a:t>zdůvodnění</a:t>
            </a:r>
            <a:r>
              <a:rPr lang="cs-CZ" dirty="0" smtClean="0"/>
              <a:t> (důvod, ne popis změny)</a:t>
            </a:r>
          </a:p>
          <a:p>
            <a:endParaRPr lang="cs-CZ" dirty="0"/>
          </a:p>
          <a:p>
            <a:r>
              <a:rPr lang="cs-CZ" b="1" dirty="0" smtClean="0"/>
              <a:t>Aktualizovat kontaktní osoby!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078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63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Jednotkové </a:t>
            </a:r>
            <a:r>
              <a:rPr lang="cs-CZ" dirty="0"/>
              <a:t>náklady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280219"/>
              </p:ext>
            </p:extLst>
          </p:nvPr>
        </p:nvGraphicFramePr>
        <p:xfrm>
          <a:off x="504440" y="1412776"/>
          <a:ext cx="824425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727">
                  <a:extLst>
                    <a:ext uri="{9D8B030D-6E8A-4147-A177-3AD203B41FA5}">
                      <a16:colId xmlns:a16="http://schemas.microsoft.com/office/drawing/2014/main" val="3855239430"/>
                    </a:ext>
                  </a:extLst>
                </a:gridCol>
                <a:gridCol w="2193701">
                  <a:extLst>
                    <a:ext uri="{9D8B030D-6E8A-4147-A177-3AD203B41FA5}">
                      <a16:colId xmlns:a16="http://schemas.microsoft.com/office/drawing/2014/main" val="3916956809"/>
                    </a:ext>
                  </a:extLst>
                </a:gridCol>
                <a:gridCol w="2322822">
                  <a:extLst>
                    <a:ext uri="{9D8B030D-6E8A-4147-A177-3AD203B41FA5}">
                      <a16:colId xmlns:a16="http://schemas.microsoft.com/office/drawing/2014/main" val="3776016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Aktivita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Výše jednotkového nákladu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Jednotkový náklad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9197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Obecné 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324 Kč</a:t>
                      </a: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 na jednu </a:t>
                      </a:r>
                      <a:r>
                        <a:rPr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osobohodinu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(v délce 60 minut) dalšího vzdělávání (kurzu) v dané aktivitě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256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Měkké a manažerské dovednosti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593 Kč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379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Jazykové vzdělávání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 Kč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570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Specializované 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609 Kč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28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Účetní, ekonomické a právní kurzy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436 Kč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8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Technické a jiné odborné vzdělání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 Kč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8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Interní lektor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 Kč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024747"/>
                  </a:ext>
                </a:extLst>
              </a:tr>
            </a:tbl>
          </a:graphicData>
        </a:graphic>
      </p:graphicFrame>
      <p:sp>
        <p:nvSpPr>
          <p:cNvPr id="6" name="Zástupný symbol pro obsah 5"/>
          <p:cNvSpPr>
            <a:spLocks noGrp="1"/>
          </p:cNvSpPr>
          <p:nvPr>
            <p:ph idx="10"/>
          </p:nvPr>
        </p:nvSpPr>
        <p:spPr>
          <a:xfrm>
            <a:off x="360000" y="4797152"/>
            <a:ext cx="8224925" cy="4320000"/>
          </a:xfrm>
        </p:spPr>
        <p:txBody>
          <a:bodyPr/>
          <a:lstStyle/>
          <a:p>
            <a:r>
              <a:rPr lang="cs-CZ" i="1" dirty="0"/>
              <a:t>Např. účast dvou osob na 8hodinovém kurzu měkkých a manažerských dovedností</a:t>
            </a:r>
          </a:p>
          <a:p>
            <a:pPr lvl="1"/>
            <a:r>
              <a:rPr lang="cs-CZ" i="1" dirty="0"/>
              <a:t>2 * 8 * 593 = 9 488 Kč</a:t>
            </a:r>
          </a:p>
          <a:p>
            <a:pPr lvl="1"/>
            <a:r>
              <a:rPr lang="cs-CZ" i="1" dirty="0"/>
              <a:t>Bez ohledu na reálnou cenu kurzu, náklady na realizační tým, mzdový příspěvek (vše zahrnuto v ceně jednotky)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5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32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Aktivita</a:t>
            </a:r>
            <a:r>
              <a:rPr lang="cs-CZ" dirty="0"/>
              <a:t> = oblast vzdělávání stanovená v SP, do které jsou kurzy zařazeny 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Např. Měkké a manažerské dovednosti, Obecné IT, Interní lektor</a:t>
            </a:r>
          </a:p>
          <a:p>
            <a:pPr lvl="1">
              <a:lnSpc>
                <a:spcPct val="100000"/>
              </a:lnSpc>
            </a:pPr>
            <a:endParaRPr lang="cs-CZ" sz="1000" dirty="0"/>
          </a:p>
          <a:p>
            <a:pPr>
              <a:lnSpc>
                <a:spcPct val="100000"/>
              </a:lnSpc>
            </a:pPr>
            <a:r>
              <a:rPr lang="cs-CZ" b="1" dirty="0"/>
              <a:t>Kurz</a:t>
            </a:r>
            <a:r>
              <a:rPr lang="cs-CZ" dirty="0"/>
              <a:t> = konkrétní vzdělávací akce v konkrétním termínu  pro určitou skupinu osob 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Vždy s časovou dotací, max. způsobilou délkou k proplacení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Zakončen vydáním dokladu o absolvování</a:t>
            </a:r>
          </a:p>
          <a:p>
            <a:pPr lvl="1">
              <a:lnSpc>
                <a:spcPct val="100000"/>
              </a:lnSpc>
            </a:pPr>
            <a:endParaRPr lang="cs-CZ" sz="1000" dirty="0"/>
          </a:p>
          <a:p>
            <a:pPr>
              <a:lnSpc>
                <a:spcPct val="100000"/>
              </a:lnSpc>
            </a:pPr>
            <a:r>
              <a:rPr lang="cs-CZ" b="1" dirty="0"/>
              <a:t>Kód kurzu </a:t>
            </a:r>
            <a:r>
              <a:rPr lang="cs-CZ" dirty="0"/>
              <a:t>= Jednoznačný identifikátor každého kurzu (případně každého běhu)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Kurz K_001: SAP konaný 13. – 14. 3. 2019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Kurz K_002: SAP konaný 15. – 16. 8. 2019 (účastníci: svářeči, místnost A)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Kurz K_003: SAP konaný 15. – 16. 8. 2019 (účastníci: manažeři, místnost B)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Kurz K_004: Výživový poradce konaný 1. – 30. 8. 2019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7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064000" cy="4320000"/>
          </a:xfrm>
        </p:spPr>
        <p:txBody>
          <a:bodyPr/>
          <a:lstStyle/>
          <a:p>
            <a:r>
              <a:rPr lang="cs-CZ" b="1" dirty="0"/>
              <a:t>Podporované vzdělávání </a:t>
            </a:r>
            <a:r>
              <a:rPr lang="cs-CZ" dirty="0"/>
              <a:t>= prezenční  vzdělávání s přesně vymezenou dobou výuky (jednoznačně odlišitelnou od běžného výkonu pracovních povinností) v učebně nebo na pracovišti za účasti </a:t>
            </a:r>
            <a:r>
              <a:rPr lang="cs-CZ" dirty="0" smtClean="0"/>
              <a:t>lektora</a:t>
            </a:r>
          </a:p>
          <a:p>
            <a:endParaRPr lang="cs-CZ" dirty="0"/>
          </a:p>
          <a:p>
            <a:r>
              <a:rPr lang="cs-CZ" b="1" dirty="0" smtClean="0"/>
              <a:t>Nepodporované </a:t>
            </a:r>
            <a:r>
              <a:rPr lang="cs-CZ" b="1" dirty="0"/>
              <a:t>vzdělávání </a:t>
            </a:r>
            <a:r>
              <a:rPr lang="cs-CZ" dirty="0"/>
              <a:t>= dálkový přístup, e-</a:t>
            </a:r>
            <a:r>
              <a:rPr lang="cs-CZ" dirty="0" err="1"/>
              <a:t>learning</a:t>
            </a:r>
            <a:r>
              <a:rPr lang="cs-CZ" dirty="0"/>
              <a:t>, samostudium, stáž, </a:t>
            </a:r>
            <a:r>
              <a:rPr lang="cs-CZ" dirty="0" smtClean="0"/>
              <a:t>hodnocení </a:t>
            </a:r>
            <a:r>
              <a:rPr lang="cs-CZ" dirty="0"/>
              <a:t>a </a:t>
            </a:r>
            <a:r>
              <a:rPr lang="cs-CZ" dirty="0" err="1"/>
              <a:t>mentoring</a:t>
            </a:r>
            <a:r>
              <a:rPr lang="cs-CZ" dirty="0"/>
              <a:t> </a:t>
            </a:r>
            <a:r>
              <a:rPr lang="cs-CZ" dirty="0" smtClean="0"/>
              <a:t>zaměstnanců, porady, adaptace zaměstnanců, formální vzdělávání (MBA)</a:t>
            </a:r>
          </a:p>
          <a:p>
            <a:endParaRPr lang="cs-CZ" dirty="0"/>
          </a:p>
          <a:p>
            <a:r>
              <a:rPr lang="cs-CZ" b="1" dirty="0" smtClean="0"/>
              <a:t>Typy </a:t>
            </a:r>
            <a:r>
              <a:rPr lang="cs-CZ" b="1" dirty="0"/>
              <a:t>kurzů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uzavřené – na míru jen pro cílovou skupinu</a:t>
            </a:r>
          </a:p>
          <a:p>
            <a:pPr lvl="1"/>
            <a:r>
              <a:rPr lang="cs-CZ" dirty="0"/>
              <a:t>otevřené – nabízený na trhu i mimo cílovou </a:t>
            </a:r>
            <a:r>
              <a:rPr lang="cs-CZ" dirty="0" smtClean="0"/>
              <a:t>skupinu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1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413016"/>
            <a:ext cx="8064000" cy="4320000"/>
          </a:xfrm>
        </p:spPr>
        <p:txBody>
          <a:bodyPr/>
          <a:lstStyle/>
          <a:p>
            <a:r>
              <a:rPr lang="cs-CZ" b="1" dirty="0" smtClean="0"/>
              <a:t>Časová dotace </a:t>
            </a:r>
            <a:r>
              <a:rPr lang="cs-CZ" dirty="0" smtClean="0"/>
              <a:t>= počet hodin výuky daného kurzu dle dokumentace k obsahu vzdělávacího kurzu</a:t>
            </a:r>
          </a:p>
          <a:p>
            <a:r>
              <a:rPr lang="cs-CZ" b="1" dirty="0" smtClean="0"/>
              <a:t>Délka kurzu </a:t>
            </a:r>
            <a:r>
              <a:rPr lang="cs-CZ" dirty="0" smtClean="0"/>
              <a:t>= vyjádření časové dotace v přepočtu na hodiny v délce 60 minut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/>
              <a:t>Délka kurzu připadající pouze na podporované vzdělávání</a:t>
            </a:r>
            <a:r>
              <a:rPr lang="cs-CZ" dirty="0"/>
              <a:t> = pokud kurz neobsahuje nepodporované vzdělávání (e-</a:t>
            </a:r>
            <a:r>
              <a:rPr lang="cs-CZ" dirty="0" err="1"/>
              <a:t>learning</a:t>
            </a:r>
            <a:r>
              <a:rPr lang="cs-CZ" dirty="0"/>
              <a:t>, samostudium…) = stejné jako délka kurzu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778308"/>
              </p:ext>
            </p:extLst>
          </p:nvPr>
        </p:nvGraphicFramePr>
        <p:xfrm>
          <a:off x="503568" y="3212976"/>
          <a:ext cx="7920432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20560586"/>
                    </a:ext>
                  </a:extLst>
                </a:gridCol>
                <a:gridCol w="3624104">
                  <a:extLst>
                    <a:ext uri="{9D8B030D-6E8A-4147-A177-3AD203B41FA5}">
                      <a16:colId xmlns:a16="http://schemas.microsoft.com/office/drawing/2014/main" val="2791232572"/>
                    </a:ext>
                  </a:extLst>
                </a:gridCol>
                <a:gridCol w="2640144">
                  <a:extLst>
                    <a:ext uri="{9D8B030D-6E8A-4147-A177-3AD203B41FA5}">
                      <a16:colId xmlns:a16="http://schemas.microsoft.com/office/drawing/2014/main" val="1849631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 kurzu</a:t>
                      </a:r>
                      <a:endParaRPr lang="cs-CZ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Časová dotace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Délka kurzu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0527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hodin po 60 minutách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8041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hodin po 45 minutách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4136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hodin po 45 minutách</a:t>
                      </a:r>
                      <a:b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hodin po 60 minutách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5175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2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Maximální způsobilá délka k proplacení v hodinách</a:t>
            </a:r>
          </a:p>
          <a:p>
            <a:pPr lvl="1"/>
            <a:r>
              <a:rPr lang="cs-CZ" dirty="0"/>
              <a:t>Maximální počet hodin, který lze v rámci daného kurzu proplatit za účast 1 osoby</a:t>
            </a:r>
          </a:p>
          <a:p>
            <a:pPr lvl="1"/>
            <a:r>
              <a:rPr lang="cs-CZ" dirty="0"/>
              <a:t>Možnost faktického kratšího i delšího trvání</a:t>
            </a:r>
          </a:p>
          <a:p>
            <a:pPr lvl="1"/>
            <a:r>
              <a:rPr lang="cs-CZ" dirty="0"/>
              <a:t>Kurzy akreditované </a:t>
            </a:r>
            <a:r>
              <a:rPr lang="cs-CZ" dirty="0" smtClean="0"/>
              <a:t>MŠMT </a:t>
            </a:r>
            <a:r>
              <a:rPr lang="cs-CZ" dirty="0"/>
              <a:t>/ dle </a:t>
            </a:r>
            <a:r>
              <a:rPr lang="cs-CZ" dirty="0" smtClean="0"/>
              <a:t>normy či předpisu </a:t>
            </a:r>
            <a:r>
              <a:rPr lang="cs-CZ" dirty="0"/>
              <a:t>– max. délka stanovená </a:t>
            </a:r>
            <a:r>
              <a:rPr lang="cs-CZ" dirty="0" smtClean="0"/>
              <a:t>akreditací/normou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Více úrovní/specializací kurzu </a:t>
            </a:r>
            <a:r>
              <a:rPr lang="cs-CZ" dirty="0"/>
              <a:t>– možno podpořit více úrovní/specializací </a:t>
            </a:r>
            <a:r>
              <a:rPr lang="cs-CZ" dirty="0" smtClean="0"/>
              <a:t>kurzu</a:t>
            </a:r>
          </a:p>
          <a:p>
            <a:endParaRPr lang="cs-CZ" dirty="0"/>
          </a:p>
          <a:p>
            <a:r>
              <a:rPr lang="cs-CZ" dirty="0"/>
              <a:t>Proplacení jen při splnění 70 % </a:t>
            </a:r>
            <a:r>
              <a:rPr lang="cs-CZ" b="1" dirty="0"/>
              <a:t>docházky</a:t>
            </a:r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5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Kurz MS Excel </a:t>
            </a:r>
          </a:p>
          <a:p>
            <a:pPr lvl="1"/>
            <a:r>
              <a:rPr lang="cs-CZ" b="1" dirty="0" smtClean="0"/>
              <a:t>Časová dotace</a:t>
            </a:r>
            <a:r>
              <a:rPr lang="cs-CZ" dirty="0" smtClean="0"/>
              <a:t>: 28 hodin po 45 minutách</a:t>
            </a:r>
          </a:p>
          <a:p>
            <a:pPr lvl="1"/>
            <a:r>
              <a:rPr lang="cs-CZ" b="1" dirty="0" smtClean="0"/>
              <a:t>Délka kurzu</a:t>
            </a:r>
            <a:r>
              <a:rPr lang="cs-CZ" dirty="0" smtClean="0"/>
              <a:t>: 21 hodin </a:t>
            </a:r>
          </a:p>
          <a:p>
            <a:pPr lvl="1"/>
            <a:r>
              <a:rPr lang="cs-CZ" dirty="0" smtClean="0"/>
              <a:t>Délka kurzu připadající </a:t>
            </a:r>
            <a:r>
              <a:rPr lang="cs-CZ" b="1" dirty="0" smtClean="0"/>
              <a:t>na podporované vzdělávání</a:t>
            </a:r>
            <a:r>
              <a:rPr lang="cs-CZ" dirty="0" smtClean="0"/>
              <a:t>: 21 hodin</a:t>
            </a:r>
          </a:p>
          <a:p>
            <a:pPr lvl="1"/>
            <a:r>
              <a:rPr lang="cs-CZ" dirty="0" smtClean="0"/>
              <a:t>Maximální </a:t>
            </a:r>
            <a:r>
              <a:rPr lang="cs-CZ" b="1" dirty="0" smtClean="0"/>
              <a:t>způsobilá délka k proplacení</a:t>
            </a:r>
            <a:r>
              <a:rPr lang="cs-CZ" dirty="0" smtClean="0"/>
              <a:t>: 16 hodin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Je možné </a:t>
            </a:r>
            <a:r>
              <a:rPr lang="cs-CZ" b="1" dirty="0" smtClean="0"/>
              <a:t>absolvovat a započítat do indikátorů</a:t>
            </a:r>
            <a:r>
              <a:rPr lang="cs-CZ" dirty="0" smtClean="0"/>
              <a:t>: 21 hodin</a:t>
            </a:r>
          </a:p>
          <a:p>
            <a:pPr lvl="1"/>
            <a:r>
              <a:rPr lang="cs-CZ" b="1" dirty="0" smtClean="0"/>
              <a:t>Docházku min. 70 % </a:t>
            </a:r>
            <a:r>
              <a:rPr lang="cs-CZ" dirty="0" smtClean="0"/>
              <a:t>je třeba splnit z: 21 hodin</a:t>
            </a:r>
          </a:p>
          <a:p>
            <a:pPr lvl="1"/>
            <a:r>
              <a:rPr lang="cs-CZ" dirty="0" smtClean="0"/>
              <a:t>Je možné </a:t>
            </a:r>
            <a:r>
              <a:rPr lang="cs-CZ" b="1" dirty="0" smtClean="0"/>
              <a:t>proplatit</a:t>
            </a:r>
            <a:r>
              <a:rPr lang="cs-CZ" dirty="0" smtClean="0"/>
              <a:t>: 16 hodin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0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7c48c8a8-2045-474d-b0fb-3ee17ecadba0">U:\1_3_POMOC_PRAC_PODNIKŮM_A_PODNIKATELŮM\VYZVA_060_SOUTEZNI\01_PŘÍPRAVA\Semináře 2017\Praha 15_5_2017\Prezentace\Podstatné a nepodstatné změny projektu.pptx</AC_OriginalFileNa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91D2CAF791D449809C1371BC5FAF2A" ma:contentTypeVersion="1" ma:contentTypeDescription="Vytvoří nový dokument" ma:contentTypeScope="" ma:versionID="26fd20a5b6d8decbe06b7f1b12531c89">
  <xsd:schema xmlns:xsd="http://www.w3.org/2001/XMLSchema" xmlns:xs="http://www.w3.org/2001/XMLSchema" xmlns:p="http://schemas.microsoft.com/office/2006/metadata/properties" xmlns:ns2="7c48c8a8-2045-474d-b0fb-3ee17ecadba0" targetNamespace="http://schemas.microsoft.com/office/2006/metadata/properties" ma:root="true" ma:fieldsID="ff450026467c3fdb36efcce3adb619a7" ns2:_="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8c8a8-2045-474d-b0fb-3ee17ecadba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F0EEF5-784F-401F-B0B0-96C8932FFB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9C31EF-2023-47A1-B485-BB432D849BE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c48c8a8-2045-474d-b0fb-3ee17ecadba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30E78B-22E8-42CB-9F35-201313AA6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2048</Words>
  <Application>Microsoft Office PowerPoint</Application>
  <PresentationFormat>Předvádění na obrazovce (4:3)</PresentationFormat>
  <Paragraphs>443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Wingdings 3</vt:lpstr>
      <vt:lpstr>prezentace</vt:lpstr>
      <vt:lpstr>Vybraná pravidla realizace projektů ve výzvě č. 097</vt:lpstr>
      <vt:lpstr>obsah</vt:lpstr>
      <vt:lpstr>Jednotkové náklady</vt:lpstr>
      <vt:lpstr>Jednotkové náklady</vt:lpstr>
      <vt:lpstr>podporované aktivity</vt:lpstr>
      <vt:lpstr>Podporované aktivity</vt:lpstr>
      <vt:lpstr>Podporované aktivity</vt:lpstr>
      <vt:lpstr>Podporované aktivity</vt:lpstr>
      <vt:lpstr>Podporované aktivity - příklad</vt:lpstr>
      <vt:lpstr>Podporované Aktivity - časté chyby</vt:lpstr>
      <vt:lpstr>Podporované aktivity - omezení</vt:lpstr>
      <vt:lpstr>OBECNÉ IT</vt:lpstr>
      <vt:lpstr>Měkké a manažerské dovednosti</vt:lpstr>
      <vt:lpstr>Jazykové vzdělávání</vt:lpstr>
      <vt:lpstr>Specializované it</vt:lpstr>
      <vt:lpstr>Účetní, ekonomické a právní kurzy</vt:lpstr>
      <vt:lpstr>Technické a jiné odborné vzdělávání</vt:lpstr>
      <vt:lpstr>Interní lektor</vt:lpstr>
      <vt:lpstr>Zařazení kurzu do aktivity</vt:lpstr>
      <vt:lpstr>Zařazení kurzu do aktivity - Příklady</vt:lpstr>
      <vt:lpstr>Zařazení kurzu do aktivity - Příklady</vt:lpstr>
      <vt:lpstr>indikátory</vt:lpstr>
      <vt:lpstr>Indikátory - naplňování</vt:lpstr>
      <vt:lpstr>Indikátory - sankce</vt:lpstr>
      <vt:lpstr>Změny projektu</vt:lpstr>
      <vt:lpstr>Sloučení monitorovacích období</vt:lpstr>
      <vt:lpstr>Změny projektu - přesuny osobohodin</vt:lpstr>
      <vt:lpstr>Změny projektu - přesuny osobohodin</vt:lpstr>
      <vt:lpstr>Změny projektu - změna výše veřejné podpory</vt:lpstr>
      <vt:lpstr>Změny projektu - změna výše veřejné podpory</vt:lpstr>
      <vt:lpstr>Změny projektu - změna výše veřejné podpory</vt:lpstr>
      <vt:lpstr>Změny projektu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2019-11-28T13:02:03Z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0x010100F291D2CAF791D449809C1371BC5FAF2A</vt:lpwstr>
  </property>
</Properties>
</file>