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58"/>
  </p:notesMasterIdLst>
  <p:handoutMasterIdLst>
    <p:handoutMasterId r:id="rId59"/>
  </p:handoutMasterIdLst>
  <p:sldIdLst>
    <p:sldId id="256" r:id="rId5"/>
    <p:sldId id="481" r:id="rId6"/>
    <p:sldId id="382" r:id="rId7"/>
    <p:sldId id="484" r:id="rId8"/>
    <p:sldId id="495" r:id="rId9"/>
    <p:sldId id="485" r:id="rId10"/>
    <p:sldId id="384" r:id="rId11"/>
    <p:sldId id="470" r:id="rId12"/>
    <p:sldId id="341" r:id="rId13"/>
    <p:sldId id="496" r:id="rId14"/>
    <p:sldId id="461" r:id="rId15"/>
    <p:sldId id="340" r:id="rId16"/>
    <p:sldId id="462" r:id="rId17"/>
    <p:sldId id="478" r:id="rId18"/>
    <p:sldId id="472" r:id="rId19"/>
    <p:sldId id="473" r:id="rId20"/>
    <p:sldId id="474" r:id="rId21"/>
    <p:sldId id="475" r:id="rId22"/>
    <p:sldId id="399" r:id="rId23"/>
    <p:sldId id="386" r:id="rId24"/>
    <p:sldId id="385" r:id="rId25"/>
    <p:sldId id="387" r:id="rId26"/>
    <p:sldId id="388" r:id="rId27"/>
    <p:sldId id="389" r:id="rId28"/>
    <p:sldId id="390" r:id="rId29"/>
    <p:sldId id="391" r:id="rId30"/>
    <p:sldId id="483" r:id="rId31"/>
    <p:sldId id="397" r:id="rId32"/>
    <p:sldId id="400" r:id="rId33"/>
    <p:sldId id="345" r:id="rId34"/>
    <p:sldId id="346" r:id="rId35"/>
    <p:sldId id="347" r:id="rId36"/>
    <p:sldId id="471" r:id="rId37"/>
    <p:sldId id="480" r:id="rId38"/>
    <p:sldId id="352" r:id="rId39"/>
    <p:sldId id="487" r:id="rId40"/>
    <p:sldId id="353" r:id="rId41"/>
    <p:sldId id="372" r:id="rId42"/>
    <p:sldId id="488" r:id="rId43"/>
    <p:sldId id="489" r:id="rId44"/>
    <p:sldId id="490" r:id="rId45"/>
    <p:sldId id="358" r:id="rId46"/>
    <p:sldId id="491" r:id="rId47"/>
    <p:sldId id="359" r:id="rId48"/>
    <p:sldId id="360" r:id="rId49"/>
    <p:sldId id="363" r:id="rId50"/>
    <p:sldId id="492" r:id="rId51"/>
    <p:sldId id="427" r:id="rId52"/>
    <p:sldId id="493" r:id="rId53"/>
    <p:sldId id="460" r:id="rId54"/>
    <p:sldId id="494" r:id="rId55"/>
    <p:sldId id="368" r:id="rId56"/>
    <p:sldId id="381" r:id="rId57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22262" autoAdjust="false"/>
    <p:restoredTop sz="59582" autoAdjust="false"/>
  </p:normalViewPr>
  <p:slideViewPr>
    <p:cSldViewPr showGuides="true">
      <p:cViewPr varScale="true">
        <p:scale>
          <a:sx n="41" d="100"/>
          <a:sy n="41" d="100"/>
        </p:scale>
        <p:origin x="1744" y="24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72" y="107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tableStyles.xml" Type="http://schemas.openxmlformats.org/officeDocument/2006/relationships/tableStyles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slides/slide25.xml" Type="http://schemas.openxmlformats.org/officeDocument/2006/relationships/slide" Id="rId29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theme/theme1.xml" Type="http://schemas.openxmlformats.org/officeDocument/2006/relationships/theme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notesMasters/notesMaster1.xml" Type="http://schemas.openxmlformats.org/officeDocument/2006/relationships/notesMaster" Id="rId58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viewProps.xml" Type="http://schemas.openxmlformats.org/officeDocument/2006/relationships/viewProps" Id="rId61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presProps.xml" Type="http://schemas.openxmlformats.org/officeDocument/2006/relationships/presProps" Id="rId60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handoutMasters/handoutMaster1.xml" Type="http://schemas.openxmlformats.org/officeDocument/2006/relationships/handoutMaster" Id="rId59"/>
</Relationships>

</file>

<file path=ppt/handoutMasters/_rels/handout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35C1D9A9-5B88-49CC-B5F7-CC21222E79AA}" type="datetimeFigureOut">
              <a:rPr lang="cs-CZ" smtClean="false"/>
              <a:t>20.04.2020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F355E747-88E9-4AC1-88BC-14EF76242C72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2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20.04.2020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5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204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4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40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065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389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01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163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66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28350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01626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6789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30649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07132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4758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99235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52972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613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46918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89218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38278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9812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5351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Podrobné podmínky pro realizaci </a:t>
            </a:r>
            <a:r>
              <a:rPr lang="cs-CZ" baseline="0" dirty="false" smtClean="false"/>
              <a:t>vzdělávání a aktivit  jsou vymezeny ve výzvě  a zároveň v Rozhodnutí o poskytnutí dotace v části Část III – Specifické povinnosti příjemce týkající se realizace projektu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0423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497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2049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2049090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Mode="External" Target="https://www.esfcr.cz/technicka_podpora_opz" Type="http://schemas.openxmlformats.org/officeDocument/2006/relationships/hyperlink" Id="rId3"/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="../media/image9.png" Type="http://schemas.openxmlformats.org/officeDocument/2006/relationships/image" Id="rId5"/>
    <Relationship TargetMode="External" Target="mailto:iskp@mpsv.cz" Type="http://schemas.openxmlformats.org/officeDocument/2006/relationships/hyperlink" Id="rId4"/>
</Relationships>

</file>

<file path=ppt/slides/_rels/slide11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Mode="External" Target="https://publicita.dotaceeu.cz/gen/krok1" Type="http://schemas.openxmlformats.org/officeDocument/2006/relationships/hyperlink" Id="rId3"/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Mode="External" Target="https://www.esfcr.cz/formulare-z-oblasti-verejne-podpory-a-podpory-de-minimis-opz" Type="http://schemas.openxmlformats.org/officeDocument/2006/relationships/hyperlink" Id="rId8"/>
    <Relationship TargetMode="External" Target="https://www.esfcr.cz/obvykle-ceny-a-mzdy-platy-opz" Type="http://schemas.openxmlformats.org/officeDocument/2006/relationships/hyperlink" Id="rId3"/>
    <Relationship TargetMode="External" Target="https://www.esfcr.cz/vzory-pro-zadavaci-vyberova-rizeni-opz" Type="http://schemas.openxmlformats.org/officeDocument/2006/relationships/hyperlink" Id="rId7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sablony-a-vzory-pro-vizualni-identitu-opz" Type="http://schemas.openxmlformats.org/officeDocument/2006/relationships/hyperlink" Id="rId6"/>
    <Relationship TargetMode="External" Target="https://www.esfcr.cz/pokyny-k-vyplneni-zpravy-o-realizaci-zadosti-o-platbu-a-zadosti-o-zmenu-opz" Type="http://schemas.openxmlformats.org/officeDocument/2006/relationships/hyperlink" Id="rId5"/>
    <Relationship TargetMode="External" Target="https://www.esfcr.cz/monitorovani-podporenych-osob-opz" Type="http://schemas.openxmlformats.org/officeDocument/2006/relationships/hyperlink" Id="rId4"/>
</Relationships>

</file>

<file path=ppt/slides/_rels/slide15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://www.esfcr.cz/file/9973/" Type="http://schemas.openxmlformats.org/officeDocument/2006/relationships/hyperlink" Id="rId4"/>
</Relationships>

</file>

<file path=ppt/slides/_rels/slide21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22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28.xml.rels><?xml version="1.0" encoding="UTF-8" standalone="yes"?>
<Relationships xmlns="http://schemas.openxmlformats.org/package/2006/relationships">
    <Relationship TargetMode="External" Target="http://www.esfcr.cz/file/9973/" Type="http://schemas.openxmlformats.org/officeDocument/2006/relationships/hyperlink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Mode="External" Target="https://www.esfcr.cz/pravidla-pro-zadatele-a-prijemce-opz/-/dokument/797894" Type="http://schemas.openxmlformats.org/officeDocument/2006/relationships/hyperlink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Mode="External" Target="https://www.esfcr.cz/obvykle-ceny-a-mzdy-platy-opz" Type="http://schemas.openxmlformats.org/officeDocument/2006/relationships/hyperlink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Mode="External" Target="https://ec.europa.eu/europeaid/applicable-rates-diems-framework-ec-funded-external-aid-contracts-18032015_en%20(230" Type="http://schemas.openxmlformats.org/officeDocument/2006/relationships/hyperlink" Id="rId3"/>
    <Relationship Target="../notesSlides/notesSlide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notesSlides/notesSlide3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notesSlides/notesSlide3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5.gif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6.gif" Type="http://schemas.openxmlformats.org/officeDocument/2006/relationships/image" Id="rId4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1556792"/>
            <a:ext cx="7272000" cy="2205200"/>
          </a:xfrm>
        </p:spPr>
        <p:txBody>
          <a:bodyPr/>
          <a:lstStyle/>
          <a:p>
            <a:pPr algn="ctr"/>
            <a:r>
              <a:rPr lang="cs-CZ" dirty="false" smtClean="false"/>
              <a:t>seminář pro příjemce</a:t>
            </a:r>
            <a:br>
              <a:rPr lang="cs-CZ" dirty="false" smtClean="false"/>
            </a:br>
            <a:r>
              <a:rPr lang="cs-CZ" dirty="false" smtClean="false"/>
              <a:t>výzvy </a:t>
            </a:r>
            <a:br>
              <a:rPr lang="cs-CZ" dirty="false" smtClean="false"/>
            </a:br>
            <a:r>
              <a:rPr lang="cs-CZ" dirty="false" smtClean="false"/>
              <a:t>č. 03_19_098/03_19_099</a:t>
            </a:r>
            <a:br>
              <a:rPr lang="cs-CZ" dirty="false" smtClean="false"/>
            </a:br>
            <a:r>
              <a:rPr lang="cs-CZ" dirty="false"/>
              <a:t/>
            </a:r>
            <a:br>
              <a:rPr lang="cs-CZ" dirty="false"/>
            </a:br>
            <a:r>
              <a:rPr lang="cs-CZ" sz="2800" dirty="false" smtClean="false">
                <a:solidFill>
                  <a:srgbClr val="FF0000"/>
                </a:solidFill>
              </a:rPr>
              <a:t>1.</a:t>
            </a:r>
            <a:r>
              <a:rPr lang="cs-CZ" sz="2800" dirty="false" smtClean="false"/>
              <a:t> </a:t>
            </a:r>
            <a:r>
              <a:rPr lang="cs-CZ" sz="2800" dirty="false" smtClean="false">
                <a:solidFill>
                  <a:srgbClr val="FF0000"/>
                </a:solidFill>
              </a:rPr>
              <a:t>podmínky a pravidla realizace projektů</a:t>
            </a:r>
            <a:r>
              <a:rPr lang="cs-CZ" dirty="false" smtClean="false"/>
              <a:t/>
            </a:r>
            <a:br>
              <a:rPr lang="cs-CZ" dirty="false" smtClean="false"/>
            </a:b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5013176"/>
            <a:ext cx="7272000" cy="540000"/>
          </a:xfrm>
        </p:spPr>
        <p:txBody>
          <a:bodyPr/>
          <a:lstStyle/>
          <a:p>
            <a:r>
              <a:rPr lang="cs-CZ" dirty="false"/>
              <a:t>Oddělení projektů systému služeb </a:t>
            </a:r>
            <a:r>
              <a:rPr lang="cs-CZ" dirty="false" smtClean="false"/>
              <a:t>(874</a:t>
            </a:r>
            <a:r>
              <a:rPr lang="cs-CZ" dirty="false"/>
              <a:t>)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47664" y="5877272"/>
            <a:ext cx="7272000" cy="540000"/>
          </a:xfrm>
        </p:spPr>
        <p:txBody>
          <a:bodyPr/>
          <a:lstStyle/>
          <a:p>
            <a:r>
              <a:rPr lang="cs-CZ" dirty="false" smtClean="false"/>
              <a:t>Duben 2020</a:t>
            </a:r>
            <a:endParaRPr lang="cs-CZ" dirty="false"/>
          </a:p>
        </p:txBody>
      </p:sp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77272"/>
            <a:ext cx="540000" cy="540000"/>
          </a:xfrm>
        </p:spPr>
      </p:pic>
      <p:pic>
        <p:nvPicPr>
          <p:cNvPr id="9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50851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Technická podpora </a:t>
            </a:r>
            <a:r>
              <a:rPr lang="cs-CZ" sz="2800" dirty="false" smtClean="false"/>
              <a:t>v </a:t>
            </a:r>
            <a:r>
              <a:rPr lang="cs-CZ" sz="2800" dirty="false"/>
              <a:t>případě problémů s </a:t>
            </a:r>
            <a:r>
              <a:rPr lang="cs-CZ" sz="2800" dirty="false" smtClean="false"/>
              <a:t>IS KP14+ nebo s IS ESF2014+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6903" y="1241716"/>
            <a:ext cx="8424000" cy="5112568"/>
          </a:xfrm>
        </p:spPr>
        <p:txBody>
          <a:bodyPr/>
          <a:lstStyle/>
          <a:p>
            <a:r>
              <a:rPr lang="cs-CZ" sz="1800" b="true" u="sng" dirty="false" smtClean="false"/>
              <a:t>Od 1</a:t>
            </a:r>
            <a:r>
              <a:rPr lang="cs-CZ" sz="1800" b="true" u="sng" dirty="false"/>
              <a:t>. 4. 2019 </a:t>
            </a:r>
            <a:r>
              <a:rPr lang="cs-CZ" sz="1800" b="true" dirty="false"/>
              <a:t>je spuštěn nový komunikační nástroj pro řešení </a:t>
            </a:r>
            <a:r>
              <a:rPr lang="cs-CZ" sz="1800" b="true" dirty="false" smtClean="false"/>
              <a:t>technických </a:t>
            </a:r>
            <a:r>
              <a:rPr lang="cs-CZ" sz="1800" b="true" dirty="false"/>
              <a:t>problémů v aplikaci IS KP14+ a </a:t>
            </a:r>
            <a:r>
              <a:rPr lang="cs-CZ" sz="1800" b="true" dirty="false" smtClean="false"/>
              <a:t>IS ESF2014</a:t>
            </a:r>
            <a:r>
              <a:rPr lang="cs-CZ" sz="1800" b="true" dirty="false"/>
              <a:t>+. </a:t>
            </a:r>
            <a:endParaRPr lang="cs-CZ" sz="1800" b="true" dirty="false" smtClean="false"/>
          </a:p>
          <a:p>
            <a:pPr algn="just"/>
            <a:r>
              <a:rPr lang="cs-CZ" sz="1800" dirty="false" smtClean="false"/>
              <a:t>Tato </a:t>
            </a:r>
            <a:r>
              <a:rPr lang="cs-CZ" sz="1800" dirty="false"/>
              <a:t>podpora je určena pro žadatele a příjemce OPZ. </a:t>
            </a:r>
            <a:r>
              <a:rPr lang="cs-CZ" sz="1800" dirty="false" smtClean="false"/>
              <a:t>Externí</a:t>
            </a:r>
            <a:br>
              <a:rPr lang="cs-CZ" sz="1800" dirty="false" smtClean="false"/>
            </a:br>
            <a:r>
              <a:rPr lang="cs-CZ" sz="1800" dirty="false" smtClean="false"/>
              <a:t>uživatelé </a:t>
            </a:r>
            <a:r>
              <a:rPr lang="cs-CZ" sz="1800" dirty="false"/>
              <a:t>ji naleznou na stránkách </a:t>
            </a:r>
            <a:r>
              <a:rPr lang="cs-CZ" sz="1800" b="true" u="sng" dirty="false">
                <a:hlinkClick r:id="rId2"/>
              </a:rPr>
              <a:t>www.esfcr.cz</a:t>
            </a:r>
            <a:r>
              <a:rPr lang="cs-CZ" sz="1800" dirty="false"/>
              <a:t> </a:t>
            </a:r>
            <a:r>
              <a:rPr lang="cs-CZ" sz="1800" dirty="false" smtClean="false"/>
              <a:t>po </a:t>
            </a:r>
            <a:r>
              <a:rPr lang="cs-CZ" sz="1800" dirty="false"/>
              <a:t>kliknutí na žlutý symbol „</a:t>
            </a:r>
            <a:r>
              <a:rPr lang="cs-CZ" sz="1800" b="true" u="sng" dirty="false"/>
              <a:t>HOTLINE</a:t>
            </a:r>
            <a:r>
              <a:rPr lang="cs-CZ" sz="1800" dirty="false"/>
              <a:t>, kde zvolí „</a:t>
            </a:r>
            <a:r>
              <a:rPr lang="cs-CZ" sz="1800" b="true" dirty="false"/>
              <a:t>Technická podpora uživatelům OPZ</a:t>
            </a:r>
            <a:r>
              <a:rPr lang="cs-CZ" sz="1800" dirty="false"/>
              <a:t>“ a přes tlačítko „Přidat otázku“ vloží svůj dotaz</a:t>
            </a:r>
            <a:r>
              <a:rPr lang="cs-CZ" sz="1800" dirty="false" smtClean="false"/>
              <a:t>.</a:t>
            </a:r>
          </a:p>
          <a:p>
            <a:endParaRPr lang="cs-CZ" sz="1800" dirty="false" smtClean="false"/>
          </a:p>
          <a:p>
            <a:r>
              <a:rPr lang="cs-CZ" sz="1800" dirty="false" smtClean="false"/>
              <a:t>Pro </a:t>
            </a:r>
            <a:r>
              <a:rPr lang="cs-CZ" sz="1800" dirty="false"/>
              <a:t>tento způsob komunikace je nutné mít registraci na portálu </a:t>
            </a:r>
            <a:r>
              <a:rPr lang="cs-CZ" sz="1800" u="sng" dirty="false">
                <a:hlinkClick r:id="rId2"/>
              </a:rPr>
              <a:t>www.esfcr.cz</a:t>
            </a:r>
            <a:r>
              <a:rPr lang="cs-CZ" sz="1800" dirty="false"/>
              <a:t>. </a:t>
            </a:r>
            <a:endParaRPr lang="cs-CZ" sz="1800" dirty="false" smtClean="false"/>
          </a:p>
          <a:p>
            <a:r>
              <a:rPr lang="cs-CZ" sz="1800" dirty="false" smtClean="false"/>
              <a:t>Pro </a:t>
            </a:r>
            <a:r>
              <a:rPr lang="cs-CZ" sz="1800" dirty="false"/>
              <a:t>již registrované uživatele je možné využít přímý odkaz </a:t>
            </a:r>
            <a:r>
              <a:rPr lang="cs-CZ" sz="1800" b="true" dirty="false">
                <a:hlinkClick r:id="rId3"/>
              </a:rPr>
              <a:t>https://</a:t>
            </a:r>
            <a:r>
              <a:rPr lang="cs-CZ" sz="1800" b="true" dirty="false" smtClean="false">
                <a:hlinkClick r:id="rId3"/>
              </a:rPr>
              <a:t>www.esfcr.cz/technicka_podpora_opz</a:t>
            </a:r>
            <a:endParaRPr lang="cs-CZ" sz="1800" b="true" dirty="false" smtClean="false"/>
          </a:p>
          <a:p>
            <a:r>
              <a:rPr lang="cs-CZ" sz="1800" dirty="false" smtClean="false">
                <a:solidFill>
                  <a:srgbClr val="FF0000"/>
                </a:solidFill>
              </a:rPr>
              <a:t>Dříve používaná adresa </a:t>
            </a:r>
            <a:r>
              <a:rPr lang="cs-CZ" sz="1800" b="true" u="sng" dirty="false">
                <a:solidFill>
                  <a:srgbClr val="FF0000"/>
                </a:solidFill>
                <a:hlinkClick r:id="rId4"/>
              </a:rPr>
              <a:t>iskp@mpsv.cz</a:t>
            </a:r>
            <a:r>
              <a:rPr lang="cs-CZ" sz="1800" b="true" u="sng" dirty="false">
                <a:solidFill>
                  <a:srgbClr val="FF0000"/>
                </a:solidFill>
              </a:rPr>
              <a:t> </a:t>
            </a:r>
            <a:r>
              <a:rPr lang="cs-CZ" sz="1800" dirty="false" smtClean="false">
                <a:solidFill>
                  <a:srgbClr val="FF0000"/>
                </a:solidFill>
              </a:rPr>
              <a:t>už neplatí.</a:t>
            </a: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311910">
            <a:off x="5186665" y="3261195"/>
            <a:ext cx="2698059" cy="9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5730"/>
            <a:ext cx="8428424" cy="679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0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Obecná část pravidel pro příjemce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5589240"/>
          </a:xfrm>
        </p:spPr>
        <p:txBody>
          <a:bodyPr/>
          <a:lstStyle/>
          <a:p>
            <a:pPr indent="-360000">
              <a:lnSpc>
                <a:spcPct val="100000"/>
              </a:lnSpc>
            </a:pPr>
            <a:r>
              <a:rPr lang="cs-CZ" sz="1600" b="true" dirty="false"/>
              <a:t>https://www.esfcr.cz/pravidla-pro-zadatele-a-prijemce-opz/-/dokument/797767</a:t>
            </a:r>
            <a:r>
              <a:rPr lang="cs-CZ" sz="1600" b="true" dirty="false" smtClean="false"/>
              <a:t/>
            </a:r>
            <a:br>
              <a:rPr lang="cs-CZ" sz="1600" b="true" dirty="false" smtClean="false"/>
            </a:br>
            <a:endParaRPr lang="cs-CZ" sz="1600" b="true" dirty="false"/>
          </a:p>
          <a:p>
            <a:pPr lvl="1" indent="-360000">
              <a:lnSpc>
                <a:spcPct val="100000"/>
              </a:lnSpc>
            </a:pPr>
            <a:r>
              <a:rPr lang="cs-CZ" sz="1800" dirty="false" smtClean="false"/>
              <a:t>Upravuje mj.: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 smtClean="false"/>
              <a:t>územní </a:t>
            </a:r>
            <a:r>
              <a:rPr lang="cs-CZ" sz="1800" dirty="false"/>
              <a:t>způsobilost projektů,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 smtClean="false">
                <a:solidFill>
                  <a:schemeClr val="accent1"/>
                </a:solidFill>
              </a:rPr>
              <a:t>monitorování </a:t>
            </a:r>
            <a:r>
              <a:rPr lang="cs-CZ" sz="1800" dirty="false">
                <a:solidFill>
                  <a:schemeClr val="accent1"/>
                </a:solidFill>
              </a:rPr>
              <a:t>na úrovni projektu, včetně monitorovacích indikátorů </a:t>
            </a:r>
            <a:r>
              <a:rPr lang="cs-CZ" sz="1800" dirty="false" smtClean="false">
                <a:solidFill>
                  <a:schemeClr val="accent1"/>
                </a:solidFill>
              </a:rPr>
              <a:t/>
            </a:r>
            <a:br>
              <a:rPr lang="cs-CZ" sz="1800" dirty="false" smtClean="false">
                <a:solidFill>
                  <a:schemeClr val="accent1"/>
                </a:solidFill>
              </a:rPr>
            </a:br>
            <a:r>
              <a:rPr lang="cs-CZ" sz="1800" dirty="false" smtClean="false">
                <a:solidFill>
                  <a:schemeClr val="accent1"/>
                </a:solidFill>
              </a:rPr>
              <a:t>         a </a:t>
            </a:r>
            <a:r>
              <a:rPr lang="cs-CZ" sz="1800" dirty="false">
                <a:solidFill>
                  <a:schemeClr val="accent1"/>
                </a:solidFill>
              </a:rPr>
              <a:t>vymezení bagatelní podpory účastníka projektu,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zadávání zakázek,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 smtClean="false">
                <a:solidFill>
                  <a:schemeClr val="accent1"/>
                </a:solidFill>
              </a:rPr>
              <a:t>horizontální </a:t>
            </a:r>
            <a:r>
              <a:rPr lang="cs-CZ" sz="1800" dirty="false">
                <a:solidFill>
                  <a:schemeClr val="accent1"/>
                </a:solidFill>
              </a:rPr>
              <a:t>principy,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šíření výstupů projektu,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evaluace výsledků </a:t>
            </a:r>
            <a:r>
              <a:rPr lang="cs-CZ" sz="1800" dirty="false" smtClean="false">
                <a:solidFill>
                  <a:schemeClr val="accent1"/>
                </a:solidFill>
              </a:rPr>
              <a:t>projektu,</a:t>
            </a:r>
            <a:endParaRPr lang="cs-CZ" sz="1800" dirty="false">
              <a:solidFill>
                <a:schemeClr val="accent1"/>
              </a:solidFill>
            </a:endParaRPr>
          </a:p>
          <a:p>
            <a:pPr lvl="2" indent="-360000" algn="just">
              <a:lnSpc>
                <a:spcPct val="100000"/>
              </a:lnSpc>
            </a:pPr>
            <a:r>
              <a:rPr lang="cs-CZ" sz="1800" dirty="false" smtClean="false">
                <a:solidFill>
                  <a:schemeClr val="accent1"/>
                </a:solidFill>
              </a:rPr>
              <a:t>povinnosti </a:t>
            </a:r>
            <a:r>
              <a:rPr lang="cs-CZ" sz="1800" dirty="false">
                <a:solidFill>
                  <a:schemeClr val="accent1"/>
                </a:solidFill>
              </a:rPr>
              <a:t>příjemců v oblasti informování a komunikace, včetně </a:t>
            </a:r>
            <a:r>
              <a:rPr lang="cs-CZ" sz="1800" dirty="false" smtClean="false">
                <a:solidFill>
                  <a:schemeClr val="accent1"/>
                </a:solidFill>
              </a:rPr>
              <a:t> </a:t>
            </a:r>
            <a:br>
              <a:rPr lang="cs-CZ" sz="1800" dirty="false" smtClean="false">
                <a:solidFill>
                  <a:schemeClr val="accent1"/>
                </a:solidFill>
              </a:rPr>
            </a:br>
            <a:r>
              <a:rPr lang="cs-CZ" sz="1800" dirty="false" smtClean="false">
                <a:solidFill>
                  <a:schemeClr val="accent1"/>
                </a:solidFill>
              </a:rPr>
              <a:t>        povinných </a:t>
            </a:r>
            <a:r>
              <a:rPr lang="cs-CZ" sz="1800" dirty="false">
                <a:solidFill>
                  <a:schemeClr val="accent1"/>
                </a:solidFill>
              </a:rPr>
              <a:t>prvků vizuální identity OPZ a jejich technických </a:t>
            </a:r>
            <a:r>
              <a:rPr lang="cs-CZ" sz="1800" dirty="false" smtClean="false">
                <a:solidFill>
                  <a:schemeClr val="accent1"/>
                </a:solidFill>
              </a:rPr>
              <a:t/>
            </a:r>
            <a:br>
              <a:rPr lang="cs-CZ" sz="1800" dirty="false" smtClean="false">
                <a:solidFill>
                  <a:schemeClr val="accent1"/>
                </a:solidFill>
              </a:rPr>
            </a:br>
            <a:r>
              <a:rPr lang="cs-CZ" sz="1800" dirty="false" smtClean="false">
                <a:solidFill>
                  <a:schemeClr val="accent1"/>
                </a:solidFill>
              </a:rPr>
              <a:t>        parametrů </a:t>
            </a:r>
            <a:r>
              <a:rPr lang="cs-CZ" sz="1800" dirty="false">
                <a:solidFill>
                  <a:schemeClr val="accent1"/>
                </a:solidFill>
              </a:rPr>
              <a:t>(</a:t>
            </a:r>
            <a:r>
              <a:rPr lang="cs-CZ" sz="1800" b="true" dirty="false" smtClean="false">
                <a:solidFill>
                  <a:schemeClr val="accent1"/>
                </a:solidFill>
              </a:rPr>
              <a:t>Generátor nástrojů povinné publicity </a:t>
            </a:r>
            <a:br>
              <a:rPr lang="cs-CZ" sz="1800" b="true" dirty="false" smtClean="false">
                <a:solidFill>
                  <a:schemeClr val="accent1"/>
                </a:solidFill>
              </a:rPr>
            </a:br>
            <a:r>
              <a:rPr lang="cs-CZ" sz="1800" dirty="false" smtClean="false">
                <a:solidFill>
                  <a:schemeClr val="accent1"/>
                </a:solidFill>
              </a:rPr>
              <a:t>        </a:t>
            </a:r>
            <a:r>
              <a:rPr lang="cs-CZ" sz="1800" dirty="false" smtClean="false">
                <a:solidFill>
                  <a:schemeClr val="accent1"/>
                </a:solidFill>
                <a:hlinkClick r:id="rId3"/>
              </a:rPr>
              <a:t>https</a:t>
            </a:r>
            <a:r>
              <a:rPr lang="cs-CZ" sz="1800" dirty="false">
                <a:solidFill>
                  <a:schemeClr val="accent1"/>
                </a:solidFill>
                <a:hlinkClick r:id="rId3"/>
              </a:rPr>
              <a:t>://</a:t>
            </a:r>
            <a:r>
              <a:rPr lang="cs-CZ" sz="1800" dirty="false" smtClean="false">
                <a:solidFill>
                  <a:schemeClr val="accent1"/>
                </a:solidFill>
                <a:hlinkClick r:id="rId3"/>
              </a:rPr>
              <a:t>publicita.dotaceeu.cz/gen/krok1</a:t>
            </a:r>
            <a:r>
              <a:rPr lang="cs-CZ" sz="1800" dirty="false" smtClean="false">
                <a:solidFill>
                  <a:schemeClr val="accent1"/>
                </a:solidFill>
              </a:rPr>
              <a:t> )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 smtClean="false">
                <a:solidFill>
                  <a:schemeClr val="accent1"/>
                </a:solidFill>
              </a:rPr>
              <a:t>veřejnou podporu a podporu de </a:t>
            </a:r>
            <a:r>
              <a:rPr lang="cs-CZ" sz="1800" dirty="false" err="true" smtClean="false">
                <a:solidFill>
                  <a:schemeClr val="accent1"/>
                </a:solidFill>
              </a:rPr>
              <a:t>minimis</a:t>
            </a:r>
            <a:r>
              <a:rPr lang="cs-CZ" sz="1800" dirty="false" smtClean="false">
                <a:solidFill>
                  <a:schemeClr val="accent1"/>
                </a:solidFill>
              </a:rPr>
              <a:t>,</a:t>
            </a:r>
            <a:endParaRPr lang="cs-CZ" sz="1800" dirty="false">
              <a:solidFill>
                <a:schemeClr val="accent1"/>
              </a:solidFill>
            </a:endParaRPr>
          </a:p>
          <a:p>
            <a:pPr lvl="2" indent="-360000">
              <a:lnSpc>
                <a:spcPct val="100000"/>
              </a:lnSpc>
            </a:pPr>
            <a:r>
              <a:rPr lang="cs-CZ" sz="1800" dirty="false"/>
              <a:t>ukončení realizace projektu (včetně předčasného).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901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Specifická část pravidel pro příjemce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5589240"/>
          </a:xfrm>
        </p:spPr>
        <p:txBody>
          <a:bodyPr/>
          <a:lstStyle/>
          <a:p>
            <a:pPr indent="-360000">
              <a:lnSpc>
                <a:spcPct val="100000"/>
              </a:lnSpc>
            </a:pPr>
            <a:r>
              <a:rPr lang="cs-CZ" sz="1600" b="true" dirty="false"/>
              <a:t>https://www.esfcr.cz/pravidla-pro-zadatele-a-prijemce-opz/-/</a:t>
            </a:r>
            <a:r>
              <a:rPr lang="cs-CZ" sz="1600" b="true" dirty="false" smtClean="false"/>
              <a:t>dokument/797817</a:t>
            </a:r>
            <a:br>
              <a:rPr lang="cs-CZ" sz="1600" b="true" dirty="false" smtClean="false"/>
            </a:br>
            <a:r>
              <a:rPr lang="cs-CZ" sz="1600" b="true" dirty="false" smtClean="false"/>
              <a:t/>
            </a:r>
            <a:br>
              <a:rPr lang="cs-CZ" sz="1600" b="true" dirty="false" smtClean="false"/>
            </a:br>
            <a:endParaRPr lang="cs-CZ" sz="1600" b="true" dirty="false" smtClean="false"/>
          </a:p>
          <a:p>
            <a:pPr indent="-360000" algn="just">
              <a:lnSpc>
                <a:spcPct val="100000"/>
              </a:lnSpc>
            </a:pPr>
            <a:r>
              <a:rPr lang="cs-CZ" sz="1800" dirty="false" smtClean="false"/>
              <a:t>Pro výzvy č. 98/99 je závazná: Specifická část pravidel pro žadatele </a:t>
            </a:r>
            <a:br>
              <a:rPr lang="cs-CZ" sz="1800" dirty="false" smtClean="false"/>
            </a:br>
            <a:r>
              <a:rPr lang="cs-CZ" sz="1800" dirty="false" smtClean="false"/>
              <a:t>a příjemce pro projekty </a:t>
            </a:r>
            <a:r>
              <a:rPr lang="cs-CZ" sz="1800" b="true" dirty="false" smtClean="false"/>
              <a:t>se skutečně vzniklými výdaji a případně také </a:t>
            </a:r>
            <a:br>
              <a:rPr lang="cs-CZ" sz="1800" b="true" dirty="false" smtClean="false"/>
            </a:br>
            <a:r>
              <a:rPr lang="cs-CZ" sz="1800" b="true" dirty="false" smtClean="false"/>
              <a:t>s nepřímými náklady</a:t>
            </a:r>
          </a:p>
          <a:p>
            <a:pPr lvl="2" indent="-360000">
              <a:lnSpc>
                <a:spcPct val="100000"/>
              </a:lnSpc>
            </a:pPr>
            <a:endParaRPr lang="cs-CZ" sz="1400" dirty="false" smtClean="false"/>
          </a:p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Upravuje:</a:t>
            </a:r>
          </a:p>
          <a:p>
            <a:pPr lvl="1"/>
            <a:r>
              <a:rPr lang="cs-CZ" sz="1800" dirty="false"/>
              <a:t>změny projektu,</a:t>
            </a:r>
          </a:p>
          <a:p>
            <a:pPr lvl="1"/>
            <a:r>
              <a:rPr lang="cs-CZ" sz="1800" dirty="false">
                <a:solidFill>
                  <a:schemeClr val="accent1"/>
                </a:solidFill>
              </a:rPr>
              <a:t>způsobilé výdaje, včetně jejich dokladování,</a:t>
            </a:r>
          </a:p>
          <a:p>
            <a:pPr lvl="1"/>
            <a:r>
              <a:rPr lang="cs-CZ" sz="1800" dirty="false"/>
              <a:t>finanční řízení projektu, včetně finančních toků.  </a:t>
            </a:r>
          </a:p>
          <a:p>
            <a:pPr indent="-360000">
              <a:lnSpc>
                <a:spcPct val="100000"/>
              </a:lnSpc>
            </a:pPr>
            <a:endParaRPr lang="cs-CZ" sz="1800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22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další příručky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604448" cy="5733256"/>
          </a:xfrm>
        </p:spPr>
        <p:txBody>
          <a:bodyPr/>
          <a:lstStyle/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Tabulka obvyklých cen </a:t>
            </a:r>
            <a:r>
              <a:rPr lang="cs-CZ" sz="1800" dirty="false"/>
              <a:t>a </a:t>
            </a:r>
            <a:r>
              <a:rPr lang="cs-CZ" sz="1800" dirty="false" smtClean="false"/>
              <a:t>mezd:</a:t>
            </a:r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>
                <a:hlinkClick r:id="rId3"/>
              </a:rPr>
              <a:t>https</a:t>
            </a:r>
            <a:r>
              <a:rPr lang="cs-CZ" sz="1400" dirty="false">
                <a:hlinkClick r:id="rId3"/>
              </a:rPr>
              <a:t>://</a:t>
            </a:r>
            <a:r>
              <a:rPr lang="cs-CZ" sz="1400" dirty="false" smtClean="false">
                <a:hlinkClick r:id="rId3"/>
              </a:rPr>
              <a:t>www.esfcr.cz/obvykle-ceny-a-mzdy-platy-opz</a:t>
            </a:r>
            <a:endParaRPr lang="cs-CZ" sz="1400" dirty="false" smtClean="false"/>
          </a:p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Pokyny k evidenci podpory poskytnuté </a:t>
            </a:r>
            <a:r>
              <a:rPr lang="cs-CZ" sz="1800" dirty="false"/>
              <a:t>účastníkům projektu: </a:t>
            </a:r>
            <a:endParaRPr lang="cs-CZ" sz="1800" dirty="false" smtClean="false"/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>
                <a:hlinkClick r:id="rId4"/>
              </a:rPr>
              <a:t>https</a:t>
            </a:r>
            <a:r>
              <a:rPr lang="cs-CZ" sz="1400" dirty="false">
                <a:hlinkClick r:id="rId4"/>
              </a:rPr>
              <a:t>://</a:t>
            </a:r>
            <a:r>
              <a:rPr lang="cs-CZ" sz="1400" dirty="false" smtClean="false">
                <a:hlinkClick r:id="rId4"/>
              </a:rPr>
              <a:t>www.esfcr.cz/monitorovani-podporenych-osob-opz</a:t>
            </a:r>
            <a:endParaRPr lang="cs-CZ" sz="1400" dirty="false" smtClean="false"/>
          </a:p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Pokyny </a:t>
            </a:r>
            <a:r>
              <a:rPr lang="cs-CZ" sz="1800" dirty="false"/>
              <a:t>k vyplnění </a:t>
            </a:r>
            <a:r>
              <a:rPr lang="cs-CZ" sz="1800" dirty="false" smtClean="false"/>
              <a:t>zprávy o realizaci a žádosti o platbu: </a:t>
            </a:r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>
                <a:hlinkClick r:id="rId5"/>
              </a:rPr>
              <a:t>https</a:t>
            </a:r>
            <a:r>
              <a:rPr lang="cs-CZ" sz="1400" dirty="false">
                <a:hlinkClick r:id="rId5"/>
              </a:rPr>
              <a:t>://</a:t>
            </a:r>
            <a:r>
              <a:rPr lang="cs-CZ" sz="1400" dirty="false" smtClean="false">
                <a:hlinkClick r:id="rId5"/>
              </a:rPr>
              <a:t>www.esfcr.cz/pokyny-k-vyplneni-zpravy-o-realizaci-zadosti-o-platbu-a-zadosti-o-zmenu-opz</a:t>
            </a:r>
            <a:endParaRPr lang="cs-CZ" sz="1400" dirty="false" smtClean="false"/>
          </a:p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Pokyny ke zpracování žádosti </a:t>
            </a:r>
            <a:r>
              <a:rPr lang="cs-CZ" sz="1800" dirty="false"/>
              <a:t>o změnu: </a:t>
            </a:r>
            <a:endParaRPr lang="cs-CZ" sz="1800" dirty="false" smtClean="false"/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>
                <a:hlinkClick r:id="rId5"/>
              </a:rPr>
              <a:t>https</a:t>
            </a:r>
            <a:r>
              <a:rPr lang="cs-CZ" sz="1400" dirty="false">
                <a:hlinkClick r:id="rId5"/>
              </a:rPr>
              <a:t>://</a:t>
            </a:r>
            <a:r>
              <a:rPr lang="cs-CZ" sz="1400" dirty="false" smtClean="false">
                <a:hlinkClick r:id="rId5"/>
              </a:rPr>
              <a:t>www.esfcr.cz/pokyny-k-vyplneni-zpravy-o-realizaci-zadosti-o-platbu-a-zadosti-o-zmenu-opz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Šablony a vzory pro </a:t>
            </a:r>
            <a:r>
              <a:rPr lang="cs-CZ" sz="1800" dirty="false"/>
              <a:t>vizuální identitu: </a:t>
            </a:r>
            <a:endParaRPr lang="cs-CZ" sz="1800" dirty="false" smtClean="false"/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>
                <a:hlinkClick r:id="rId6"/>
              </a:rPr>
              <a:t>https</a:t>
            </a:r>
            <a:r>
              <a:rPr lang="cs-CZ" sz="1400" dirty="false">
                <a:hlinkClick r:id="rId6"/>
              </a:rPr>
              <a:t>://</a:t>
            </a:r>
            <a:r>
              <a:rPr lang="cs-CZ" sz="1400" dirty="false" smtClean="false">
                <a:hlinkClick r:id="rId6"/>
              </a:rPr>
              <a:t>www.esfcr.cz/sablony-a-vzory-pro-vizualni-identitu-opz</a:t>
            </a:r>
            <a:endParaRPr lang="cs-CZ" sz="1400" dirty="false" smtClean="false"/>
          </a:p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Vzory </a:t>
            </a:r>
            <a:r>
              <a:rPr lang="cs-CZ" sz="1800" dirty="false"/>
              <a:t>pro zadávací/výběrová řízení</a:t>
            </a:r>
            <a:r>
              <a:rPr lang="cs-CZ" sz="1800" dirty="false" smtClean="false"/>
              <a:t>:</a:t>
            </a:r>
          </a:p>
          <a:p>
            <a:pPr lvl="2" indent="-360000">
              <a:lnSpc>
                <a:spcPct val="100000"/>
              </a:lnSpc>
            </a:pPr>
            <a:r>
              <a:rPr lang="cs-CZ" sz="1400" dirty="false" smtClean="false">
                <a:hlinkClick r:id="rId7"/>
              </a:rPr>
              <a:t>https</a:t>
            </a:r>
            <a:r>
              <a:rPr lang="cs-CZ" sz="1400" dirty="false">
                <a:hlinkClick r:id="rId7"/>
              </a:rPr>
              <a:t>://</a:t>
            </a:r>
            <a:r>
              <a:rPr lang="cs-CZ" sz="1400" dirty="false" smtClean="false">
                <a:hlinkClick r:id="rId7"/>
              </a:rPr>
              <a:t>www.esfcr.cz/vzory-pro-zadavaci-vyberova-rizeni-opz</a:t>
            </a:r>
            <a:endParaRPr lang="cs-CZ" sz="1400" dirty="false" smtClean="false"/>
          </a:p>
          <a:p>
            <a:pPr indent="-360000">
              <a:lnSpc>
                <a:spcPct val="100000"/>
              </a:lnSpc>
            </a:pPr>
            <a:r>
              <a:rPr lang="cs-CZ" sz="1800" dirty="false" smtClean="false"/>
              <a:t>Formuláře z oblasti veřejné podpory a podpory de </a:t>
            </a:r>
            <a:r>
              <a:rPr lang="cs-CZ" sz="1800" dirty="false" err="true" smtClean="false"/>
              <a:t>minimis</a:t>
            </a:r>
            <a:r>
              <a:rPr lang="cs-CZ" sz="1800" dirty="false" smtClean="false"/>
              <a:t>:</a:t>
            </a:r>
            <a:endParaRPr lang="cs-CZ" sz="1800" dirty="false"/>
          </a:p>
          <a:p>
            <a:pPr lvl="2" indent="-360000">
              <a:lnSpc>
                <a:spcPct val="100000"/>
              </a:lnSpc>
            </a:pPr>
            <a:r>
              <a:rPr lang="cs-CZ" sz="1400" dirty="false">
                <a:hlinkClick r:id="rId8"/>
              </a:rPr>
              <a:t>https://</a:t>
            </a:r>
            <a:r>
              <a:rPr lang="cs-CZ" sz="1400" dirty="false" smtClean="false">
                <a:hlinkClick r:id="rId8"/>
              </a:rPr>
              <a:t>www.esfcr.cz/formulare-z-oblasti-verejne-podpory-a-podpory-de-minimis-opz</a:t>
            </a:r>
            <a:endParaRPr lang="cs-CZ" sz="1400" dirty="false" smtClean="false"/>
          </a:p>
          <a:p>
            <a:pPr lvl="2" indent="-360000">
              <a:lnSpc>
                <a:spcPct val="100000"/>
              </a:lnSpc>
            </a:pPr>
            <a:endParaRPr lang="cs-CZ" sz="1800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0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kontroly na místě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0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KONTROLY NA MÍSTĚ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false" smtClean="false"/>
              <a:t>Příjemce je </a:t>
            </a:r>
            <a:r>
              <a:rPr lang="cs-CZ" sz="1800" dirty="false"/>
              <a:t>povinen umožnit ověření skutečností, které popisuje v žádosti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o </a:t>
            </a:r>
            <a:r>
              <a:rPr lang="cs-CZ" sz="1800" dirty="false"/>
              <a:t>podporu a zprávách o realizaci projektu či dalších </a:t>
            </a:r>
            <a:r>
              <a:rPr lang="cs-CZ" sz="1800" dirty="false" smtClean="false"/>
              <a:t>dokumentech.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cs-CZ" sz="1800" b="true" dirty="false" smtClean="false"/>
              <a:t>Ohlášená kontrola </a:t>
            </a:r>
            <a:r>
              <a:rPr lang="cs-CZ" sz="1800" dirty="false" smtClean="false"/>
              <a:t>-  Příjemce je dopředu informován</a:t>
            </a:r>
          </a:p>
          <a:p>
            <a:pPr marL="809625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1800" dirty="false" smtClean="false"/>
              <a:t>o </a:t>
            </a:r>
            <a:r>
              <a:rPr lang="cs-CZ" sz="1800" dirty="false"/>
              <a:t>připravované </a:t>
            </a:r>
            <a:r>
              <a:rPr lang="cs-CZ" sz="1800" dirty="false" smtClean="false"/>
              <a:t>kontrole, je mu </a:t>
            </a:r>
            <a:r>
              <a:rPr lang="cs-CZ" sz="1800" dirty="false"/>
              <a:t>poskytnut seznam </a:t>
            </a:r>
            <a:endParaRPr lang="cs-CZ" sz="1800" dirty="false" smtClean="false"/>
          </a:p>
          <a:p>
            <a:pPr marL="809625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1800" dirty="false" smtClean="false"/>
              <a:t>potřebné </a:t>
            </a:r>
            <a:r>
              <a:rPr lang="cs-CZ" sz="1800" dirty="false"/>
              <a:t>dokumentace a časový </a:t>
            </a:r>
            <a:r>
              <a:rPr lang="cs-CZ" sz="1800" dirty="false" smtClean="false"/>
              <a:t>harmonogram kontroly.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cs-CZ" sz="1800" b="true" dirty="false" smtClean="false"/>
              <a:t>Neohlášená kontrola</a:t>
            </a:r>
            <a:r>
              <a:rPr lang="cs-CZ" sz="1800" dirty="false"/>
              <a:t> </a:t>
            </a:r>
            <a:r>
              <a:rPr lang="cs-CZ" sz="1800" dirty="false" smtClean="false"/>
              <a:t>– zejména při ověřování</a:t>
            </a:r>
          </a:p>
          <a:p>
            <a:pPr marL="809625" lvl="1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r>
              <a:rPr lang="cs-CZ" sz="1800" dirty="false" smtClean="false"/>
              <a:t>reálnosti probíhajících aktivit.</a:t>
            </a:r>
            <a:endParaRPr lang="cs-CZ" sz="1800" dirty="false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 smtClean="false"/>
              <a:t>Příjemce </a:t>
            </a:r>
            <a:r>
              <a:rPr lang="cs-CZ" sz="1800" b="true" dirty="false"/>
              <a:t>musí umožnit vstup </a:t>
            </a:r>
            <a:r>
              <a:rPr lang="cs-CZ" sz="1800" dirty="false"/>
              <a:t>kontrolou pověřeným osobám, včetně přístupu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k </a:t>
            </a:r>
            <a:r>
              <a:rPr lang="cs-CZ" sz="1800" dirty="false"/>
              <a:t>veškeré dokumentaci týkající se projektu, a během realizace projektu, ale také po celou dobu, po kterou je povinen uchovávat dokumentaci </a:t>
            </a:r>
            <a:r>
              <a:rPr lang="cs-CZ" sz="1800" dirty="false" smtClean="false"/>
              <a:t>projektu.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false"/>
              <a:t>V projektech, ve kterých figuruje partner s finančním podílem na rozpočtu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(</a:t>
            </a:r>
            <a:r>
              <a:rPr lang="cs-CZ" sz="1800" dirty="false"/>
              <a:t>tj. partner, jehož výdaje jsou hrazeny z podpory poskytnuté na projekt OPZ), je příjemce povinen zavázat partnera, aby také on umožnil kontrolu.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false" smtClean="false"/>
              <a:t>K </a:t>
            </a:r>
            <a:r>
              <a:rPr lang="cs-CZ" sz="1800" dirty="false"/>
              <a:t>provádění kontrol na </a:t>
            </a:r>
            <a:r>
              <a:rPr lang="cs-CZ" sz="1800" dirty="false" smtClean="false"/>
              <a:t>místě</a:t>
            </a:r>
            <a:r>
              <a:rPr lang="cs-CZ" sz="1800" dirty="false"/>
              <a:t> </a:t>
            </a:r>
            <a:r>
              <a:rPr lang="cs-CZ" sz="1800" dirty="false" smtClean="false"/>
              <a:t>či </a:t>
            </a:r>
            <a:r>
              <a:rPr lang="cs-CZ" sz="1800" dirty="false"/>
              <a:t>auditů </a:t>
            </a:r>
            <a:r>
              <a:rPr lang="cs-CZ" sz="1800" dirty="false" smtClean="false"/>
              <a:t>oprávněno </a:t>
            </a:r>
            <a:r>
              <a:rPr lang="cs-CZ" sz="1800" dirty="false"/>
              <a:t>také Ministerstvo financí, orgány finanční správy, Evropská komise nebo Evropský účetní dvůr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a </a:t>
            </a:r>
            <a:r>
              <a:rPr lang="cs-CZ" sz="1800" dirty="false"/>
              <a:t>Nejvyšší kontrolní úřad, popř. je mohou doprovázet další přizvané osoby.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2050" name="Picture 2" descr="http://www.buchlovice.cz/vcely/obr/full_lupa.png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59" y="170080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plán aktivit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73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Plán aktivit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320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cs-CZ" sz="2000" dirty="false" smtClean="false"/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Žádost </a:t>
            </a:r>
            <a:r>
              <a:rPr lang="cs-CZ" sz="2000" dirty="false"/>
              <a:t>o podporu neobsahuje přesné termíny konání aktivit.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ŘO </a:t>
            </a:r>
            <a:r>
              <a:rPr lang="cs-CZ" sz="2000" dirty="false" smtClean="false"/>
              <a:t>si proto </a:t>
            </a:r>
            <a:r>
              <a:rPr lang="cs-CZ" sz="2000" dirty="false"/>
              <a:t>může od příjemce vyžádat </a:t>
            </a:r>
            <a:r>
              <a:rPr lang="pl-PL" sz="2000" b="true" dirty="false"/>
              <a:t>plán aktivit projektu </a:t>
            </a:r>
            <a:r>
              <a:rPr lang="pl-PL" sz="2000" b="true" dirty="false" smtClean="false"/>
              <a:t/>
            </a:r>
            <a:br>
              <a:rPr lang="pl-PL" sz="2000" b="true" dirty="false" smtClean="false"/>
            </a:br>
            <a:r>
              <a:rPr lang="pl-PL" sz="2000" dirty="false" smtClean="false"/>
              <a:t>(</a:t>
            </a:r>
            <a:r>
              <a:rPr lang="pl-PL" sz="2000" dirty="false"/>
              <a:t>na určité časové období nebo po celou dobu realizace projektu) – depeší. </a:t>
            </a:r>
            <a:endParaRPr lang="cs-CZ" sz="2000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Plán aktivit projektu slouží ŘO k provádění </a:t>
            </a:r>
            <a:r>
              <a:rPr lang="cs-CZ" sz="2000" b="true" dirty="false"/>
              <a:t>neohlášených kontrol </a:t>
            </a:r>
            <a:r>
              <a:rPr lang="cs-CZ" sz="2000" dirty="false"/>
              <a:t>realizace jednotlivých projektů. 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Výzva </a:t>
            </a:r>
            <a:r>
              <a:rPr lang="cs-CZ" sz="2000" dirty="false"/>
              <a:t>k předložení plánu aktivit projektu je příjemci zasílána prostřednictvím MS2014+ (s využitím interní depeše</a:t>
            </a:r>
            <a:r>
              <a:rPr lang="cs-CZ" sz="2000" dirty="false" smtClean="false"/>
              <a:t>).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Bližší </a:t>
            </a:r>
            <a:r>
              <a:rPr lang="cs-CZ" sz="2000" dirty="false"/>
              <a:t>informace viz Obecná část </a:t>
            </a:r>
            <a:r>
              <a:rPr lang="cs-CZ" sz="2000" dirty="false" smtClean="false"/>
              <a:t>pravidel. </a:t>
            </a:r>
            <a:endParaRPr lang="cs-CZ" sz="2000" dirty="false"/>
          </a:p>
          <a:p>
            <a:pPr algn="just">
              <a:lnSpc>
                <a:spcPct val="100000"/>
              </a:lnSpc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917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změny projektu</a:t>
            </a:r>
            <a:r>
              <a:rPr lang="cs-CZ" dirty="false"/>
              <a:t/>
            </a:r>
            <a:br>
              <a:rPr lang="cs-CZ" dirty="false"/>
            </a:br>
            <a:r>
              <a:rPr lang="cs-CZ" b="false" baseline="0" dirty="false" smtClean="false"/>
              <a:t/>
            </a:r>
            <a:br>
              <a:rPr lang="cs-CZ" b="false" baseline="0" dirty="false" smtClean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1232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Struktura semináře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340768"/>
            <a:ext cx="8064000" cy="5229200"/>
          </a:xfrm>
          <a:noFill/>
        </p:spPr>
        <p:txBody>
          <a:bodyPr numCol="2"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395536" y="1472977"/>
            <a:ext cx="8352928" cy="5085184"/>
          </a:xfrm>
          <a:prstGeom prst="rect">
            <a:avLst/>
          </a:prstGeom>
          <a:noFill/>
        </p:spPr>
        <p:txBody>
          <a:bodyPr vert="horz" lIns="0" tIns="0" rIns="0" bIns="0" numCol="1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800"/>
              </a:spcAft>
              <a:buClr>
                <a:schemeClr val="accent1"/>
              </a:buClr>
              <a:buNone/>
            </a:pPr>
            <a:r>
              <a:rPr lang="cs-CZ" sz="2000" dirty="false"/>
              <a:t>Je povinností </a:t>
            </a:r>
            <a:r>
              <a:rPr lang="cs-CZ" sz="2000" dirty="false" smtClean="false"/>
              <a:t>ŘO zrealizovat </a:t>
            </a:r>
            <a:r>
              <a:rPr lang="cs-CZ" sz="2000" dirty="false"/>
              <a:t>ke každé vyhlášené otevřené výzvě alespoň </a:t>
            </a:r>
            <a:r>
              <a:rPr lang="cs-CZ" sz="2000" dirty="false" smtClean="false"/>
              <a:t>dva </a:t>
            </a:r>
            <a:r>
              <a:rPr lang="cs-CZ" sz="2000" dirty="false"/>
              <a:t>typy seminářů pro příjemce: </a:t>
            </a:r>
            <a:endParaRPr lang="cs-CZ" sz="2000" dirty="false" smtClean="false"/>
          </a:p>
          <a:p>
            <a:pPr marL="457200" indent="-457200" algn="just">
              <a:spcAft>
                <a:spcPts val="1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2000" dirty="false" smtClean="false"/>
              <a:t>Seminář </a:t>
            </a:r>
            <a:r>
              <a:rPr lang="cs-CZ" sz="2000" dirty="false"/>
              <a:t>s návazností na vydávání právních aktů na projekty vybrané k podpoře; </a:t>
            </a:r>
            <a:r>
              <a:rPr lang="cs-CZ" sz="2000" b="true" dirty="false"/>
              <a:t>účelem semináře je seznámit příjemce </a:t>
            </a:r>
            <a:r>
              <a:rPr lang="cs-CZ" sz="2000" b="true" dirty="false" smtClean="false"/>
              <a:t/>
            </a:r>
            <a:br>
              <a:rPr lang="cs-CZ" sz="2000" b="true" dirty="false" smtClean="false"/>
            </a:br>
            <a:r>
              <a:rPr lang="cs-CZ" sz="2000" b="true" dirty="false" smtClean="false"/>
              <a:t>s </a:t>
            </a:r>
            <a:r>
              <a:rPr lang="cs-CZ" sz="2000" b="true" dirty="false"/>
              <a:t>podmínkami a pravidly OPZ stanovenými pro realizaci projektů</a:t>
            </a:r>
            <a:r>
              <a:rPr lang="cs-CZ" sz="2000" dirty="false"/>
              <a:t>, ovšem zpravidla bez prezentace konkrétního obsahu a rozsahu monitoringu projektů; </a:t>
            </a:r>
            <a:endParaRPr lang="cs-CZ" sz="2000" dirty="false" smtClean="false"/>
          </a:p>
          <a:p>
            <a:pPr marL="457200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cs-CZ" sz="2000" dirty="false" smtClean="false"/>
              <a:t>Seminář </a:t>
            </a:r>
            <a:r>
              <a:rPr lang="cs-CZ" sz="2000" dirty="false"/>
              <a:t>s </a:t>
            </a:r>
            <a:r>
              <a:rPr lang="cs-CZ" sz="2000" dirty="false" smtClean="false"/>
              <a:t>návazností </a:t>
            </a:r>
            <a:r>
              <a:rPr lang="cs-CZ" sz="2000" dirty="false"/>
              <a:t>na povinnost předložit první zprávu </a:t>
            </a:r>
            <a:r>
              <a:rPr lang="cs-CZ" sz="2000" dirty="false" smtClean="false"/>
              <a:t/>
            </a:r>
            <a:br>
              <a:rPr lang="cs-CZ" sz="2000" dirty="false" smtClean="false"/>
            </a:br>
            <a:r>
              <a:rPr lang="cs-CZ" sz="2000" dirty="false" smtClean="false"/>
              <a:t>o </a:t>
            </a:r>
            <a:r>
              <a:rPr lang="cs-CZ" sz="2000" dirty="false"/>
              <a:t>realizaci a žádost o platbu týkající se projektu; účelem semináře je poskytnout příjemcům návod, </a:t>
            </a:r>
            <a:r>
              <a:rPr lang="cs-CZ" sz="2000" b="true" dirty="false"/>
              <a:t>jak zpracovat vše potřebné pro předkládání zpráv o realizaci projektu a žádostí o platbu. </a:t>
            </a:r>
          </a:p>
        </p:txBody>
      </p:sp>
    </p:spTree>
    <p:extLst>
      <p:ext uri="{BB962C8B-B14F-4D97-AF65-F5344CB8AC3E}">
        <p14:creationId xmlns:p14="http://schemas.microsoft.com/office/powerpoint/2010/main" val="19550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/>
          <a:stretch/>
        </p:blipFill>
        <p:spPr bwMode="auto">
          <a:xfrm>
            <a:off x="32605" y="1164922"/>
            <a:ext cx="9111395" cy="40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změny projektu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84784"/>
            <a:ext cx="8352928" cy="5085184"/>
          </a:xfrm>
          <a:noFill/>
        </p:spPr>
        <p:txBody>
          <a:bodyPr numCol="1"/>
          <a:lstStyle/>
          <a:p>
            <a:pPr marL="808038" lvl="1" indent="-393700" algn="just">
              <a:spcAft>
                <a:spcPts val="1200"/>
              </a:spcAft>
              <a:defRPr/>
            </a:pPr>
            <a:endParaRPr lang="cs-CZ" sz="1800" dirty="false" smtClean="false"/>
          </a:p>
          <a:p>
            <a:pPr marL="808038" lvl="1" indent="-393700" algn="just">
              <a:spcAft>
                <a:spcPts val="1200"/>
              </a:spcAft>
              <a:defRPr/>
            </a:pPr>
            <a:endParaRPr lang="cs-CZ" sz="1800" dirty="false" smtClean="false"/>
          </a:p>
          <a:p>
            <a:pPr marL="414338" lvl="1" indent="0" algn="just">
              <a:spcAft>
                <a:spcPts val="1200"/>
              </a:spcAft>
              <a:buNone/>
              <a:defRPr/>
            </a:pPr>
            <a:endParaRPr lang="cs-CZ" altLang="cs-CZ" sz="1800" dirty="false" smtClean="false">
              <a:solidFill>
                <a:srgbClr val="14407E"/>
              </a:solidFill>
            </a:endParaRPr>
          </a:p>
          <a:p>
            <a:pPr marL="808038" lvl="1" indent="-393700" algn="just">
              <a:spcAft>
                <a:spcPts val="1200"/>
              </a:spcAft>
              <a:buNone/>
              <a:defRPr/>
            </a:pPr>
            <a:endParaRPr lang="cs-CZ" altLang="cs-CZ" sz="1800" dirty="false" smtClean="false">
              <a:solidFill>
                <a:srgbClr val="14407E"/>
              </a:solidFill>
            </a:endParaRP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sp>
        <p:nvSpPr>
          <p:cNvPr id="6" name="TextovéPole 5"/>
          <p:cNvSpPr txBox="true"/>
          <p:nvPr/>
        </p:nvSpPr>
        <p:spPr>
          <a:xfrm>
            <a:off x="687057" y="5380672"/>
            <a:ext cx="7920880" cy="147732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 smtClean="false"/>
              <a:t>Změnu </a:t>
            </a:r>
            <a:r>
              <a:rPr lang="cs-CZ" b="true" dirty="false"/>
              <a:t>zadává příjemce v systému </a:t>
            </a:r>
            <a:r>
              <a:rPr lang="cs-CZ" b="true" dirty="false" smtClean="false"/>
              <a:t>ISKP2014+ </a:t>
            </a:r>
            <a:r>
              <a:rPr lang="cs-CZ" dirty="false" smtClean="false"/>
              <a:t>prostřednictvím </a:t>
            </a:r>
            <a:r>
              <a:rPr lang="cs-CZ" dirty="false"/>
              <a:t>formuláře žádosti o změnu (elektronicky s elektronickým podpisem oprávněné osoby</a:t>
            </a:r>
            <a:r>
              <a:rPr lang="cs-CZ" dirty="false" smtClean="false"/>
              <a:t>).</a:t>
            </a:r>
          </a:p>
          <a:p>
            <a:endParaRPr lang="cs-CZ" dirty="false" smtClean="false"/>
          </a:p>
          <a:p>
            <a:r>
              <a:rPr lang="cs-CZ" b="true" dirty="false"/>
              <a:t>Pokyny k vyplnění žádosti o </a:t>
            </a:r>
            <a:r>
              <a:rPr lang="cs-CZ" b="true" dirty="false" smtClean="false"/>
              <a:t>změnu (</a:t>
            </a:r>
            <a:r>
              <a:rPr lang="cs-CZ" b="true" dirty="false" err="true" smtClean="false"/>
              <a:t>ŽoZ</a:t>
            </a:r>
            <a:r>
              <a:rPr lang="cs-CZ" b="true" dirty="false" smtClean="false"/>
              <a:t>)</a:t>
            </a:r>
            <a:r>
              <a:rPr lang="cs-CZ" dirty="false" smtClean="false"/>
              <a:t>: </a:t>
            </a:r>
            <a:r>
              <a:rPr lang="cs-CZ" sz="1600" dirty="false">
                <a:hlinkClick r:id="rId4"/>
              </a:rPr>
              <a:t>http://www.esfcr.cz/file/9973/</a:t>
            </a:r>
            <a:endParaRPr lang="cs-CZ" sz="1600" dirty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13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Podstatné a Nepodstatné změny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5550" y="1268760"/>
            <a:ext cx="8498938" cy="3986287"/>
          </a:xfrm>
        </p:spPr>
        <p:txBody>
          <a:bodyPr>
            <a:noAutofit/>
          </a:bodyPr>
          <a:lstStyle/>
          <a:p>
            <a:r>
              <a:rPr lang="cs-CZ" b="true" dirty="false" smtClean="false"/>
              <a:t>Nepodstatné změny:</a:t>
            </a:r>
          </a:p>
          <a:p>
            <a:pPr lvl="1">
              <a:spcAft>
                <a:spcPts val="1200"/>
              </a:spcAft>
            </a:pPr>
            <a:r>
              <a:rPr lang="cs-CZ" dirty="false"/>
              <a:t>n</a:t>
            </a:r>
            <a:r>
              <a:rPr lang="cs-CZ" dirty="false" smtClean="false"/>
              <a:t>epodléhají předchozímu souhlasu ŘO</a:t>
            </a:r>
            <a:endParaRPr lang="cs-CZ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/>
              <a:t>Podstatné změny</a:t>
            </a:r>
            <a:r>
              <a:rPr lang="cs-CZ" sz="2400" b="true" dirty="false" smtClean="false"/>
              <a:t>:</a:t>
            </a:r>
            <a:endParaRPr lang="cs-CZ" sz="2400" b="true" dirty="false"/>
          </a:p>
          <a:p>
            <a:pPr lvl="1"/>
            <a:r>
              <a:rPr lang="cs-CZ" dirty="false" smtClean="false"/>
              <a:t>mají </a:t>
            </a:r>
            <a:r>
              <a:rPr lang="cs-CZ" dirty="false"/>
              <a:t>vliv na charakter projektu, na splnění cílů projektu či dobu </a:t>
            </a:r>
            <a:r>
              <a:rPr lang="cs-CZ" dirty="false" smtClean="false"/>
              <a:t>realizace projektu, na výši veřejné podpory</a:t>
            </a:r>
          </a:p>
          <a:p>
            <a:pPr lvl="1"/>
            <a:r>
              <a:rPr lang="cs-CZ" dirty="false" smtClean="false"/>
              <a:t>v některých případech vyžadují vydání Změnového právního aktu</a:t>
            </a:r>
          </a:p>
          <a:p>
            <a:pPr lvl="1"/>
            <a:r>
              <a:rPr lang="cs-CZ" dirty="false" smtClean="false"/>
              <a:t>nesmí </a:t>
            </a:r>
            <a:r>
              <a:rPr lang="cs-CZ" dirty="false"/>
              <a:t>být příjemcem provedeny před jejich schválením ŘO, resp. před vydáním změnového právního </a:t>
            </a:r>
            <a:r>
              <a:rPr lang="cs-CZ" dirty="false" smtClean="false"/>
              <a:t>aktu. </a:t>
            </a:r>
          </a:p>
          <a:p>
            <a:pPr marL="252000" lvl="2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 smtClean="false">
                <a:solidFill>
                  <a:srgbClr val="FF0000"/>
                </a:solidFill>
              </a:rPr>
              <a:t>POZOR: </a:t>
            </a:r>
            <a:r>
              <a:rPr lang="cs-CZ" dirty="false" smtClean="false"/>
              <a:t>Rozlišení, zda se jedná o podstatnou či nepodstatnou změnu, může být někdy problematické. V případě nejistoty konzultovat plánovanou změnu v dostatečném časovém předstihu </a:t>
            </a:r>
            <a:br>
              <a:rPr lang="cs-CZ" dirty="false" smtClean="false"/>
            </a:br>
            <a:r>
              <a:rPr lang="cs-CZ" dirty="false" smtClean="false"/>
              <a:t>s projektovým manažerem projektu!</a:t>
            </a:r>
          </a:p>
          <a:p>
            <a:pPr marL="252000" lvl="2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 smtClean="false">
                <a:solidFill>
                  <a:srgbClr val="FF0000"/>
                </a:solidFill>
              </a:rPr>
              <a:t>POZOR: </a:t>
            </a:r>
            <a:r>
              <a:rPr lang="cs-CZ" dirty="false" smtClean="false"/>
              <a:t>To, </a:t>
            </a:r>
            <a:r>
              <a:rPr lang="cs-CZ" dirty="false"/>
              <a:t>že nepodstatná změna nevyžaduje schválení </a:t>
            </a:r>
            <a:r>
              <a:rPr lang="cs-CZ" dirty="false" smtClean="false"/>
              <a:t>ŘO, neznamená, </a:t>
            </a:r>
            <a:r>
              <a:rPr lang="cs-CZ" dirty="false"/>
              <a:t>že je automaticky správně.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55343"/>
            <a:ext cx="1944216" cy="15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9" r="2714"/>
          <a:stretch/>
        </p:blipFill>
        <p:spPr bwMode="auto">
          <a:xfrm>
            <a:off x="4283968" y="1253173"/>
            <a:ext cx="4860032" cy="23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Nepodstatné změny 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700808"/>
            <a:ext cx="8712968" cy="4419192"/>
          </a:xfrm>
        </p:spPr>
        <p:txBody>
          <a:bodyPr/>
          <a:lstStyle/>
          <a:p>
            <a:r>
              <a:rPr lang="cs-CZ" dirty="false" smtClean="false"/>
              <a:t>Nepodléhají předchozímu </a:t>
            </a:r>
            <a:br>
              <a:rPr lang="cs-CZ" dirty="false" smtClean="false"/>
            </a:br>
            <a:r>
              <a:rPr lang="cs-CZ" dirty="false" smtClean="false"/>
              <a:t>souhlasu, ale informace </a:t>
            </a:r>
            <a:br>
              <a:rPr lang="cs-CZ" dirty="false" smtClean="false"/>
            </a:br>
            <a:r>
              <a:rPr lang="cs-CZ" dirty="false" smtClean="false"/>
              <a:t>o změně se podává </a:t>
            </a:r>
            <a:br>
              <a:rPr lang="cs-CZ" dirty="false" smtClean="false"/>
            </a:br>
            <a:r>
              <a:rPr lang="cs-CZ" b="true" dirty="false" smtClean="false"/>
              <a:t>neprodleně</a:t>
            </a:r>
            <a:r>
              <a:rPr lang="cs-CZ" dirty="false" smtClean="false"/>
              <a:t>:</a:t>
            </a:r>
            <a:br>
              <a:rPr lang="cs-CZ" dirty="false" smtClean="false"/>
            </a:br>
            <a:endParaRPr lang="cs-CZ" dirty="false" smtClean="false"/>
          </a:p>
          <a:p>
            <a:pPr lvl="1">
              <a:spcAft>
                <a:spcPts val="1200"/>
              </a:spcAft>
            </a:pPr>
            <a:r>
              <a:rPr lang="cs-CZ" dirty="false"/>
              <a:t>změna sídla příjemce podpory;</a:t>
            </a:r>
          </a:p>
          <a:p>
            <a:pPr lvl="1" algn="just">
              <a:spcAft>
                <a:spcPts val="1200"/>
              </a:spcAft>
            </a:pPr>
            <a:r>
              <a:rPr lang="cs-CZ" dirty="false" smtClean="false"/>
              <a:t>změna </a:t>
            </a:r>
            <a:r>
              <a:rPr lang="cs-CZ" dirty="false"/>
              <a:t>kontaktní osoby projektu (včetně změny kontaktních údajů – telefon, e-mail) či adresy pro doručení </a:t>
            </a:r>
            <a:r>
              <a:rPr lang="cs-CZ" dirty="false" smtClean="false"/>
              <a:t>písemností;</a:t>
            </a:r>
          </a:p>
          <a:p>
            <a:pPr lvl="1">
              <a:spcAft>
                <a:spcPts val="1200"/>
              </a:spcAft>
            </a:pPr>
            <a:r>
              <a:rPr lang="cs-CZ" dirty="false" smtClean="false"/>
              <a:t>změna </a:t>
            </a:r>
            <a:r>
              <a:rPr lang="cs-CZ" dirty="false"/>
              <a:t>v osobách vykonávajících funkci statutárního orgánu </a:t>
            </a:r>
            <a:r>
              <a:rPr lang="cs-CZ" dirty="false" smtClean="false"/>
              <a:t>příjemce;</a:t>
            </a:r>
          </a:p>
          <a:p>
            <a:pPr lvl="1" algn="just">
              <a:spcAft>
                <a:spcPts val="1200"/>
              </a:spcAft>
            </a:pPr>
            <a:r>
              <a:rPr lang="cs-CZ" dirty="false" smtClean="false"/>
              <a:t>změna </a:t>
            </a:r>
            <a:r>
              <a:rPr lang="cs-CZ" dirty="false"/>
              <a:t>názvu </a:t>
            </a:r>
            <a:r>
              <a:rPr lang="cs-CZ" dirty="false" smtClean="false"/>
              <a:t>příjemce </a:t>
            </a:r>
            <a:r>
              <a:rPr lang="cs-CZ" sz="1800" dirty="false" smtClean="false"/>
              <a:t>(blíže viz kap. 5.1.3 Specifických pravidel =&gt; </a:t>
            </a:r>
            <a:br>
              <a:rPr lang="cs-CZ" sz="1800" dirty="false" smtClean="false"/>
            </a:br>
            <a:r>
              <a:rPr lang="cs-CZ" sz="1600" dirty="false" smtClean="false"/>
              <a:t>někdy se jedná o podstatnou změnu, např.: fúze</a:t>
            </a:r>
            <a:r>
              <a:rPr lang="cs-CZ" sz="1600" dirty="false"/>
              <a:t>, rozdělení nebo převodu jmění na </a:t>
            </a:r>
            <a:r>
              <a:rPr lang="cs-CZ" sz="1600" dirty="false" smtClean="false"/>
              <a:t>společníka atd.)</a:t>
            </a:r>
            <a:endParaRPr lang="cs-CZ" sz="1600" dirty="false"/>
          </a:p>
          <a:p>
            <a:pPr lvl="1"/>
            <a:endParaRPr lang="cs-CZ" dirty="false"/>
          </a:p>
          <a:p>
            <a:pPr lvl="1"/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447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2"/>
          <a:stretch/>
        </p:blipFill>
        <p:spPr bwMode="auto">
          <a:xfrm>
            <a:off x="4433093" y="1261640"/>
            <a:ext cx="4722664" cy="21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Nepodstatné změny II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208464" cy="4707224"/>
          </a:xfrm>
        </p:spPr>
        <p:txBody>
          <a:bodyPr/>
          <a:lstStyle/>
          <a:p>
            <a:r>
              <a:rPr lang="cs-CZ" dirty="false"/>
              <a:t>Nepodléhají </a:t>
            </a:r>
            <a:r>
              <a:rPr lang="cs-CZ" dirty="false" smtClean="false"/>
              <a:t>předchozímu</a:t>
            </a:r>
            <a:br>
              <a:rPr lang="cs-CZ" dirty="false" smtClean="false"/>
            </a:br>
            <a:r>
              <a:rPr lang="cs-CZ" dirty="false" smtClean="false"/>
              <a:t>souhlasu, ale </a:t>
            </a:r>
            <a:r>
              <a:rPr lang="cs-CZ" dirty="false"/>
              <a:t>informace </a:t>
            </a: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o </a:t>
            </a:r>
            <a:r>
              <a:rPr lang="cs-CZ" dirty="false"/>
              <a:t>změně </a:t>
            </a:r>
            <a:r>
              <a:rPr lang="cs-CZ" dirty="false" smtClean="false"/>
              <a:t>se podává </a:t>
            </a:r>
            <a:br>
              <a:rPr lang="cs-CZ" dirty="false" smtClean="false"/>
            </a:br>
            <a:r>
              <a:rPr lang="cs-CZ" b="true" dirty="false" smtClean="false"/>
              <a:t>nejpozději 10 pracovních</a:t>
            </a:r>
            <a:br>
              <a:rPr lang="cs-CZ" b="true" dirty="false" smtClean="false"/>
            </a:br>
            <a:r>
              <a:rPr lang="cs-CZ" b="true" dirty="false" smtClean="false"/>
              <a:t>dní před termínem podání</a:t>
            </a:r>
            <a:br>
              <a:rPr lang="cs-CZ" b="true" dirty="false" smtClean="false"/>
            </a:br>
            <a:r>
              <a:rPr lang="cs-CZ" b="true" dirty="false" smtClean="false"/>
              <a:t>nejbližší Zprávy o realizaci:</a:t>
            </a:r>
            <a:r>
              <a:rPr lang="cs-CZ" dirty="false" smtClean="false"/>
              <a:t/>
            </a:r>
            <a:br>
              <a:rPr lang="cs-CZ" dirty="false" smtClean="false"/>
            </a:br>
            <a:endParaRPr lang="cs-CZ" dirty="false"/>
          </a:p>
          <a:p>
            <a:pPr marL="665163" lvl="1" indent="-303213" algn="just">
              <a:spcAft>
                <a:spcPts val="1200"/>
              </a:spcAft>
            </a:pPr>
            <a:r>
              <a:rPr lang="cs-CZ" sz="1900" dirty="false"/>
              <a:t>změna rozpočtu projektu </a:t>
            </a:r>
            <a:r>
              <a:rPr lang="cs-CZ" sz="1900" dirty="false" smtClean="false"/>
              <a:t>(</a:t>
            </a:r>
            <a:r>
              <a:rPr lang="cs-CZ" sz="1900" dirty="false"/>
              <a:t>přesun prostředků mezi položkami, vytváření nových položek) </a:t>
            </a:r>
            <a:r>
              <a:rPr lang="cs-CZ" sz="1900" dirty="false" smtClean="false"/>
              <a:t>v </a:t>
            </a:r>
            <a:r>
              <a:rPr lang="cs-CZ" sz="1900" dirty="false"/>
              <a:t>rámci jedné kapitoly </a:t>
            </a:r>
            <a:r>
              <a:rPr lang="cs-CZ" sz="1900" dirty="false" smtClean="false"/>
              <a:t>rozpočtu;</a:t>
            </a:r>
          </a:p>
          <a:p>
            <a:pPr marL="665163" lvl="1" indent="-303213" algn="just">
              <a:spcAft>
                <a:spcPts val="1200"/>
              </a:spcAft>
            </a:pPr>
            <a:r>
              <a:rPr lang="cs-CZ" sz="1900" dirty="false" smtClean="false"/>
              <a:t>přesun </a:t>
            </a:r>
            <a:r>
              <a:rPr lang="cs-CZ" sz="1900" dirty="false"/>
              <a:t>prostředků mezi jednotlivými kapitolami rozpočtu do výše 20 % celkových způsobilých výdajů projektu v režimu financování skutečně prokazovaných </a:t>
            </a:r>
            <a:r>
              <a:rPr lang="cs-CZ" sz="1900" dirty="false" smtClean="false"/>
              <a:t>výdajů</a:t>
            </a:r>
            <a:r>
              <a:rPr lang="cs-CZ" sz="1900" dirty="false"/>
              <a:t> </a:t>
            </a:r>
            <a:r>
              <a:rPr lang="cs-CZ" sz="1900" dirty="false" smtClean="false"/>
              <a:t>(kumulovaně).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850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2662"/>
            <a:ext cx="4675609" cy="22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Nepodstatné změny III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13916"/>
            <a:ext cx="8496944" cy="57434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false"/>
              <a:t>Nepodléhají předchozímu </a:t>
            </a:r>
            <a:r>
              <a:rPr lang="cs-CZ" dirty="false" smtClean="false"/>
              <a:t>souhlasu, </a:t>
            </a:r>
            <a:br>
              <a:rPr lang="cs-CZ" dirty="false" smtClean="false"/>
            </a:br>
            <a:r>
              <a:rPr lang="cs-CZ" dirty="false" smtClean="false"/>
              <a:t>ale </a:t>
            </a:r>
            <a:r>
              <a:rPr lang="cs-CZ" dirty="false"/>
              <a:t>informace </a:t>
            </a:r>
            <a:r>
              <a:rPr lang="cs-CZ" dirty="false" smtClean="false"/>
              <a:t>o </a:t>
            </a:r>
            <a:r>
              <a:rPr lang="cs-CZ" dirty="false"/>
              <a:t>změně </a:t>
            </a:r>
            <a:r>
              <a:rPr lang="cs-CZ" dirty="false" smtClean="false"/>
              <a:t>se </a:t>
            </a:r>
            <a:r>
              <a:rPr lang="cs-CZ" dirty="false"/>
              <a:t>podává </a:t>
            </a: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b="true" dirty="false" smtClean="false"/>
              <a:t>spolu s nejbližší </a:t>
            </a:r>
            <a:r>
              <a:rPr lang="cs-CZ" b="true" dirty="false" err="true" smtClean="false"/>
              <a:t>ZoR</a:t>
            </a:r>
            <a:r>
              <a:rPr lang="cs-CZ" b="true" dirty="false" smtClean="false"/>
              <a:t>:</a:t>
            </a:r>
            <a:endParaRPr lang="cs-CZ" dirty="false" smtClean="false"/>
          </a:p>
          <a:p>
            <a:pPr marL="814388" lvl="1" indent="-306388">
              <a:spcBef>
                <a:spcPts val="600"/>
              </a:spcBef>
            </a:pPr>
            <a:r>
              <a:rPr lang="cs-CZ" sz="1900" dirty="false" smtClean="false"/>
              <a:t>změna </a:t>
            </a:r>
            <a:r>
              <a:rPr lang="cs-CZ" sz="1900" dirty="false"/>
              <a:t>místa realizace </a:t>
            </a:r>
            <a:r>
              <a:rPr lang="cs-CZ" sz="1900" dirty="false" smtClean="false"/>
              <a:t/>
            </a:r>
            <a:br>
              <a:rPr lang="cs-CZ" sz="1900" dirty="false" smtClean="false"/>
            </a:br>
            <a:r>
              <a:rPr lang="cs-CZ" sz="1900" dirty="false" smtClean="false"/>
              <a:t>nebo </a:t>
            </a:r>
            <a:r>
              <a:rPr lang="cs-CZ" sz="1900" dirty="false"/>
              <a:t>území dopadu, které </a:t>
            </a:r>
            <a:r>
              <a:rPr lang="cs-CZ" sz="1900" dirty="false" smtClean="false"/>
              <a:t>nemají</a:t>
            </a:r>
            <a:br>
              <a:rPr lang="cs-CZ" sz="1900" dirty="false" smtClean="false"/>
            </a:br>
            <a:r>
              <a:rPr lang="cs-CZ" sz="1900" dirty="false" smtClean="false"/>
              <a:t>dopad </a:t>
            </a:r>
            <a:r>
              <a:rPr lang="cs-CZ" sz="1900" dirty="false"/>
              <a:t>na způsobilost </a:t>
            </a:r>
            <a:r>
              <a:rPr lang="cs-CZ" sz="1900" dirty="false" smtClean="false"/>
              <a:t>výdajů;</a:t>
            </a:r>
          </a:p>
          <a:p>
            <a:pPr marL="814388" lvl="1" indent="-306388" algn="just"/>
            <a:r>
              <a:rPr lang="cs-CZ" sz="1900" dirty="false"/>
              <a:t>navýšení počtu osob z cílové skupiny, které jsou do projektu zapojeny; </a:t>
            </a:r>
          </a:p>
          <a:p>
            <a:pPr marL="814388" lvl="1" indent="-306388" algn="just"/>
            <a:r>
              <a:rPr lang="cs-CZ" sz="1900" dirty="false"/>
              <a:t>změna týkající se plátcovství daně z přidané hodnoty u </a:t>
            </a:r>
            <a:r>
              <a:rPr lang="cs-CZ" sz="1900" dirty="false" smtClean="false"/>
              <a:t>příjemce;</a:t>
            </a:r>
          </a:p>
          <a:p>
            <a:pPr marL="814388" lvl="1" indent="-306388" algn="just"/>
            <a:r>
              <a:rPr lang="cs-CZ" sz="1900" dirty="false"/>
              <a:t>změna ve způsobu provádění klíčových aktivit, která nemá negativní dopad na plnění cílů projektu </a:t>
            </a:r>
            <a:r>
              <a:rPr lang="cs-CZ" sz="1600" dirty="false" smtClean="false"/>
              <a:t>(tzv. změna technických aspektů KA)</a:t>
            </a:r>
            <a:r>
              <a:rPr lang="cs-CZ" sz="1400" dirty="false" smtClean="false"/>
              <a:t>:*</a:t>
            </a:r>
          </a:p>
          <a:p>
            <a:pPr marL="1160463" lvl="4" indent="-269875">
              <a:lnSpc>
                <a:spcPct val="100000"/>
              </a:lnSpc>
              <a:buFontTx/>
              <a:buChar char="-"/>
            </a:pPr>
            <a:r>
              <a:rPr lang="cs-CZ" sz="1800" dirty="false"/>
              <a:t>načasování </a:t>
            </a:r>
            <a:r>
              <a:rPr lang="cs-CZ" sz="1800" dirty="false" smtClean="false"/>
              <a:t>nebo rozfázování provádění </a:t>
            </a:r>
            <a:r>
              <a:rPr lang="cs-CZ" sz="1800" dirty="false"/>
              <a:t>aktivity,</a:t>
            </a:r>
          </a:p>
          <a:p>
            <a:pPr marL="1160463" lvl="4" indent="-269875" algn="just">
              <a:lnSpc>
                <a:spcPct val="100000"/>
              </a:lnSpc>
              <a:buFontTx/>
              <a:buChar char="-"/>
            </a:pPr>
            <a:r>
              <a:rPr lang="cs-CZ" sz="1800" dirty="false" smtClean="false"/>
              <a:t>rozšíření/snížení </a:t>
            </a:r>
            <a:r>
              <a:rPr lang="cs-CZ" sz="1800" dirty="false"/>
              <a:t>počtu činností, které klíčová aktivita předpokládala původně v menším/větším rozsahu,</a:t>
            </a:r>
          </a:p>
          <a:p>
            <a:pPr marL="1160463" lvl="4" indent="-269875" algn="just">
              <a:lnSpc>
                <a:spcPct val="100000"/>
              </a:lnSpc>
              <a:buFontTx/>
              <a:buChar char="-"/>
            </a:pPr>
            <a:r>
              <a:rPr lang="cs-CZ" sz="1800" dirty="false"/>
              <a:t>prodloužení provádění aktivity nad rozsah, který byl původně naplánovaný </a:t>
            </a:r>
            <a:r>
              <a:rPr lang="cs-CZ" sz="1600" dirty="false"/>
              <a:t>(ovšem stále v rámci schváleného období realizace projektu</a:t>
            </a:r>
            <a:r>
              <a:rPr lang="cs-CZ" sz="1600" dirty="false" smtClean="false"/>
              <a:t>), …</a:t>
            </a:r>
            <a:endParaRPr lang="cs-CZ" sz="1600" dirty="false"/>
          </a:p>
          <a:p>
            <a:pPr marL="414000" lvl="1" indent="0" algn="just">
              <a:buNone/>
            </a:pPr>
            <a:r>
              <a:rPr lang="cs-CZ" sz="2800" dirty="false" smtClean="false"/>
              <a:t>*</a:t>
            </a:r>
            <a:r>
              <a:rPr lang="cs-CZ" sz="1800" dirty="false" smtClean="false"/>
              <a:t> </a:t>
            </a:r>
            <a:r>
              <a:rPr lang="cs-CZ" sz="1400" dirty="false" smtClean="false"/>
              <a:t>K </a:t>
            </a:r>
            <a:r>
              <a:rPr lang="cs-CZ" sz="1400" dirty="false" err="true" smtClean="false"/>
              <a:t>ŽoZ</a:t>
            </a:r>
            <a:r>
              <a:rPr lang="cs-CZ" sz="1400" dirty="false" smtClean="false"/>
              <a:t> je vhodné přiložit dokument </a:t>
            </a:r>
            <a:r>
              <a:rPr lang="cs-CZ" sz="1400" dirty="false"/>
              <a:t>s navrhovaným zněním aktivit – například v režimu změn</a:t>
            </a:r>
            <a:endParaRPr lang="cs-CZ" sz="16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433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12" y="1340768"/>
            <a:ext cx="2965180" cy="21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Podstatné změny 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371278"/>
            <a:ext cx="8208912" cy="5040560"/>
          </a:xfrm>
          <a:ln>
            <a:noFill/>
          </a:ln>
        </p:spPr>
        <p:txBody>
          <a:bodyPr/>
          <a:lstStyle/>
          <a:p>
            <a:r>
              <a:rPr lang="cs-CZ" dirty="false"/>
              <a:t>P</a:t>
            </a:r>
            <a:r>
              <a:rPr lang="cs-CZ" dirty="false" smtClean="false"/>
              <a:t>odléhají </a:t>
            </a:r>
            <a:r>
              <a:rPr lang="cs-CZ" dirty="false"/>
              <a:t>předchozímu souhlasu </a:t>
            </a:r>
            <a:r>
              <a:rPr lang="cs-CZ" dirty="false" smtClean="false"/>
              <a:t>ŘO, ale </a:t>
            </a:r>
            <a:br>
              <a:rPr lang="cs-CZ" dirty="false" smtClean="false"/>
            </a:br>
            <a:r>
              <a:rPr lang="cs-CZ" dirty="false" smtClean="false"/>
              <a:t>nevyžadují </a:t>
            </a:r>
            <a:r>
              <a:rPr lang="cs-CZ" dirty="false"/>
              <a:t>vydání </a:t>
            </a:r>
            <a:r>
              <a:rPr lang="cs-CZ" dirty="false" smtClean="false"/>
              <a:t>změnového práv. aktu:</a:t>
            </a:r>
            <a:endParaRPr lang="cs-CZ" dirty="false"/>
          </a:p>
          <a:p>
            <a:pPr lvl="1">
              <a:spcAft>
                <a:spcPts val="1200"/>
              </a:spcAft>
            </a:pPr>
            <a:r>
              <a:rPr lang="cs-CZ" sz="1800" dirty="false" smtClean="false"/>
              <a:t>jiné než technické (nepodstatné) změny </a:t>
            </a:r>
            <a:br>
              <a:rPr lang="cs-CZ" sz="1800" dirty="false" smtClean="false"/>
            </a:br>
            <a:r>
              <a:rPr lang="cs-CZ" sz="1800" dirty="false" smtClean="false"/>
              <a:t>v klíčových aktivitách (např. zrušení </a:t>
            </a:r>
            <a:br>
              <a:rPr lang="cs-CZ" sz="1800" dirty="false" smtClean="false"/>
            </a:br>
            <a:r>
              <a:rPr lang="cs-CZ" sz="1800" dirty="false" smtClean="false"/>
              <a:t>či přidání klíčové aktivity); </a:t>
            </a:r>
            <a:endParaRPr lang="cs-CZ" sz="1800" dirty="false"/>
          </a:p>
          <a:p>
            <a:pPr lvl="1">
              <a:spcAft>
                <a:spcPts val="1200"/>
              </a:spcAft>
            </a:pPr>
            <a:r>
              <a:rPr lang="cs-CZ" sz="1800" dirty="false" smtClean="false"/>
              <a:t>zahrnutí </a:t>
            </a:r>
            <a:r>
              <a:rPr lang="cs-CZ" sz="1800" dirty="false"/>
              <a:t>nové cílové skupiny, tj. rozšíření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projektu (respektující výzvu) </a:t>
            </a:r>
            <a:r>
              <a:rPr lang="cs-CZ" sz="1800" dirty="false"/>
              <a:t>i na osoby, na </a:t>
            </a:r>
            <a:r>
              <a:rPr lang="cs-CZ" sz="1800" dirty="false" smtClean="false"/>
              <a:t>které </a:t>
            </a:r>
            <a:r>
              <a:rPr lang="cs-CZ" sz="1800" dirty="false"/>
              <a:t>projekt původně zaměřen </a:t>
            </a:r>
            <a:r>
              <a:rPr lang="cs-CZ" sz="1800" dirty="false" smtClean="false"/>
              <a:t>nebyl;</a:t>
            </a:r>
          </a:p>
          <a:p>
            <a:pPr lvl="1" algn="just">
              <a:spcAft>
                <a:spcPts val="1200"/>
              </a:spcAft>
            </a:pPr>
            <a:r>
              <a:rPr lang="cs-CZ" sz="1800" dirty="false" smtClean="false"/>
              <a:t>přesun </a:t>
            </a:r>
            <a:r>
              <a:rPr lang="cs-CZ" sz="1800" dirty="false"/>
              <a:t>prostředků mezi jednotlivými kapitolami rozpočtu vyšší než 20 % celkových způsobilých výdajů projektu v režimu financování skutečně prokazovaných výdajů (počítáno </a:t>
            </a:r>
            <a:r>
              <a:rPr lang="cs-CZ" sz="1800" dirty="false" smtClean="false"/>
              <a:t>kumulovaně); </a:t>
            </a:r>
          </a:p>
          <a:p>
            <a:pPr lvl="1">
              <a:spcAft>
                <a:spcPts val="1200"/>
              </a:spcAft>
            </a:pPr>
            <a:r>
              <a:rPr lang="cs-CZ" sz="1800" dirty="false" smtClean="false"/>
              <a:t>změna </a:t>
            </a:r>
            <a:r>
              <a:rPr lang="cs-CZ" sz="1800" dirty="false"/>
              <a:t>bankovního účtu </a:t>
            </a:r>
            <a:r>
              <a:rPr lang="cs-CZ" sz="1800" dirty="false" smtClean="false"/>
              <a:t>projektu;</a:t>
            </a:r>
          </a:p>
          <a:p>
            <a:pPr lvl="1">
              <a:spcAft>
                <a:spcPts val="1200"/>
              </a:spcAft>
            </a:pPr>
            <a:r>
              <a:rPr lang="cs-CZ" sz="1800" dirty="false" smtClean="false"/>
              <a:t>změna </a:t>
            </a:r>
            <a:r>
              <a:rPr lang="cs-CZ" sz="1800" dirty="false"/>
              <a:t>ve vymezení monitorovacích období (pokud se nemění termín ukončení realizace projektu</a:t>
            </a:r>
            <a:r>
              <a:rPr lang="cs-CZ" sz="1800" dirty="false" smtClean="false"/>
              <a:t>).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883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Podstatné změny II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1578" y="1348367"/>
            <a:ext cx="8064000" cy="4536024"/>
          </a:xfrm>
        </p:spPr>
        <p:txBody>
          <a:bodyPr/>
          <a:lstStyle/>
          <a:p>
            <a:r>
              <a:rPr lang="cs-CZ" dirty="false"/>
              <a:t>Podléhají předchozímu souhlasu </a:t>
            </a: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ŘO a vyžadují </a:t>
            </a:r>
            <a:r>
              <a:rPr lang="cs-CZ" dirty="false"/>
              <a:t>vydání </a:t>
            </a:r>
            <a:r>
              <a:rPr lang="cs-CZ" dirty="false" smtClean="false"/>
              <a:t>změnového</a:t>
            </a:r>
            <a:br>
              <a:rPr lang="cs-CZ" dirty="false" smtClean="false"/>
            </a:br>
            <a:r>
              <a:rPr lang="cs-CZ" dirty="false" smtClean="false"/>
              <a:t>právního aktu: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 smtClean="false"/>
              <a:t>změna </a:t>
            </a:r>
            <a:r>
              <a:rPr lang="cs-CZ" dirty="false"/>
              <a:t>plánovaných výstupů </a:t>
            </a:r>
            <a:r>
              <a:rPr lang="cs-CZ" dirty="false" smtClean="false"/>
              <a:t>a výsledků</a:t>
            </a:r>
            <a:br>
              <a:rPr lang="cs-CZ" dirty="false" smtClean="false"/>
            </a:br>
            <a:r>
              <a:rPr lang="cs-CZ" dirty="false" smtClean="false"/>
              <a:t>projektu </a:t>
            </a:r>
            <a:r>
              <a:rPr lang="cs-CZ" dirty="false"/>
              <a:t>(tj. cílových </a:t>
            </a:r>
            <a:r>
              <a:rPr lang="cs-CZ" dirty="false" smtClean="false"/>
              <a:t>hodnot indikátorů);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 smtClean="false"/>
              <a:t>změna </a:t>
            </a:r>
            <a:r>
              <a:rPr lang="cs-CZ" dirty="false"/>
              <a:t>termínu ukončení realizace </a:t>
            </a:r>
            <a:r>
              <a:rPr lang="cs-CZ" dirty="false" smtClean="false"/>
              <a:t>projektu;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nahrazení partnera projektu jiným </a:t>
            </a:r>
            <a:r>
              <a:rPr lang="cs-CZ" dirty="false" smtClean="false"/>
              <a:t>subjektem/subjekty;</a:t>
            </a:r>
            <a:endParaRPr lang="cs-CZ" dirty="false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 smtClean="false"/>
              <a:t>navýšení </a:t>
            </a:r>
            <a:r>
              <a:rPr lang="cs-CZ" dirty="false"/>
              <a:t>částky veřejné podpory či podpory de </a:t>
            </a:r>
            <a:r>
              <a:rPr lang="cs-CZ" dirty="false" err="true"/>
              <a:t>minimis</a:t>
            </a:r>
            <a:r>
              <a:rPr lang="cs-CZ" dirty="false"/>
              <a:t>, kterou projekt zakládá příjemci nebo partnerovi s finančním </a:t>
            </a:r>
            <a:r>
              <a:rPr lang="cs-CZ" dirty="false" smtClean="false"/>
              <a:t>příspěvkem;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navýšení částky vyrovnávací platby na služby obecného </a:t>
            </a:r>
            <a:r>
              <a:rPr lang="cs-CZ" dirty="false" smtClean="false"/>
              <a:t>hospod. </a:t>
            </a:r>
            <a:r>
              <a:rPr lang="cs-CZ" dirty="false"/>
              <a:t>zájmu, která je v právním aktu specifikována</a:t>
            </a:r>
            <a:r>
              <a:rPr lang="cs-CZ" dirty="false" smtClean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65" y="1196752"/>
            <a:ext cx="3415682" cy="23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-278686" y="5949280"/>
            <a:ext cx="9324528" cy="123660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/>
              <a:buChar char="I"/>
            </a:pPr>
            <a:r>
              <a:rPr lang="cs-CZ" dirty="false" smtClean="false">
                <a:solidFill>
                  <a:srgbClr val="FF0000"/>
                </a:solidFill>
              </a:rPr>
              <a:t>Změny v osobě příjemce </a:t>
            </a:r>
            <a:r>
              <a:rPr lang="cs-CZ" dirty="false" smtClean="false"/>
              <a:t>– řešeno podrobně ve </a:t>
            </a:r>
            <a:r>
              <a:rPr lang="cs-CZ" dirty="false" err="true" smtClean="false"/>
              <a:t>Specif</a:t>
            </a:r>
            <a:r>
              <a:rPr lang="cs-CZ" dirty="false" smtClean="false"/>
              <a:t>. pravidlech – může se jednat jak o podstatnou x nepodstatnou změnu</a:t>
            </a:r>
          </a:p>
        </p:txBody>
      </p:sp>
    </p:spTree>
    <p:extLst>
      <p:ext uri="{BB962C8B-B14F-4D97-AF65-F5344CB8AC3E}">
        <p14:creationId xmlns:p14="http://schemas.microsoft.com/office/powerpoint/2010/main" val="26945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Změny projektu – závěrem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730268" cy="432000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false" smtClean="false"/>
              <a:t>ŘO </a:t>
            </a:r>
            <a:r>
              <a:rPr lang="cs-CZ" dirty="false"/>
              <a:t>může žádost o změnu</a:t>
            </a:r>
            <a:r>
              <a:rPr lang="cs-CZ" sz="2400" dirty="false"/>
              <a:t>: </a:t>
            </a:r>
            <a:r>
              <a:rPr lang="cs-CZ" dirty="false" smtClean="false"/>
              <a:t>schválit</a:t>
            </a:r>
            <a:r>
              <a:rPr lang="cs-CZ" dirty="false"/>
              <a:t>, zamítnout nebo vrátit k </a:t>
            </a:r>
            <a:r>
              <a:rPr lang="cs-CZ" dirty="false" smtClean="false"/>
              <a:t>přepracování. V </a:t>
            </a:r>
            <a:r>
              <a:rPr lang="cs-CZ" dirty="false"/>
              <a:t>případě vrácení k přepracování je příjemci </a:t>
            </a:r>
            <a:r>
              <a:rPr lang="cs-CZ" dirty="false" smtClean="false"/>
              <a:t>vždy stanovena </a:t>
            </a:r>
            <a:r>
              <a:rPr lang="cs-CZ" dirty="false"/>
              <a:t>lhůta pro předložení nové verze žádosti o </a:t>
            </a:r>
            <a:r>
              <a:rPr lang="cs-CZ" dirty="false" smtClean="false"/>
              <a:t>změnu. </a:t>
            </a:r>
            <a:endParaRPr lang="cs-CZ" sz="2400" dirty="false"/>
          </a:p>
          <a:p>
            <a:pPr marL="414000" lvl="1" indent="0" algn="just">
              <a:spcAft>
                <a:spcPts val="600"/>
              </a:spcAft>
              <a:buNone/>
            </a:pPr>
            <a:endParaRPr lang="cs-CZ" b="true" dirty="false" smtClean="false"/>
          </a:p>
          <a:p>
            <a:pPr marL="414000" lvl="1" indent="0" algn="just">
              <a:spcAft>
                <a:spcPts val="600"/>
              </a:spcAft>
              <a:buNone/>
            </a:pPr>
            <a:r>
              <a:rPr lang="cs-CZ" b="true" dirty="false" smtClean="false"/>
              <a:t>Lhůty: </a:t>
            </a:r>
            <a:r>
              <a:rPr lang="cs-CZ" dirty="false" smtClean="false"/>
              <a:t>ŘO </a:t>
            </a:r>
            <a:r>
              <a:rPr lang="cs-CZ" dirty="false"/>
              <a:t>má na posouzení </a:t>
            </a:r>
            <a:r>
              <a:rPr lang="cs-CZ" dirty="false" smtClean="false"/>
              <a:t>podstatné změny 20 </a:t>
            </a:r>
            <a:r>
              <a:rPr lang="cs-CZ" dirty="false"/>
              <a:t>pracovních </a:t>
            </a:r>
            <a:r>
              <a:rPr lang="cs-CZ" dirty="false" smtClean="false"/>
              <a:t>dnů,  </a:t>
            </a:r>
            <a:br>
              <a:rPr lang="cs-CZ" dirty="false" smtClean="false"/>
            </a:br>
            <a:r>
              <a:rPr lang="cs-CZ" dirty="false" smtClean="false"/>
              <a:t>na kontrolu nepodstatné změny 5 pracovní dní</a:t>
            </a:r>
            <a:r>
              <a:rPr lang="cs-CZ" b="true" dirty="false" smtClean="false"/>
              <a:t> </a:t>
            </a:r>
            <a:r>
              <a:rPr lang="cs-CZ" dirty="false" smtClean="false"/>
              <a:t>(</a:t>
            </a:r>
            <a:r>
              <a:rPr lang="cs-CZ" dirty="false"/>
              <a:t>od předložení </a:t>
            </a:r>
            <a:r>
              <a:rPr lang="cs-CZ" dirty="false" smtClean="false"/>
              <a:t>žádosti </a:t>
            </a:r>
            <a:br>
              <a:rPr lang="cs-CZ" dirty="false" smtClean="false"/>
            </a:br>
            <a:r>
              <a:rPr lang="cs-CZ" dirty="false" smtClean="false"/>
              <a:t>o </a:t>
            </a:r>
            <a:r>
              <a:rPr lang="cs-CZ" dirty="false"/>
              <a:t>změnu). Lhůta se zastavuje na dopracování </a:t>
            </a:r>
            <a:r>
              <a:rPr lang="cs-CZ" dirty="false" smtClean="false"/>
              <a:t>žádosti.</a:t>
            </a:r>
          </a:p>
          <a:p>
            <a:pPr algn="just"/>
            <a:r>
              <a:rPr lang="cs-CZ" sz="2000" dirty="false" smtClean="false"/>
              <a:t>Schválení </a:t>
            </a:r>
            <a:r>
              <a:rPr lang="cs-CZ" sz="2000" dirty="false"/>
              <a:t>žádosti o změnu rozpočtu není možné chápat jako </a:t>
            </a:r>
            <a:r>
              <a:rPr lang="cs-CZ" sz="2000" dirty="false" smtClean="false"/>
              <a:t>souhlas</a:t>
            </a:r>
            <a:br>
              <a:rPr lang="cs-CZ" sz="2000" dirty="false" smtClean="false"/>
            </a:br>
            <a:r>
              <a:rPr lang="cs-CZ" sz="2000" dirty="false" smtClean="false"/>
              <a:t> </a:t>
            </a:r>
            <a:r>
              <a:rPr lang="cs-CZ" sz="2000" dirty="false"/>
              <a:t>se všemi výdaji, které příjemce do nově vytvořených či navýšených řádků rozpočtu bude následně nárokovat ke schválení. Posuzování způsobilosti výdaje probíhá vždy nad konkrétním nárokovaným výdajem v každé </a:t>
            </a:r>
            <a:r>
              <a:rPr lang="cs-CZ" sz="2000" dirty="false" err="true"/>
              <a:t>ŽoP</a:t>
            </a:r>
            <a:r>
              <a:rPr lang="cs-CZ" sz="2000" dirty="false"/>
              <a:t>. </a:t>
            </a:r>
            <a:r>
              <a:rPr lang="cs-CZ" sz="2000" b="true" dirty="false">
                <a:solidFill>
                  <a:srgbClr val="FF0000"/>
                </a:solidFill>
              </a:rPr>
              <a:t>Schválení rozpočtových změn tedy způsobilost nezaručuje. </a:t>
            </a:r>
          </a:p>
          <a:p>
            <a:pPr lvl="1" algn="just">
              <a:spcAft>
                <a:spcPts val="600"/>
              </a:spcAft>
            </a:pPr>
            <a:endParaRPr lang="cs-CZ" sz="1800" dirty="false" smtClean="false"/>
          </a:p>
          <a:p>
            <a:pPr lvl="1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69264"/>
            <a:ext cx="1080120" cy="1080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76" y="152636"/>
            <a:ext cx="102523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true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dirty="false"/>
              <a:t>Změny projektu </a:t>
            </a:r>
            <a:r>
              <a:rPr lang="cs-CZ" dirty="false" smtClean="false"/>
              <a:t> - Schvalovací proces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445342"/>
            <a:ext cx="8064896" cy="5080002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false" smtClean="false"/>
              <a:t>ŘO po doručení žádosti o změnu určí druh změny (podstatná se změnou právního aktu, bez změny právního aktu, nepodstatná změna). </a:t>
            </a:r>
          </a:p>
          <a:p>
            <a:pPr marL="936000" lvl="4" indent="-432000" algn="just"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false" smtClean="false"/>
              <a:t>Příjemce totiž při </a:t>
            </a:r>
            <a:r>
              <a:rPr lang="cs-CZ" dirty="false"/>
              <a:t>založení </a:t>
            </a:r>
            <a:r>
              <a:rPr lang="cs-CZ" dirty="false" err="true"/>
              <a:t>ŽoZ</a:t>
            </a:r>
            <a:r>
              <a:rPr lang="cs-CZ" dirty="false"/>
              <a:t> v IS KP14+ nemá možnost editovat pole Typ závažnosti </a:t>
            </a:r>
            <a:r>
              <a:rPr lang="cs-CZ" dirty="false" smtClean="false"/>
              <a:t>změny.</a:t>
            </a:r>
          </a:p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false" smtClean="false"/>
              <a:t>V závislosti na druhu změny probíhá schvalovací proces.</a:t>
            </a:r>
          </a:p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false" smtClean="false"/>
              <a:t>Je-li třeba opravy </a:t>
            </a:r>
            <a:r>
              <a:rPr lang="cs-CZ" sz="2200" dirty="false" err="true" smtClean="false"/>
              <a:t>ŽoZ</a:t>
            </a:r>
            <a:r>
              <a:rPr lang="cs-CZ" sz="2200" dirty="false" smtClean="false"/>
              <a:t>, ŘO vrátí k dopracování, jinak bude </a:t>
            </a:r>
            <a:r>
              <a:rPr lang="cs-CZ" sz="2200" dirty="false" err="true" smtClean="false"/>
              <a:t>ŽoZ</a:t>
            </a:r>
            <a:r>
              <a:rPr lang="cs-CZ" sz="2200" dirty="false" smtClean="false"/>
              <a:t> buď schválena, nebo zamítnuta.</a:t>
            </a:r>
          </a:p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200" dirty="false" smtClean="false"/>
          </a:p>
          <a:p>
            <a:pPr marL="0" lvl="2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cs-CZ" sz="2200" b="true" dirty="false"/>
              <a:t>Pokyny k vyplnění žádosti o změnu (</a:t>
            </a:r>
            <a:r>
              <a:rPr lang="cs-CZ" sz="2200" b="true" dirty="false" err="true"/>
              <a:t>ŽoZ</a:t>
            </a:r>
            <a:r>
              <a:rPr lang="cs-CZ" sz="2200" b="true" dirty="false"/>
              <a:t>)</a:t>
            </a:r>
            <a:r>
              <a:rPr lang="cs-CZ" sz="2200" dirty="false"/>
              <a:t>: </a:t>
            </a:r>
            <a:r>
              <a:rPr lang="cs-CZ" sz="2200" dirty="false">
                <a:hlinkClick r:id="rId3"/>
              </a:rPr>
              <a:t>http://www.esfcr.cz/file/9973/</a:t>
            </a:r>
            <a:endParaRPr lang="cs-CZ" sz="2200" dirty="false"/>
          </a:p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200" dirty="false" smtClean="false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06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827584" y="2852936"/>
            <a:ext cx="7632040" cy="2088232"/>
          </a:xfrm>
        </p:spPr>
        <p:txBody>
          <a:bodyPr/>
          <a:lstStyle/>
          <a:p>
            <a:pPr algn="ctr"/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(ne)způsobilé výdaje</a:t>
            </a:r>
            <a:br>
              <a:rPr lang="cs-CZ" dirty="false" smtClean="false"/>
            </a:br>
            <a:r>
              <a:rPr lang="cs-CZ" dirty="false"/>
              <a:t/>
            </a:r>
            <a:br>
              <a:rPr lang="cs-CZ" dirty="false"/>
            </a:br>
            <a:endParaRPr lang="cs-CZ" sz="3200" b="false" i="true" cap="none" dirty="false"/>
          </a:p>
        </p:txBody>
      </p:sp>
    </p:spTree>
    <p:extLst>
      <p:ext uri="{BB962C8B-B14F-4D97-AF65-F5344CB8AC3E}">
        <p14:creationId xmlns:p14="http://schemas.microsoft.com/office/powerpoint/2010/main" val="10790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Struktura semináře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340768"/>
            <a:ext cx="8064000" cy="5229200"/>
          </a:xfrm>
          <a:noFill/>
        </p:spPr>
        <p:txBody>
          <a:bodyPr numCol="2"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323528" y="1270694"/>
            <a:ext cx="8352928" cy="5398665"/>
          </a:xfrm>
          <a:prstGeom prst="rect">
            <a:avLst/>
          </a:prstGeom>
          <a:noFill/>
        </p:spPr>
        <p:txBody>
          <a:bodyPr vert="horz" lIns="0" tIns="0" rIns="0" bIns="0" numCol="1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200" b="true" dirty="false" smtClean="false"/>
              <a:t>Věcná část: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 smtClean="false"/>
              <a:t>Základní informace (výzvy č. 98/99, rozhodnutí,..)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 smtClean="false"/>
              <a:t>Informační systémy, kde hledat informace</a:t>
            </a:r>
            <a:endParaRPr lang="cs-CZ" sz="1800" b="true" dirty="false"/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 smtClean="false"/>
              <a:t>Změny v projektu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 smtClean="false"/>
              <a:t>Kontroly projektu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 smtClean="false"/>
              <a:t>Plán aktivit projektu</a:t>
            </a:r>
          </a:p>
          <a:p>
            <a:pPr marL="54925" indent="-285750">
              <a:spcAft>
                <a:spcPts val="1200"/>
              </a:spcAft>
              <a:defRPr/>
            </a:pPr>
            <a:r>
              <a:rPr lang="cs-CZ" sz="2200" b="true" dirty="false" smtClean="false"/>
              <a:t>  Finanční část: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 smtClean="false"/>
              <a:t>Způsobilé a nezpůsobilé výdaje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1800" b="true" dirty="false" smtClean="false">
                <a:solidFill>
                  <a:srgbClr val="14407E"/>
                </a:solidFill>
              </a:rPr>
              <a:t>Přímé a nepřímé náklady</a:t>
            </a:r>
          </a:p>
          <a:p>
            <a:pPr marL="19050" indent="-19050">
              <a:spcAft>
                <a:spcPts val="1200"/>
              </a:spcAft>
              <a:defRPr/>
            </a:pPr>
            <a:r>
              <a:rPr lang="cs-CZ" altLang="cs-CZ" sz="2200" b="true" dirty="false" smtClean="false">
                <a:solidFill>
                  <a:srgbClr val="14407E"/>
                </a:solidFill>
              </a:rPr>
              <a:t>   2. seminář – Zpráva o realizaci a žádost o platbu</a:t>
            </a:r>
          </a:p>
          <a:p>
            <a:pPr marL="19050" indent="-19050">
              <a:spcAft>
                <a:spcPts val="1200"/>
              </a:spcAft>
              <a:defRPr/>
            </a:pPr>
            <a:r>
              <a:rPr lang="cs-CZ" altLang="cs-CZ" sz="2200" b="true" dirty="false" smtClean="false">
                <a:solidFill>
                  <a:srgbClr val="14407E"/>
                </a:solidFill>
              </a:rPr>
              <a:t>   Dotazy</a:t>
            </a:r>
          </a:p>
          <a:p>
            <a:pPr marL="808038" lvl="1" indent="-393700" algn="just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endParaRPr lang="cs-CZ" altLang="cs-CZ" sz="1800" dirty="false" smtClean="false">
              <a:solidFill>
                <a:srgbClr val="14407E"/>
              </a:solidFill>
            </a:endParaRP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cs-CZ" altLang="cs-CZ" sz="1600" dirty="false" smtClean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pic>
        <p:nvPicPr>
          <p:cNvPr id="1038" name="Picture 1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23" y="2636912"/>
            <a:ext cx="2603921" cy="31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628800"/>
            <a:ext cx="8064000" cy="4779232"/>
          </a:xfrm>
        </p:spPr>
        <p:txBody>
          <a:bodyPr/>
          <a:lstStyle/>
          <a:p>
            <a:pPr algn="just">
              <a:defRPr/>
            </a:pPr>
            <a:r>
              <a:rPr lang="cs-CZ" sz="1800" b="true" dirty="false"/>
              <a:t>Podpora z OPZ je určena výhradně na způsobilé </a:t>
            </a:r>
            <a:r>
              <a:rPr lang="cs-CZ" sz="1800" b="true" dirty="false" smtClean="false"/>
              <a:t>výdaje.</a:t>
            </a:r>
          </a:p>
          <a:p>
            <a:pPr algn="just">
              <a:defRPr/>
            </a:pPr>
            <a:r>
              <a:rPr lang="cs-CZ" sz="1800" dirty="false" smtClean="false"/>
              <a:t>Řídící </a:t>
            </a:r>
            <a:r>
              <a:rPr lang="cs-CZ" sz="1800" dirty="false"/>
              <a:t>orgán </a:t>
            </a:r>
            <a:r>
              <a:rPr lang="cs-CZ" sz="1800" b="true" dirty="false"/>
              <a:t>je oprávněn vyžádat si od příjemce jakýkoliv dokument nezbytný pro ověření způsobilosti výdajů</a:t>
            </a:r>
            <a:r>
              <a:rPr lang="cs-CZ" sz="1800" dirty="false"/>
              <a:t> v rámci projektu (může jít               i o dokument, který vznikl v době před zahájením realizace projektu</a:t>
            </a:r>
            <a:r>
              <a:rPr lang="cs-CZ" sz="1800" dirty="false" smtClean="false"/>
              <a:t>).</a:t>
            </a:r>
            <a:endParaRPr lang="cs-CZ" sz="1800" dirty="false"/>
          </a:p>
          <a:p>
            <a:pPr algn="just">
              <a:defRPr/>
            </a:pPr>
            <a:r>
              <a:rPr lang="cs-CZ" sz="1800" dirty="false"/>
              <a:t>Režim financování </a:t>
            </a:r>
            <a:r>
              <a:rPr lang="cs-CZ" sz="1800" b="true" dirty="false"/>
              <a:t>metodou skutečně vzniklých výdajů</a:t>
            </a:r>
            <a:r>
              <a:rPr lang="cs-CZ" sz="1800" dirty="false"/>
              <a:t> je založen na tom, že ke stanovení výše způsobilých výdajů dochází na základě reálně vzniklých a uhrazených výdajů prostřednictvím jejich doložení účetním, daňovým či jiným </a:t>
            </a:r>
            <a:r>
              <a:rPr lang="cs-CZ" sz="1800" dirty="false" smtClean="false"/>
              <a:t>dokladem.</a:t>
            </a:r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53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pPr algn="ctr"/>
            <a:r>
              <a:rPr lang="cs-CZ" dirty="false"/>
              <a:t>Charakteristika způsobilého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00808"/>
            <a:ext cx="8064000" cy="4779232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v souladu s právními předpisy (tj. zejména legislativou EU a ČR),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altLang="cs-CZ" sz="1800" dirty="false"/>
              <a:t>je v souladu s pravidly programu a s podmínkami poskytnutí podpory,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přiměřený,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vznikl v době realizace projektu </a:t>
            </a:r>
            <a:r>
              <a:rPr lang="cs-CZ" altLang="cs-CZ" sz="1600" dirty="false" smtClean="false"/>
              <a:t>(kdy </a:t>
            </a:r>
            <a:r>
              <a:rPr lang="cs-CZ" altLang="cs-CZ" sz="1600" dirty="false"/>
              <a:t>datum zahájení i datum ukončení realizace specifikuje právní akt (nejpozději však 31. 12. 2023), a byl uhrazen (pokud je to relevantní) nejpozději do okamžiku ukončení administrace závěrečné zprávy </a:t>
            </a:r>
            <a:r>
              <a:rPr lang="cs-CZ" altLang="cs-CZ" sz="1600" dirty="false" smtClean="false"/>
              <a:t/>
            </a:r>
            <a:br>
              <a:rPr lang="cs-CZ" altLang="cs-CZ" sz="1600" dirty="false" smtClean="false"/>
            </a:br>
            <a:r>
              <a:rPr lang="cs-CZ" altLang="cs-CZ" sz="1600" dirty="false" smtClean="false"/>
              <a:t>o </a:t>
            </a:r>
            <a:r>
              <a:rPr lang="cs-CZ" altLang="cs-CZ" sz="1600" dirty="false"/>
              <a:t>realizaci projektu, resp. závěrečné žádosti o </a:t>
            </a:r>
            <a:r>
              <a:rPr lang="cs-CZ" altLang="cs-CZ" sz="1600" dirty="false" smtClean="false"/>
              <a:t>platbu)</a:t>
            </a:r>
            <a:r>
              <a:rPr lang="cs-CZ" altLang="cs-CZ" sz="1800" dirty="false" smtClean="false"/>
              <a:t>,</a:t>
            </a:r>
            <a:endParaRPr lang="cs-CZ" altLang="cs-CZ" sz="1800" dirty="false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splňuje podmínky územní způsobilosti (tj. váže se na aktivity projektu, které jsou územně způsobilé),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řádně identifikovatelný, prokazatelný a doložitelný,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nezbytný pro dosažení cílů projektu.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1800" b="true" dirty="false"/>
              <a:t>Uvedené podmínky musejí být naplněny všechny </a:t>
            </a:r>
            <a:r>
              <a:rPr lang="cs-CZ" altLang="cs-CZ" sz="1800" b="true" dirty="false" smtClean="false"/>
              <a:t>zároveň.</a:t>
            </a:r>
            <a:endParaRPr lang="cs-CZ" altLang="cs-CZ" sz="1800" b="true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146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cs-CZ" sz="2800" dirty="false"/>
              <a:t>Charakteristika</a:t>
            </a:r>
            <a:r>
              <a:rPr lang="cs-CZ" sz="2400" dirty="false"/>
              <a:t> </a:t>
            </a:r>
            <a:r>
              <a:rPr lang="cs-CZ" sz="2800" dirty="false"/>
              <a:t>základních pojmů – Způsobilé výdaje</a:t>
            </a:r>
            <a:r>
              <a:rPr lang="cs-CZ" sz="2400" dirty="false"/>
              <a:t/>
            </a:r>
            <a:br>
              <a:rPr lang="cs-CZ" sz="2400" dirty="false"/>
            </a:br>
            <a:endParaRPr lang="cs-CZ" sz="24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532859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altLang="cs-CZ" sz="1800" b="true" dirty="false"/>
              <a:t>Přiměřenost výdaje = dosažení optimálního vztahu mezi: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altLang="cs-CZ" sz="1800" b="true" dirty="false"/>
              <a:t>Hospodárností,</a:t>
            </a:r>
            <a:r>
              <a:rPr lang="cs-CZ" altLang="cs-CZ" sz="1800" dirty="false"/>
              <a:t> tj. zajištěním kvalitně dosažených úkolů s co nejnižším vynaložením veřejných prostředků (vazba na ceny obvyklé viz </a:t>
            </a:r>
            <a:r>
              <a:rPr lang="cs-CZ" altLang="cs-CZ" sz="1800" dirty="false">
                <a:hlinkClick r:id="rId2"/>
              </a:rPr>
              <a:t>www.esfcr.cz</a:t>
            </a:r>
            <a:r>
              <a:rPr lang="cs-CZ" altLang="cs-CZ" sz="1800" dirty="false" smtClean="false"/>
              <a:t>).</a:t>
            </a:r>
            <a:endParaRPr lang="cs-CZ" alt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altLang="cs-CZ" sz="1800" b="true" dirty="false"/>
              <a:t>Účelností, </a:t>
            </a:r>
            <a:r>
              <a:rPr lang="cs-CZ" altLang="cs-CZ" sz="1800" dirty="false"/>
              <a:t>tj. využitím veřejných prostředků k zajištění optimální míry dosažení </a:t>
            </a:r>
            <a:r>
              <a:rPr lang="cs-CZ" altLang="cs-CZ" sz="1800" dirty="false" smtClean="false"/>
              <a:t>cílů.</a:t>
            </a:r>
            <a:endParaRPr lang="cs-CZ" alt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altLang="cs-CZ" sz="1800" b="true" dirty="false"/>
              <a:t>Efektivností, tj. </a:t>
            </a:r>
            <a:r>
              <a:rPr lang="cs-CZ" altLang="cs-CZ" sz="1800" dirty="false"/>
              <a:t>vynaložením veřejných prostředků tak, aby se ve srovnání s jejich objemem dosáhlo maximálního rozsahu, kvality a </a:t>
            </a:r>
            <a:r>
              <a:rPr lang="cs-CZ" altLang="cs-CZ" sz="1800" dirty="false" smtClean="false"/>
              <a:t>přínosu.</a:t>
            </a:r>
            <a:endParaRPr lang="cs-CZ" altLang="cs-CZ" sz="1800" dirty="false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cs-CZ" altLang="cs-CZ" sz="1800" b="true" dirty="false"/>
              <a:t>Pokud výdaje vykazované příjemcem nejsou přiměřené, ŘO je oprávněn výdaj jako způsobilý neschválit, nebo jej schválit pouze do určité </a:t>
            </a:r>
            <a:r>
              <a:rPr lang="cs-CZ" altLang="cs-CZ" sz="1800" b="true" dirty="false" smtClean="false"/>
              <a:t>výše.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cs-CZ" sz="1800" b="true" dirty="false"/>
              <a:t>Časová </a:t>
            </a:r>
            <a:r>
              <a:rPr lang="cs-CZ" sz="1800" b="true" dirty="false" smtClean="false"/>
              <a:t>způsobilost:</a:t>
            </a:r>
            <a:endParaRPr lang="cs-CZ" sz="1800" b="true" dirty="false"/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pl-PL" sz="1800" dirty="false"/>
              <a:t>datum vzniku nákladu musí spadat do období realizace projektu,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sz="1800" dirty="false" smtClean="false"/>
              <a:t>tato </a:t>
            </a:r>
            <a:r>
              <a:rPr lang="cs-CZ" sz="1800" dirty="false"/>
              <a:t>podmínka musí být ověřitelná (např. datem na účetním dokladu apod.)</a:t>
            </a:r>
          </a:p>
          <a:p>
            <a:pPr marL="0" indent="0" algn="just">
              <a:buNone/>
              <a:defRPr/>
            </a:pPr>
            <a:endParaRPr lang="cs-CZ" altLang="cs-CZ" sz="1800" b="true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022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Celkové způsobilé náklady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54006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1800" b="true" dirty="false" smtClean="false"/>
              <a:t>	Platba příjemci =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cs-CZ" sz="1800" b="true" dirty="false" smtClean="false"/>
              <a:t>PŘÍMÉ </a:t>
            </a:r>
            <a:r>
              <a:rPr lang="cs-CZ" sz="1800" b="true" dirty="false"/>
              <a:t>NÁKLADY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cs-CZ" sz="1800" dirty="false"/>
              <a:t>(aktivity, které mají přímou vazbu na CS)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cs-CZ" sz="1800" dirty="false"/>
              <a:t>+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cs-CZ" sz="1800" b="true" dirty="false"/>
              <a:t>NEPŘÍMÉ NÁKLADY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cs-CZ" sz="1800" dirty="false"/>
              <a:t>(obvykle nemají přímou vazbu na </a:t>
            </a:r>
            <a:r>
              <a:rPr lang="cs-CZ" sz="1800" dirty="false" smtClean="false"/>
              <a:t>CS)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cs-CZ" sz="1800" dirty="false" smtClean="false"/>
              <a:t>Nepřímé náklady </a:t>
            </a:r>
            <a:r>
              <a:rPr lang="cs-CZ" sz="1800" dirty="false"/>
              <a:t>příjemce prokazuje procentuálním poměrem </a:t>
            </a:r>
            <a:r>
              <a:rPr lang="cs-CZ" sz="1800" dirty="false" smtClean="false"/>
              <a:t>(%) vůči </a:t>
            </a:r>
            <a:r>
              <a:rPr lang="cs-CZ" sz="1800" dirty="false"/>
              <a:t>skutečně vynaloženým způsobilým přímým nákladům, a to v rámci předložené zprávy o realizaci projektu </a:t>
            </a:r>
            <a:r>
              <a:rPr lang="cs-CZ" sz="1800" dirty="false" smtClean="false"/>
              <a:t>s </a:t>
            </a:r>
            <a:r>
              <a:rPr lang="cs-CZ" sz="1800" dirty="false"/>
              <a:t>žádostí o platbu</a:t>
            </a:r>
            <a:r>
              <a:rPr lang="cs-CZ" sz="1600" dirty="false" smtClean="false"/>
              <a:t>)</a:t>
            </a:r>
            <a:endParaRPr lang="cs-CZ" sz="1600" b="true" dirty="false" smtClean="false"/>
          </a:p>
          <a:p>
            <a:r>
              <a:rPr lang="cs-CZ" sz="1600" b="true" dirty="false" smtClean="false">
                <a:solidFill>
                  <a:srgbClr val="00B0F0"/>
                </a:solidFill>
              </a:rPr>
              <a:t>Pomůcka </a:t>
            </a:r>
            <a:r>
              <a:rPr lang="cs-CZ" sz="1600" b="true" dirty="false">
                <a:solidFill>
                  <a:srgbClr val="00B0F0"/>
                </a:solidFill>
              </a:rPr>
              <a:t>k identifikaci přímých a nepřímých nákladů </a:t>
            </a:r>
            <a:r>
              <a:rPr lang="cs-CZ" sz="1600" b="true" dirty="false" smtClean="false"/>
              <a:t>(</a:t>
            </a:r>
            <a:r>
              <a:rPr lang="cs-CZ" sz="1600" b="true" dirty="false" smtClean="false">
                <a:hlinkClick r:id="rId3"/>
              </a:rPr>
              <a:t>https</a:t>
            </a:r>
            <a:r>
              <a:rPr lang="cs-CZ" sz="1600" b="true" dirty="false">
                <a:hlinkClick r:id="rId3"/>
              </a:rPr>
              <a:t>://www.esfcr.cz/pravidla-pro-</a:t>
            </a:r>
            <a:r>
              <a:rPr lang="cs-CZ" sz="1600" b="true" dirty="false" err="true">
                <a:hlinkClick r:id="rId3"/>
              </a:rPr>
              <a:t>zadatele</a:t>
            </a:r>
            <a:r>
              <a:rPr lang="cs-CZ" sz="1600" b="true" dirty="false">
                <a:hlinkClick r:id="rId3"/>
              </a:rPr>
              <a:t>-a-</a:t>
            </a:r>
            <a:r>
              <a:rPr lang="cs-CZ" sz="1600" b="true" dirty="false" err="true">
                <a:hlinkClick r:id="rId3"/>
              </a:rPr>
              <a:t>prijemce</a:t>
            </a:r>
            <a:r>
              <a:rPr lang="cs-CZ" sz="1600" b="true" dirty="false">
                <a:hlinkClick r:id="rId3"/>
              </a:rPr>
              <a:t>-</a:t>
            </a:r>
            <a:r>
              <a:rPr lang="cs-CZ" sz="1600" b="true" dirty="false" err="true">
                <a:hlinkClick r:id="rId3"/>
              </a:rPr>
              <a:t>opz</a:t>
            </a:r>
            <a:r>
              <a:rPr lang="cs-CZ" sz="1600" b="true" dirty="false">
                <a:hlinkClick r:id="rId3"/>
              </a:rPr>
              <a:t>/-/</a:t>
            </a:r>
            <a:r>
              <a:rPr lang="cs-CZ" sz="1600" b="true" dirty="false" smtClean="false">
                <a:hlinkClick r:id="rId3"/>
              </a:rPr>
              <a:t>dokument/797894</a:t>
            </a:r>
            <a:r>
              <a:rPr lang="cs-CZ" sz="1600" b="true" dirty="false" smtClean="false"/>
              <a:t>) </a:t>
            </a:r>
          </a:p>
          <a:p>
            <a:r>
              <a:rPr lang="cs-CZ" sz="1800" dirty="false" smtClean="false"/>
              <a:t>Využití nepřímých nákladů </a:t>
            </a:r>
            <a:r>
              <a:rPr lang="cs-CZ" sz="1800" b="true" dirty="false" smtClean="false"/>
              <a:t>není předmětem kontrol ze strany ŘO </a:t>
            </a:r>
            <a:r>
              <a:rPr lang="cs-CZ" sz="1800" dirty="false" smtClean="false"/>
              <a:t>(administrativních, ani kontroly na místě). 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84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784000" cy="1080000"/>
          </a:xfrm>
        </p:spPr>
        <p:txBody>
          <a:bodyPr/>
          <a:lstStyle/>
          <a:p>
            <a:r>
              <a:rPr lang="cs-CZ" sz="2800" dirty="false"/>
              <a:t>Celkové způsobilé náklady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true" dirty="false"/>
              <a:t>NEPŘÍMÉ NÁKLADY MOHOU DOSAHOVAT MAXIMÁLNĚ 25 % PŘÍMÝCH </a:t>
            </a:r>
            <a:r>
              <a:rPr lang="cs-CZ" b="true" dirty="false" smtClean="false"/>
              <a:t/>
            </a:r>
            <a:br>
              <a:rPr lang="cs-CZ" b="true" dirty="false" smtClean="false"/>
            </a:br>
            <a:r>
              <a:rPr lang="cs-CZ" b="true" dirty="false" smtClean="false"/>
              <a:t>ZPŮSOBILÝCH </a:t>
            </a:r>
            <a:r>
              <a:rPr lang="cs-CZ" b="true" dirty="false"/>
              <a:t>NÁKLADŮ PROJEKTU </a:t>
            </a:r>
            <a:r>
              <a:rPr lang="cs-CZ" b="true" dirty="false" smtClean="false"/>
              <a:t/>
            </a:r>
            <a:br>
              <a:rPr lang="cs-CZ" b="true" dirty="false" smtClean="false"/>
            </a:br>
            <a:r>
              <a:rPr lang="cs-CZ" b="true" dirty="false"/>
              <a:t/>
            </a:r>
            <a:br>
              <a:rPr lang="cs-CZ" b="true" dirty="false"/>
            </a:br>
            <a:r>
              <a:rPr lang="cs-CZ" sz="2000" dirty="false" smtClean="false"/>
              <a:t>Pro projekty, u nichž podstatná většina nákladů vznikne formou nákupu služeb, jsou procenta nepřímých nákladů snížena:</a:t>
            </a:r>
          </a:p>
          <a:p>
            <a:pPr algn="just"/>
            <a:r>
              <a:rPr lang="cs-CZ" sz="1800" dirty="false" smtClean="false"/>
              <a:t>Pokud podíl nákupu služeb na celkových přímých způsobilých nákladech projektu činí více než 60 % a méně než 90 %, je procento nepřímých nákladů sníženo na 15 %.</a:t>
            </a:r>
          </a:p>
          <a:p>
            <a:pPr algn="just"/>
            <a:r>
              <a:rPr lang="cs-CZ" sz="1800" dirty="false" smtClean="false"/>
              <a:t>Pokud podíl nákupu služeb na celkových přímých způsobilých nákladech projektu činí 90 % a více, je procento nepřímých nákladů sníženo na 5 %.</a:t>
            </a:r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096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– osobní </a:t>
            </a:r>
            <a:r>
              <a:rPr lang="cs-CZ" sz="2800" dirty="false" smtClean="false"/>
              <a:t>náklady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268760"/>
            <a:ext cx="8064000" cy="506726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altLang="cs-CZ" sz="2000" b="true" u="sng" dirty="false"/>
              <a:t>Způsobilé výdaje - Osobní náklady členů RT</a:t>
            </a:r>
            <a:r>
              <a:rPr lang="cs-CZ" altLang="cs-CZ" sz="2000" b="true" dirty="false"/>
              <a:t> 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dirty="false"/>
              <a:t>Mzdy a platy zaměstnanců příjemce nebo partnera s finančním příspěvkem pracujících výhradně pro projekt.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dirty="false"/>
              <a:t>Příslušná část mezd nebo platů zaměstnanců příjemce nebo partnera </a:t>
            </a:r>
            <a:r>
              <a:rPr lang="cs-CZ" altLang="cs-CZ" sz="2000" dirty="false" smtClean="false"/>
              <a:t>s </a:t>
            </a:r>
            <a:r>
              <a:rPr lang="cs-CZ" altLang="cs-CZ" sz="2000" dirty="false"/>
              <a:t>finančním příspěvkem podílejících se na projektu pouze částí svého úvazku.</a:t>
            </a:r>
          </a:p>
          <a:p>
            <a:pPr algn="just">
              <a:lnSpc>
                <a:spcPct val="100000"/>
              </a:lnSpc>
            </a:pPr>
            <a:r>
              <a:rPr lang="cs-CZ" altLang="cs-CZ" sz="2000" dirty="false"/>
              <a:t>Odměny zaměstnanců příjemce nebo partnera s finančním příspěvkem zaměstnaných na  dohodu o pracovní činnosti anebo dohodu o provedení práce.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false"/>
              <a:t>Odměna příjemce nebo partnera s finančním příspěvkem, který je OSVČ.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/>
              <a:t>Osobní náklady pracovníků příjemce nebo partnera s finančním příspěvkem (členů RT), kteří vykonávají pro projekt činnosti, které patří na základě vymezení nepřímých nákladů mezi nepřímé náklady, patří do nepřímých nákladů. </a:t>
            </a:r>
            <a:endParaRPr lang="cs-CZ" alt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231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</a:t>
            </a:r>
            <a:r>
              <a:rPr lang="cs-CZ" sz="2800" dirty="false" smtClean="false"/>
              <a:t>výdaje -  </a:t>
            </a:r>
            <a:r>
              <a:rPr lang="cs-CZ" sz="2800" dirty="false"/>
              <a:t>osobní náklady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cs-CZ" sz="1800" b="true" dirty="false"/>
              <a:t>Způsobilé osobní náklady</a:t>
            </a:r>
            <a:r>
              <a:rPr lang="cs-CZ" sz="1800" dirty="false"/>
              <a:t> - součet hrubé mzdy/platu/odměny z dohody </a:t>
            </a:r>
            <a:br>
              <a:rPr lang="cs-CZ" sz="1800" dirty="false"/>
            </a:br>
            <a:r>
              <a:rPr lang="cs-CZ" sz="1800" dirty="false"/>
              <a:t>a odvodů na sociální a zdravotní pojištění hrazených zaměstnavatelem </a:t>
            </a:r>
            <a:br>
              <a:rPr lang="cs-CZ" sz="1800" dirty="false"/>
            </a:br>
            <a:r>
              <a:rPr lang="cs-CZ" sz="1800" dirty="false"/>
              <a:t>a případně dalších výdajů na zaměstnance, které je zaměstnavatel povinen hradit na základě platných právních předpisů (např. odvody do FKSP, zákonné pojištění odpovědnosti zaměstnavatele za škodu při pracovním úrazu nebo nemoci z povolání apod.).</a:t>
            </a:r>
            <a:endParaRPr lang="cs-CZ" altLang="cs-CZ" sz="1800" dirty="false"/>
          </a:p>
          <a:p>
            <a:pPr algn="just">
              <a:lnSpc>
                <a:spcPct val="100000"/>
              </a:lnSpc>
              <a:defRPr/>
            </a:pPr>
            <a:r>
              <a:rPr lang="cs-CZ" altLang="cs-CZ" sz="1800" dirty="false"/>
              <a:t>Způsobilé osobní náklady by měly respektovat obvyklou výši v daném místě, čase a oboru. V případě nárokování vyšších mzdových sazeb - nutné </a:t>
            </a:r>
            <a:r>
              <a:rPr lang="cs-CZ" altLang="cs-CZ" sz="1800" dirty="false" smtClean="false"/>
              <a:t>odůvodnění.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altLang="cs-CZ" sz="1800" dirty="false"/>
              <a:t>I</a:t>
            </a:r>
            <a:r>
              <a:rPr lang="cs-CZ" altLang="cs-CZ" sz="1800" dirty="false" smtClean="false"/>
              <a:t>nformace </a:t>
            </a:r>
            <a:r>
              <a:rPr lang="cs-CZ" altLang="cs-CZ" sz="1800" dirty="false"/>
              <a:t>k obvyklých mzdám a platům: </a:t>
            </a:r>
          </a:p>
          <a:p>
            <a:pPr marL="486000" lvl="2" indent="0" algn="just">
              <a:lnSpc>
                <a:spcPct val="100000"/>
              </a:lnSpc>
              <a:buNone/>
              <a:defRPr/>
            </a:pPr>
            <a:r>
              <a:rPr lang="cs-CZ" altLang="cs-CZ" sz="1600" dirty="false"/>
              <a:t>Na stránkách ww.esfcr.cz:</a:t>
            </a:r>
            <a:r>
              <a:rPr lang="cs-CZ" altLang="cs-CZ" sz="1400" dirty="false"/>
              <a:t>   </a:t>
            </a:r>
            <a:r>
              <a:rPr lang="cs-CZ" altLang="cs-CZ" sz="1600" b="true" dirty="false">
                <a:hlinkClick r:id="rId3"/>
              </a:rPr>
              <a:t>https://www.esfcr.cz/obvykle-ceny-a-mzdy-platy-opz</a:t>
            </a:r>
            <a:endParaRPr lang="cs-CZ" altLang="cs-CZ" sz="1600" b="true" dirty="false"/>
          </a:p>
          <a:p>
            <a:pPr marL="486000" lvl="2" indent="0">
              <a:lnSpc>
                <a:spcPct val="100000"/>
              </a:lnSpc>
              <a:buNone/>
              <a:defRPr/>
            </a:pPr>
            <a:r>
              <a:rPr lang="cs-CZ" sz="1600" dirty="false"/>
              <a:t>Na stránkách www.mpsv.cz:  Informační systém o průměrném výdělku (ISPV): </a:t>
            </a:r>
            <a:r>
              <a:rPr lang="cs-CZ" sz="1600" b="true" dirty="false"/>
              <a:t>https://www.mpsv.cz/informacni-system-o-prumernem-vydelku-ispv-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945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– osobní </a:t>
            </a:r>
            <a:r>
              <a:rPr lang="cs-CZ" sz="2800" dirty="false" smtClean="false"/>
              <a:t>náklady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244448" cy="49952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1800" dirty="false"/>
              <a:t>MZDY A PLATY ČLENŮ REALIZAČNÍHO TÝMU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1800" dirty="false"/>
              <a:t>Pracovní smlouvy </a:t>
            </a:r>
            <a:r>
              <a:rPr lang="cs-CZ" sz="1800" dirty="false" smtClean="false"/>
              <a:t>a dohody o pracích konaných mimo pracovní poměr (DPP/DPČ) musí být v souladu se zákoníkem práce</a:t>
            </a:r>
          </a:p>
          <a:p>
            <a:pPr algn="just">
              <a:lnSpc>
                <a:spcPct val="100000"/>
              </a:lnSpc>
              <a:defRPr/>
            </a:pPr>
            <a:endParaRPr lang="cs-CZ" sz="1800" dirty="false"/>
          </a:p>
          <a:p>
            <a:pPr algn="just">
              <a:lnSpc>
                <a:spcPct val="100000"/>
              </a:lnSpc>
              <a:defRPr/>
            </a:pPr>
            <a:r>
              <a:rPr lang="cs-CZ" sz="1800" b="true" dirty="false"/>
              <a:t>DPČ</a:t>
            </a:r>
            <a:r>
              <a:rPr lang="cs-CZ" sz="1800" dirty="false"/>
              <a:t> - týdenní rozsah nesmí v průměru překračovat 20 hodin,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a </a:t>
            </a:r>
            <a:r>
              <a:rPr lang="cs-CZ" sz="1800" dirty="false"/>
              <a:t>to maximálně za dobu 52 </a:t>
            </a:r>
            <a:r>
              <a:rPr lang="cs-CZ" sz="1800" dirty="false" smtClean="false"/>
              <a:t>týdnů. </a:t>
            </a:r>
            <a:endParaRPr lang="cs-CZ" sz="1800" dirty="false"/>
          </a:p>
          <a:p>
            <a:pPr lvl="1" algn="just">
              <a:lnSpc>
                <a:spcPct val="100000"/>
              </a:lnSpc>
              <a:defRPr/>
            </a:pPr>
            <a:r>
              <a:rPr lang="cs-CZ" sz="1800" dirty="false"/>
              <a:t>Do částky </a:t>
            </a:r>
            <a:r>
              <a:rPr lang="cs-CZ" sz="1800" dirty="false" smtClean="false"/>
              <a:t>2.999 </a:t>
            </a:r>
            <a:r>
              <a:rPr lang="cs-CZ" sz="1800" dirty="false"/>
              <a:t>Kč za měsíc nejsou obvykle hrazeny odvody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na </a:t>
            </a:r>
            <a:r>
              <a:rPr lang="cs-CZ" sz="1800" dirty="false"/>
              <a:t>zdravotní a sociální </a:t>
            </a:r>
            <a:r>
              <a:rPr lang="cs-CZ" sz="1800" dirty="false" smtClean="false"/>
              <a:t>pojištění.</a:t>
            </a:r>
            <a:endParaRPr lang="cs-CZ" sz="1800" dirty="false"/>
          </a:p>
          <a:p>
            <a:pPr lvl="1" algn="just">
              <a:lnSpc>
                <a:spcPct val="100000"/>
              </a:lnSpc>
              <a:defRPr/>
            </a:pPr>
            <a:r>
              <a:rPr lang="cs-CZ" sz="1800" dirty="false"/>
              <a:t>Od částky </a:t>
            </a:r>
            <a:r>
              <a:rPr lang="cs-CZ" sz="1800" dirty="false" smtClean="false"/>
              <a:t>3.000 </a:t>
            </a:r>
            <a:r>
              <a:rPr lang="cs-CZ" sz="1800" dirty="false"/>
              <a:t>Kč za měsíc vzniká povinnost platby zdravotního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a </a:t>
            </a:r>
            <a:r>
              <a:rPr lang="cs-CZ" sz="1800" dirty="false"/>
              <a:t>sociálního </a:t>
            </a:r>
            <a:r>
              <a:rPr lang="cs-CZ" sz="1800" dirty="false" smtClean="false"/>
              <a:t>pojištění.</a:t>
            </a:r>
            <a:endParaRPr lang="cs-CZ" sz="1800" dirty="false"/>
          </a:p>
          <a:p>
            <a:pPr algn="just">
              <a:lnSpc>
                <a:spcPct val="100000"/>
              </a:lnSpc>
              <a:defRPr/>
            </a:pPr>
            <a:r>
              <a:rPr lang="cs-CZ" sz="1800" b="true" dirty="false"/>
              <a:t>DPP</a:t>
            </a:r>
            <a:r>
              <a:rPr lang="cs-CZ" sz="1800" dirty="false"/>
              <a:t> - rozsah práce nesmí překročit 300 hodin v kalendářním roce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u </a:t>
            </a:r>
            <a:r>
              <a:rPr lang="cs-CZ" sz="1800" dirty="false"/>
              <a:t>jednoho zaměstnavatele </a:t>
            </a:r>
            <a:r>
              <a:rPr lang="cs-CZ" sz="1800" dirty="false" smtClean="false"/>
              <a:t>.</a:t>
            </a:r>
            <a:endParaRPr lang="cs-CZ" sz="1800" dirty="false"/>
          </a:p>
          <a:p>
            <a:pPr lvl="1" algn="just">
              <a:lnSpc>
                <a:spcPct val="100000"/>
              </a:lnSpc>
              <a:defRPr/>
            </a:pPr>
            <a:r>
              <a:rPr lang="cs-CZ" sz="1800" dirty="false"/>
              <a:t>Zdravotní a sociální pojištění se platí, jen pokud dosáhne odměna alespoň 10 001 </a:t>
            </a:r>
            <a:r>
              <a:rPr lang="cs-CZ" sz="1800" dirty="false" smtClean="false"/>
              <a:t>Kč. Pokud má zaměstnanec u zaměstnavatele více DPP a součet zúčtovaných příjmů z těchto dohod přesáhne v měsíci 10 000 Kč, pak se hradí odvody na zdravotní a sociální pojištění.</a:t>
            </a:r>
            <a:endParaRPr lang="cs-CZ" sz="1800" dirty="false">
              <a:ea typeface="Calibri"/>
              <a:cs typeface="Times New Roman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74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400" dirty="false"/>
              <a:t> </a:t>
            </a:r>
            <a:r>
              <a:rPr lang="cs-CZ" sz="1800" b="true" dirty="false" smtClean="false"/>
              <a:t>Povinné náležitosti PS a dohod v OPZ</a:t>
            </a:r>
            <a:r>
              <a:rPr lang="cs-CZ" sz="1800" dirty="false" smtClean="false"/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 smtClean="false"/>
              <a:t>popis </a:t>
            </a:r>
            <a:r>
              <a:rPr lang="cs-CZ" sz="1800" dirty="false"/>
              <a:t>pracovní </a:t>
            </a:r>
            <a:r>
              <a:rPr lang="cs-CZ" sz="1800" dirty="false" smtClean="false"/>
              <a:t>činnosti,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 smtClean="false"/>
              <a:t>identifikace </a:t>
            </a:r>
            <a:r>
              <a:rPr lang="cs-CZ" sz="1800" dirty="false"/>
              <a:t>projektu (název či registrační číslo</a:t>
            </a:r>
            <a:r>
              <a:rPr lang="cs-CZ" sz="1800" dirty="false" smtClean="false"/>
              <a:t>),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 smtClean="false"/>
              <a:t>rozsah činnosti pro projekt, </a:t>
            </a:r>
            <a:r>
              <a:rPr lang="cs-CZ" sz="1800" dirty="false"/>
              <a:t>tzn. úvazek nebo  počet hodin za časovou </a:t>
            </a:r>
            <a:r>
              <a:rPr lang="cs-CZ" sz="1800" dirty="false" smtClean="false"/>
              <a:t>jednotku,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 smtClean="false"/>
              <a:t>výše odměny.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altLang="cs-CZ" sz="1800" b="true" dirty="false" smtClean="false"/>
              <a:t>Úvazek </a:t>
            </a:r>
            <a:r>
              <a:rPr lang="cs-CZ" altLang="cs-CZ" sz="1800" b="true" dirty="false"/>
              <a:t>pracovníka zapojeného do realizace projektu OPZ může být maximálně 1,0 dohromady u všech subjektů (příjemce a partneři) zapojených do daného projektu, </a:t>
            </a:r>
            <a:r>
              <a:rPr lang="cs-CZ" altLang="cs-CZ" sz="1800" b="true" dirty="false" smtClean="false"/>
              <a:t>a </a:t>
            </a:r>
            <a:r>
              <a:rPr lang="cs-CZ" altLang="cs-CZ" sz="1800" b="true" dirty="false"/>
              <a:t>to po celou dobu zapojení daného pracovníka do realizace projektu OPZ.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b="true" dirty="false" smtClean="false"/>
              <a:t>Úvazek 1,0 mínus neprojektové úvazky = projektový úvazek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dirty="false" smtClean="false"/>
              <a:t>Příklad:  PS: 0,8 hodin (mimo projekt)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dirty="false" smtClean="false"/>
              <a:t>               DPČ projekt: maximální úvazek pro projekt je možný 0,2. 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cs-CZ" sz="1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5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</a:t>
            </a:r>
            <a:r>
              <a:rPr lang="cs-CZ" sz="2800" dirty="false" smtClean="false"/>
              <a:t>- osobní náklady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true" u="sng" dirty="false"/>
              <a:t>Odvody zaměstnavatele na sociální a zdravotní pojištění</a:t>
            </a:r>
            <a:r>
              <a:rPr lang="cs-CZ" sz="1800" b="true" dirty="false"/>
              <a:t>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Způsobilé jsou odvody na sociální a zdravotní pojištění</a:t>
            </a:r>
            <a:r>
              <a:rPr lang="cs-CZ" sz="1800" b="true" dirty="false"/>
              <a:t> </a:t>
            </a:r>
            <a:r>
              <a:rPr lang="cs-CZ" sz="1800" dirty="false"/>
              <a:t>spojené se zaměstnancem hrazené zaměstnavatelem povinně na základě právních předpisů. </a:t>
            </a:r>
          </a:p>
          <a:p>
            <a:pPr marL="0" indent="0" algn="just">
              <a:buNone/>
            </a:pPr>
            <a:r>
              <a:rPr lang="cs-CZ" sz="1800" b="true" u="sng" dirty="false"/>
              <a:t>Odměny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Způsobilé jsou odměny za splnění mimořádného nebo zvlášť významného úkolu apod. </a:t>
            </a:r>
            <a:r>
              <a:rPr lang="cs-CZ" sz="1800" dirty="false"/>
              <a:t>Zdůvodnění vyplacených odměn je nezbytnou podmínkou jejich způsobilosti. </a:t>
            </a:r>
            <a:r>
              <a:rPr lang="cs-CZ" altLang="cs-CZ" sz="1800" dirty="false"/>
              <a:t>Příjemce stanoví kritéria, při jejichž splnění lze odměny zaměstnanci poskytnout.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1800" dirty="false"/>
              <a:t>Způsobilé jsou odměny, které nepřekročí 25 % ročního úhrnu nejvyššího platového tarifu a nejvýše přípustného osobního příplatku v příslušné platové třídě, nebo roční mzdy/odměny z dohody, kdy se vychází z částky dle poslední platné verze pracovní smlouvy/dohody o pracovní činnosti/dohody o provedení práce.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372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výzvy 98/99 – Podporované aktivity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84784"/>
            <a:ext cx="8712968" cy="5760640"/>
          </a:xfrm>
          <a:noFill/>
        </p:spPr>
        <p:txBody>
          <a:bodyPr numCol="1"/>
          <a:lstStyle/>
          <a:p>
            <a:pPr marL="0" indent="0">
              <a:buNone/>
            </a:pPr>
            <a:r>
              <a:rPr lang="cs-CZ" sz="2000" b="true" u="sng" dirty="false" smtClean="false"/>
              <a:t>1</a:t>
            </a:r>
            <a:r>
              <a:rPr lang="cs-CZ" sz="2000" b="true" u="sng" dirty="false"/>
              <a:t>. Rozvíjení a zkvalitňování sociálních služeb, sociální práce a </a:t>
            </a:r>
            <a:r>
              <a:rPr lang="cs-CZ" sz="2000" b="true" u="sng" dirty="false" smtClean="false"/>
              <a:t>sociálního  </a:t>
            </a:r>
            <a:r>
              <a:rPr lang="cs-CZ" sz="2000" b="true" u="sng" dirty="false"/>
              <a:t>bydlení</a:t>
            </a:r>
            <a:endParaRPr lang="cs-CZ" sz="2000" u="sng" dirty="false"/>
          </a:p>
          <a:p>
            <a:pPr marL="342900" indent="-342900" algn="just">
              <a:buAutoNum type="alphaLcParenR"/>
            </a:pPr>
            <a:r>
              <a:rPr lang="cs-CZ" sz="1800" dirty="false" smtClean="false"/>
              <a:t>pro </a:t>
            </a:r>
            <a:r>
              <a:rPr lang="cs-CZ" sz="1800" dirty="false"/>
              <a:t>oblast sociálních </a:t>
            </a:r>
            <a:r>
              <a:rPr lang="cs-CZ" sz="1800" dirty="false" smtClean="false"/>
              <a:t>služeb (zhodnocení současného stavu, procesy rozvoje kvality poskytovaných sociálních služeb, síťování, mezioborová a mezirezortní spolupráce, vytvoření a zavedení udržitelných nových či inovovaných řešení) </a:t>
            </a:r>
          </a:p>
          <a:p>
            <a:pPr marL="342900" indent="-342900" algn="just">
              <a:buAutoNum type="alphaLcParenR"/>
            </a:pPr>
            <a:r>
              <a:rPr lang="cs-CZ" sz="1800" dirty="false" smtClean="false"/>
              <a:t>pro </a:t>
            </a:r>
            <a:r>
              <a:rPr lang="cs-CZ" sz="1800" dirty="false"/>
              <a:t>oblast sociální </a:t>
            </a:r>
            <a:r>
              <a:rPr lang="cs-CZ" sz="1800" dirty="false" smtClean="false"/>
              <a:t>práce (podpora rozvoje a profesionalizace sociální práce, podpora analýz předpokladů a potřeb oborného personálu, síťování, mezioborová a mezirezortní spolupráce, zavedení a ověření inovativních technik, metod a postupů sociální práce realizované sociálními pracovníky)</a:t>
            </a:r>
          </a:p>
          <a:p>
            <a:pPr algn="just"/>
            <a:r>
              <a:rPr lang="cs-CZ" sz="1600" dirty="false"/>
              <a:t>Pro účely </a:t>
            </a:r>
            <a:r>
              <a:rPr lang="cs-CZ" sz="1600" dirty="false" smtClean="false"/>
              <a:t>výzev </a:t>
            </a:r>
            <a:r>
              <a:rPr lang="cs-CZ" sz="1600" dirty="false"/>
              <a:t>je </a:t>
            </a:r>
            <a:r>
              <a:rPr lang="cs-CZ" sz="1600" u="sng" dirty="false"/>
              <a:t>sociální práce chápána následujícím způsobem</a:t>
            </a:r>
            <a:r>
              <a:rPr lang="cs-CZ" sz="1600" dirty="false"/>
              <a:t>: Výkon sociální práce realizovaný sociálními pracovníky, kteří splňují předpoklady pro výkon povolání sociálního pracovníka a </a:t>
            </a:r>
            <a:r>
              <a:rPr lang="cs-CZ" sz="1600" u="sng" dirty="false"/>
              <a:t>vykonávají činnosti sociální práce, </a:t>
            </a:r>
            <a:r>
              <a:rPr lang="cs-CZ" sz="1600" dirty="false"/>
              <a:t>a to dle § 109 a 110 zákona č. 108/2006 Sb., o sociálních službách, ve znění pozdějších předpisů. </a:t>
            </a:r>
            <a:endParaRPr lang="cs-CZ" sz="1600" dirty="false" smtClean="false"/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8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541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cs-CZ" sz="1800" b="true" u="sng" dirty="false"/>
              <a:t>Náhrady za dovolenou 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Náhrady za dovolenou jsou způsobilé pouze v rozsahu, v jakém odpovídají míře zapojení zaměstnance do realizace projektu v měsíci, v němž je dovolená čerpána (= úvazek dle pracovní smlouvy, DPČ, DPP </a:t>
            </a:r>
            <a:br>
              <a:rPr lang="cs-CZ" altLang="cs-CZ" sz="1800" dirty="false"/>
            </a:br>
            <a:r>
              <a:rPr lang="cs-CZ" altLang="cs-CZ" sz="1800" dirty="false"/>
              <a:t>v projektu).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Způsobilým výdajem je náhrada mzdy nebo platu za dovolenou v rozsahu, který zaměstnavatel musí zaměstnanci poskytnout na základě platného právního předpisu, kolektivní smlouvy nebo vnitřního předpisu zaměstnavatele.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1800" b="true" u="sng" dirty="false"/>
              <a:t>F</a:t>
            </a:r>
            <a:r>
              <a:rPr lang="pt-BR" altLang="cs-CZ" sz="1800" b="true" u="sng" dirty="false"/>
              <a:t>ond kulturních a sociálních potřeb</a:t>
            </a:r>
            <a:endParaRPr lang="cs-CZ" sz="1800" b="true" u="sng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FKSP je způsobilým nákladem u organizací, které musí povinně tvořit FKSP dle zákona.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Způsobilé jsou náklady na tvorbu, ne na čerpání FKSP.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031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true" u="sng" dirty="false"/>
              <a:t>Pracovní neschopnost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Způsobilým výdajem je náhrada mzdy nebo platu, nebo odměny z dohody (resp. poměrná část) za dny dočasné pracovní neschopnosti nebo nařízené karantény</a:t>
            </a:r>
            <a:r>
              <a:rPr lang="cs-CZ" sz="1800" b="true" dirty="false"/>
              <a:t> </a:t>
            </a:r>
            <a:r>
              <a:rPr lang="cs-CZ" sz="1800" dirty="false"/>
              <a:t>ve výši a trvání, ve kterých je zaměstnavatel povinen tuto náhradu mzdy, nebo platu, nebo odměny z dohody poskytovat podle platných právních předpisů, podle kolektivní smlouvy nebo vnitřního předpisu zaměstnavatele.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b="true" u="sng" dirty="false"/>
              <a:t>Další překážky v práci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Způsobilá je také </a:t>
            </a:r>
            <a:r>
              <a:rPr lang="cs-CZ" sz="1800" b="true" dirty="false"/>
              <a:t>náhrada mzdy nebo platu </a:t>
            </a:r>
            <a:r>
              <a:rPr lang="cs-CZ" sz="1800" dirty="false"/>
              <a:t>(resp. poměrná část) </a:t>
            </a:r>
            <a:br>
              <a:rPr lang="cs-CZ" sz="1800" dirty="false"/>
            </a:br>
            <a:r>
              <a:rPr lang="cs-CZ" sz="1800" b="true" dirty="false"/>
              <a:t>v případě dalších překážek v práci</a:t>
            </a:r>
            <a:r>
              <a:rPr lang="cs-CZ" sz="1800" dirty="false"/>
              <a:t>, za které v souladu se zákoníkem práce, nebo s kolektivní smlouvou, nebo s vnitřním předpisem zaměstnavatele přísluší zaměstnanci náhrada mzdy/platu hrazená zaměstnavatelem (např. svatba, narození dítěte, studijní volno, promoce, překážky na straně zaměstnavatele apod.).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012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Osobní náklady </a:t>
            </a:r>
            <a:r>
              <a:rPr lang="cs-CZ" sz="2800" dirty="false" smtClean="false"/>
              <a:t/>
            </a:r>
            <a:br>
              <a:rPr lang="cs-CZ" sz="2800" dirty="false" smtClean="false"/>
            </a:br>
            <a:r>
              <a:rPr lang="cs-CZ" sz="2800" dirty="false" smtClean="false"/>
              <a:t>PN </a:t>
            </a:r>
            <a:r>
              <a:rPr lang="cs-CZ" sz="2800" dirty="false"/>
              <a:t>a </a:t>
            </a:r>
            <a:r>
              <a:rPr lang="cs-CZ" sz="2800" dirty="false" smtClean="false"/>
              <a:t>NN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4923248"/>
          </a:xfrm>
        </p:spPr>
        <p:txBody>
          <a:bodyPr/>
          <a:lstStyle/>
          <a:p>
            <a:r>
              <a:rPr lang="cs-CZ" altLang="cs-CZ" sz="2000" b="true" dirty="false">
                <a:solidFill>
                  <a:schemeClr val="accent1">
                    <a:lumMod val="60000"/>
                    <a:lumOff val="40000"/>
                  </a:schemeClr>
                </a:solidFill>
              </a:rPr>
              <a:t>Rozhodná je náplň práce, ne název </a:t>
            </a:r>
            <a:r>
              <a:rPr lang="cs-CZ" altLang="cs-CZ" sz="2000" b="true" dirty="false" smtClean="false">
                <a:solidFill>
                  <a:schemeClr val="accent1">
                    <a:lumMod val="60000"/>
                    <a:lumOff val="40000"/>
                  </a:schemeClr>
                </a:solidFill>
              </a:rPr>
              <a:t>pozice. </a:t>
            </a:r>
          </a:p>
          <a:p>
            <a:r>
              <a:rPr lang="cs-CZ" altLang="cs-CZ" sz="2000" dirty="false" smtClean="false"/>
              <a:t>Pomůcka: pracovník </a:t>
            </a:r>
            <a:r>
              <a:rPr lang="cs-CZ" altLang="cs-CZ" sz="2000" dirty="false"/>
              <a:t>nepracuje s cílovou skupinou nebo pro </a:t>
            </a:r>
            <a:r>
              <a:rPr lang="cs-CZ" altLang="cs-CZ" sz="2000" dirty="false" smtClean="false"/>
              <a:t>ni </a:t>
            </a:r>
            <a:r>
              <a:rPr lang="cs-CZ" altLang="cs-CZ" sz="2000" dirty="false"/>
              <a:t>nepřipravuje výstupy = </a:t>
            </a:r>
            <a:r>
              <a:rPr lang="cs-CZ" altLang="cs-CZ" sz="2000" dirty="false" smtClean="false"/>
              <a:t>jedná se o nepřímý náklad (NN) a naopak</a:t>
            </a:r>
            <a:endParaRPr lang="cs-CZ" alt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37098"/>
            <a:ext cx="74328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Způsobilé výdaje – </a:t>
            </a:r>
            <a:r>
              <a:rPr lang="cs-CZ" dirty="false" smtClean="false"/>
              <a:t>Cestovné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altLang="cs-CZ" sz="2000" dirty="false"/>
              <a:t>Výdaje spojené s cestami zaměstnanců (včetně DPP a DPČ) příjemce, partnerů s finančním </a:t>
            </a:r>
            <a:r>
              <a:rPr lang="cs-CZ" altLang="cs-CZ" sz="2000" dirty="false" smtClean="false"/>
              <a:t>příspěvkem. </a:t>
            </a:r>
            <a:r>
              <a:rPr lang="cs-CZ" altLang="cs-CZ" sz="2000" b="true" dirty="false" smtClean="false">
                <a:solidFill>
                  <a:srgbClr val="FF0000"/>
                </a:solidFill>
              </a:rPr>
              <a:t>Jedná se o zahraniční pracovní cesty členů realizačního týmu.</a:t>
            </a:r>
            <a:endParaRPr lang="cs-CZ" altLang="cs-CZ" sz="2000" b="true" dirty="false">
              <a:solidFill>
                <a:srgbClr val="FF0000"/>
              </a:solidFill>
            </a:endParaRPr>
          </a:p>
          <a:p>
            <a:r>
              <a:rPr lang="cs-CZ" altLang="cs-CZ" sz="2000" dirty="false"/>
              <a:t>Způsobilé výdaje: </a:t>
            </a:r>
            <a:r>
              <a:rPr lang="cs-CZ" altLang="cs-CZ" sz="2000" b="true" dirty="false"/>
              <a:t>Jízdní výdaje, ubytování, stravné, nezbytné vedlejší </a:t>
            </a:r>
            <a:r>
              <a:rPr lang="cs-CZ" altLang="cs-CZ" sz="2000" b="true" dirty="false" smtClean="false"/>
              <a:t>výdaje.</a:t>
            </a:r>
            <a:endParaRPr lang="cs-CZ" altLang="cs-CZ" sz="2000" b="true" dirty="false"/>
          </a:p>
          <a:p>
            <a:r>
              <a:rPr lang="cs-CZ" altLang="cs-CZ" sz="2000" dirty="false" smtClean="false"/>
              <a:t>Při vyúčtování zahraniční pracovní cesty se postupuje podle vyhlášky MF o základních sazbách stravného v cizí měně platné pro daný rok.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511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Způsobilé výdaje – </a:t>
            </a:r>
            <a:r>
              <a:rPr lang="cs-CZ" dirty="false" smtClean="false"/>
              <a:t>Cestovné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endParaRPr lang="cs-CZ" altLang="cs-CZ" sz="2000" dirty="false" smtClean="false"/>
          </a:p>
          <a:p>
            <a:r>
              <a:rPr lang="cs-CZ" altLang="cs-CZ" sz="2000" dirty="false" smtClean="false"/>
              <a:t>Cestovní </a:t>
            </a:r>
            <a:r>
              <a:rPr lang="cs-CZ" altLang="cs-CZ" sz="2000" dirty="false"/>
              <a:t>náhrady </a:t>
            </a:r>
            <a:r>
              <a:rPr lang="cs-CZ" altLang="cs-CZ" sz="2000" b="true" dirty="false">
                <a:solidFill>
                  <a:srgbClr val="FF0000"/>
                </a:solidFill>
              </a:rPr>
              <a:t>pro zahraniční experty</a:t>
            </a:r>
            <a:r>
              <a:rPr lang="cs-CZ" altLang="cs-CZ" sz="2000" dirty="false"/>
              <a:t>, v režimu per </a:t>
            </a:r>
            <a:r>
              <a:rPr lang="cs-CZ" altLang="cs-CZ" sz="2000" dirty="false" err="true"/>
              <a:t>diems</a:t>
            </a:r>
            <a:r>
              <a:rPr lang="cs-CZ" altLang="cs-CZ" sz="2000" dirty="false"/>
              <a:t>: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dirty="false" smtClean="false"/>
              <a:t>náklady </a:t>
            </a:r>
            <a:r>
              <a:rPr lang="cs-CZ" dirty="false"/>
              <a:t>na </a:t>
            </a:r>
            <a:r>
              <a:rPr lang="cs-CZ" b="true" dirty="false"/>
              <a:t>ubytování, stravné a cestovné v </a:t>
            </a:r>
            <a:r>
              <a:rPr lang="cs-CZ" b="true" dirty="false" smtClean="false"/>
              <a:t>ČR:</a:t>
            </a:r>
            <a:r>
              <a:rPr lang="cs-CZ" dirty="false" smtClean="false"/>
              <a:t> </a:t>
            </a:r>
          </a:p>
          <a:p>
            <a:pPr marL="1147350" lvl="2" indent="-363538">
              <a:spcAft>
                <a:spcPts val="1200"/>
              </a:spcAft>
            </a:pPr>
            <a:r>
              <a:rPr lang="cs-CZ" dirty="false" smtClean="false"/>
              <a:t>dle </a:t>
            </a:r>
            <a:r>
              <a:rPr lang="cs-CZ" dirty="false"/>
              <a:t>sazeb EU publikovaných na: </a:t>
            </a:r>
            <a:r>
              <a:rPr lang="cs-CZ" dirty="false">
                <a:solidFill>
                  <a:srgbClr val="FF0000"/>
                </a:solidFill>
                <a:hlinkClick r:id="rId3"/>
              </a:rPr>
              <a:t>https://ec.europa.eu/international-partnerships/system/files/per-diem-rates-20200201_en.pdf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b="true" dirty="false" smtClean="false"/>
              <a:t>230 </a:t>
            </a:r>
            <a:r>
              <a:rPr lang="cs-CZ" b="true" dirty="false"/>
              <a:t>eur při pobytu přes noc</a:t>
            </a:r>
            <a:r>
              <a:rPr lang="cs-CZ" dirty="false"/>
              <a:t>, jinak paušál 75 </a:t>
            </a:r>
            <a:r>
              <a:rPr lang="cs-CZ" dirty="false" smtClean="false"/>
              <a:t>eur (varianty se nekombinují).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dirty="false"/>
              <a:t>Způsobilost počtu prokazovaných nocí je posuzována v souvislosti s prokazovanými aktivitami projektu.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dirty="false" smtClean="false"/>
              <a:t>Letenka </a:t>
            </a:r>
            <a:r>
              <a:rPr lang="cs-CZ" dirty="false"/>
              <a:t>(</a:t>
            </a:r>
            <a:r>
              <a:rPr lang="cs-CZ" dirty="false" err="true"/>
              <a:t>economy</a:t>
            </a:r>
            <a:r>
              <a:rPr lang="cs-CZ" dirty="false"/>
              <a:t>) na cesty nad 500 km, jinak ekvivalent ceny jízdenky 1. třídy.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451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 cestovné – PN a </a:t>
            </a:r>
            <a:r>
              <a:rPr lang="cs-CZ" sz="2800" dirty="false" smtClean="false"/>
              <a:t>NN</a:t>
            </a: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3" y="1052736"/>
            <a:ext cx="9128740" cy="56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– nákup zařízení </a:t>
            </a:r>
            <a:r>
              <a:rPr lang="cs-CZ" sz="2800" dirty="false" smtClean="false"/>
              <a:t/>
            </a:r>
            <a:br>
              <a:rPr lang="cs-CZ" sz="2800" dirty="false" smtClean="false"/>
            </a:br>
            <a:r>
              <a:rPr lang="cs-CZ" sz="2800" dirty="false" smtClean="false"/>
              <a:t>a vybavení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628800"/>
            <a:ext cx="8064000" cy="46085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Investiční výdaje - odpisovaný hmotný majetek (pořizovací hodnota vyšší než 40 tis. Kč) a nehmotný majetek (pořizovací cena vyšší než 60 tis. Kč</a:t>
            </a:r>
            <a:r>
              <a:rPr lang="cs-CZ" altLang="cs-CZ" sz="1800" dirty="false" smtClean="false"/>
              <a:t>).</a:t>
            </a:r>
            <a:endParaRPr lang="cs-CZ" alt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Neinvestiční výdaje – neodpisovaný hmotný majetek (pořizovací hodnota </a:t>
            </a:r>
            <a:r>
              <a:rPr lang="cs-CZ" altLang="cs-CZ" sz="1800" dirty="false" smtClean="false"/>
              <a:t>rovna nebo nižší </a:t>
            </a:r>
            <a:r>
              <a:rPr lang="cs-CZ" altLang="cs-CZ" sz="1800" dirty="false"/>
              <a:t>než 40 tis. Kč) a nehmotný majetek (pořizovací cena </a:t>
            </a:r>
            <a:r>
              <a:rPr lang="cs-CZ" altLang="cs-CZ" sz="1800" dirty="false" smtClean="false"/>
              <a:t>rovna nebo nižší </a:t>
            </a:r>
            <a:r>
              <a:rPr lang="cs-CZ" altLang="cs-CZ" sz="1800" dirty="false"/>
              <a:t>než 60 tis. Kč</a:t>
            </a:r>
            <a:r>
              <a:rPr lang="cs-CZ" altLang="cs-CZ" sz="1800" dirty="false" smtClean="false"/>
              <a:t>).</a:t>
            </a:r>
            <a:endParaRPr lang="cs-CZ" alt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Pro vybavení členů RT platí, že proplácet lze </a:t>
            </a:r>
            <a:r>
              <a:rPr lang="cs-CZ" altLang="cs-CZ" sz="1800" b="true" dirty="false"/>
              <a:t>výši nákladů odpovídající zapojení do projektu </a:t>
            </a:r>
            <a:r>
              <a:rPr lang="cs-CZ" altLang="cs-CZ" sz="1800" dirty="false"/>
              <a:t>(2 x 0,5 úvazek = 1 </a:t>
            </a:r>
            <a:r>
              <a:rPr lang="cs-CZ" altLang="cs-CZ" sz="1800" dirty="false" smtClean="false"/>
              <a:t>počítač).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N</a:t>
            </a:r>
            <a:r>
              <a:rPr lang="cs-CZ" altLang="cs-CZ" sz="1800" dirty="false" smtClean="false"/>
              <a:t>áklady </a:t>
            </a:r>
            <a:r>
              <a:rPr lang="cs-CZ" altLang="cs-CZ" sz="1800" dirty="false"/>
              <a:t>na zařízení </a:t>
            </a:r>
            <a:r>
              <a:rPr lang="cs-CZ" altLang="cs-CZ" sz="1800" dirty="false" smtClean="false"/>
              <a:t>a </a:t>
            </a:r>
            <a:r>
              <a:rPr lang="cs-CZ" altLang="cs-CZ" sz="1800" dirty="false"/>
              <a:t>vybavení pro pracovníky, </a:t>
            </a:r>
            <a:r>
              <a:rPr lang="cs-CZ" altLang="cs-CZ" sz="1800" dirty="false" smtClean="false"/>
              <a:t>jejichž </a:t>
            </a:r>
            <a:r>
              <a:rPr lang="cs-CZ" altLang="cs-CZ" sz="1800" dirty="false"/>
              <a:t>mzdy jsou hrazené z nepřímých nákladů, patří do nepřímých </a:t>
            </a:r>
            <a:r>
              <a:rPr lang="cs-CZ" altLang="cs-CZ" sz="1800" dirty="false" smtClean="false"/>
              <a:t>nákladů.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 smtClean="false"/>
              <a:t>Křížové financování pro výzvy č. 98/99 není relevantní (investiční náklady jsou nezpůsobilý výdaj).</a:t>
            </a:r>
            <a:endParaRPr lang="cs-CZ" alt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97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</a:t>
            </a:r>
            <a:r>
              <a:rPr lang="cs-CZ" sz="2800" dirty="false" smtClean="false"/>
              <a:t>výdaje </a:t>
            </a:r>
            <a:br>
              <a:rPr lang="cs-CZ" sz="2800" dirty="false" smtClean="false"/>
            </a:br>
            <a:r>
              <a:rPr lang="cs-CZ" sz="2800" dirty="false" smtClean="false"/>
              <a:t>nákup </a:t>
            </a:r>
            <a:r>
              <a:rPr lang="cs-CZ" sz="2800" dirty="false"/>
              <a:t>zařízení </a:t>
            </a:r>
            <a:r>
              <a:rPr lang="cs-CZ" sz="2800" dirty="false" smtClean="false"/>
              <a:t>a vybavení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Případné využívání zařízení a vybavení pro administraci projektu </a:t>
            </a:r>
            <a:br>
              <a:rPr lang="cs-CZ" sz="1800" dirty="false"/>
            </a:br>
            <a:r>
              <a:rPr lang="cs-CZ" sz="1800" dirty="false"/>
              <a:t>a současně pro cílovou skupinu (např. tiskárna) vyžaduje rozdělení dotčených výdajů v adekvátním poměru mezi přímé a nepřímé náklady.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Případné využívání zařízení a vybavení pro účely i mimo projekt vyžaduje rozdělení dotčených výdajů na část relevantní pro projekt a zbývající část.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Nárokovat lze jeden druh výpočetní techniky (pokud je zakoupen např. stolní počítač, není možné koupit pro daného pracovníka ještě notebook apod.).  </a:t>
            </a:r>
          </a:p>
          <a:p>
            <a:pPr algn="just">
              <a:lnSpc>
                <a:spcPct val="100000"/>
              </a:lnSpc>
            </a:pPr>
            <a:r>
              <a:rPr lang="cs-CZ" sz="1800" b="true" u="sng" dirty="false"/>
              <a:t>Do nepřímých nákladů patří: </a:t>
            </a:r>
            <a:r>
              <a:rPr lang="cs-CZ" sz="1800" dirty="false"/>
              <a:t>např. nákup zařízení a vybavení určených pro administraci projektu, nákup </a:t>
            </a:r>
            <a:r>
              <a:rPr lang="cs-CZ" altLang="cs-CZ" sz="1800" dirty="false"/>
              <a:t>zařízení a vybavení pro pracovníky, jejíchž mzdy jsou hrazené z nepřímých nákladů, </a:t>
            </a:r>
            <a:r>
              <a:rPr lang="cs-CZ" sz="1800" dirty="false"/>
              <a:t>nosiče pro záznam dat, spotřební materiál – podrobně viz. Příručka Specifická část pravidel pro žadatele </a:t>
            </a:r>
            <a:br>
              <a:rPr lang="cs-CZ" sz="1800" dirty="false"/>
            </a:br>
            <a:r>
              <a:rPr lang="cs-CZ" sz="1800" dirty="false"/>
              <a:t>a příjemce v rámci OPZ pro projekty se skutečně vzniklými výdaji </a:t>
            </a:r>
            <a:br>
              <a:rPr lang="cs-CZ" sz="1800" dirty="false"/>
            </a:br>
            <a:r>
              <a:rPr lang="cs-CZ" sz="1800" dirty="false"/>
              <a:t>a případně také s nepřímými </a:t>
            </a:r>
            <a:r>
              <a:rPr lang="cs-CZ" sz="1800" dirty="false" smtClean="false"/>
              <a:t>náklady.</a:t>
            </a:r>
            <a:endParaRPr lang="cs-CZ" altLang="cs-CZ" sz="1800" dirty="false"/>
          </a:p>
          <a:p>
            <a:pPr marL="0" indent="0">
              <a:lnSpc>
                <a:spcPct val="100000"/>
              </a:lnSpc>
              <a:buNone/>
            </a:pPr>
            <a:endParaRPr lang="cs-CZ" alt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593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Způsobilé výdaje - Přímá podpora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556792"/>
            <a:ext cx="8064000" cy="432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 smtClean="false"/>
              <a:t>Výdaje spojené se zapojením CS do projektu – zejména se zaměstnáváním a vzděláváním CS projektu.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 smtClean="false"/>
              <a:t>Patří sem:</a:t>
            </a:r>
          </a:p>
          <a:p>
            <a:pPr marL="895350" lvl="1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 smtClean="false"/>
              <a:t>cestovní náhrady, jízdné, stravné CS,</a:t>
            </a:r>
          </a:p>
          <a:p>
            <a:pPr marL="895350" lvl="1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 smtClean="false"/>
              <a:t>příspěvek na péči o dítě a další závislé osoby,</a:t>
            </a:r>
          </a:p>
          <a:p>
            <a:pPr marL="895350" lvl="1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 smtClean="false"/>
              <a:t>jiné nezbytné náklady CS.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000" dirty="false" smtClean="false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 smtClean="false"/>
              <a:t>výzvy 98/99 nepodporují mzdové </a:t>
            </a:r>
            <a:r>
              <a:rPr lang="cs-CZ" sz="2000" dirty="false"/>
              <a:t>příspěvky na náhradu mzdy zaměstnavateli pro pracovníka po dobu jeho účasti v dalším vzdělávání.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657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</a:t>
            </a:r>
            <a:r>
              <a:rPr lang="cs-CZ" sz="2800" dirty="false" smtClean="false"/>
              <a:t>výdaje - Nákup </a:t>
            </a:r>
            <a:r>
              <a:rPr lang="cs-CZ" sz="2800" dirty="false"/>
              <a:t>služeb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424000" cy="477923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true" dirty="false"/>
              <a:t>Předmětem nákupu služeb</a:t>
            </a:r>
            <a:r>
              <a:rPr lang="cs-CZ" sz="1800" dirty="false"/>
              <a:t> mohou být zejména: zpracování analýz, průzkumů, studií, lektorské služby, školení a kurzy, vytvoření nových publikací, pronájem prostor pro práci s cílovou skupinou (např. pronájem učebny) apod.</a:t>
            </a:r>
          </a:p>
          <a:p>
            <a:pPr algn="just">
              <a:lnSpc>
                <a:spcPct val="100000"/>
              </a:lnSpc>
            </a:pPr>
            <a:r>
              <a:rPr lang="cs-CZ" sz="1800" b="true" dirty="false"/>
              <a:t>Způsobilými výdaji nejsou výdaje na nákup lektorských služeb/školení/kurzů, na které má příjemce či partner platnou akreditaci. </a:t>
            </a:r>
            <a:r>
              <a:rPr lang="cs-CZ" sz="1800" dirty="false"/>
              <a:t>U těchto kurzů se má za to, že zapojení externího dodavatele nenaplňuje podmínku hospodárnosti. Nákupem lektorských služeb se rozumí i situace, kdy danou akci organizačně zajišťuje příjemce či partner, nicméně lektor by lektorskou činnost prováděl na základě objednávky či smlouvy a následně by poskytnutou službu fakturoval.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altLang="cs-CZ" sz="1800" dirty="false"/>
              <a:t>Při výběru dodavatele je nutné postupovat v souladu s příručkou </a:t>
            </a:r>
            <a:r>
              <a:rPr lang="cs-CZ" sz="1800" dirty="false"/>
              <a:t>Obecná část pravidel pro žadatele a příjemce v rámci OPZ, část Pravidla pro zadávání zakázek</a:t>
            </a:r>
            <a:r>
              <a:rPr lang="cs-CZ" dirty="false"/>
              <a:t>. </a:t>
            </a:r>
            <a:endParaRPr lang="cs-CZ" dirty="false" smtClean="false"/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sz="1800" dirty="false"/>
              <a:t>DPH – rozdílné pro plátce a neplátce </a:t>
            </a:r>
            <a:r>
              <a:rPr lang="cs-CZ" sz="1800" dirty="false" smtClean="false"/>
              <a:t>(</a:t>
            </a:r>
            <a:r>
              <a:rPr lang="cs-CZ" sz="1800" dirty="false" smtClean="false">
                <a:solidFill>
                  <a:srgbClr val="FF0000"/>
                </a:solidFill>
              </a:rPr>
              <a:t>x </a:t>
            </a:r>
            <a:r>
              <a:rPr lang="cs-CZ" sz="1800" dirty="false">
                <a:solidFill>
                  <a:srgbClr val="FF0000"/>
                </a:solidFill>
              </a:rPr>
              <a:t>Akreditované kurzy – bez </a:t>
            </a:r>
            <a:r>
              <a:rPr lang="cs-CZ" sz="1800" dirty="false" smtClean="false">
                <a:solidFill>
                  <a:srgbClr val="FF0000"/>
                </a:solidFill>
              </a:rPr>
              <a:t>DPH</a:t>
            </a:r>
            <a:r>
              <a:rPr lang="cs-CZ" sz="1800" dirty="false" smtClean="false"/>
              <a:t>):</a:t>
            </a:r>
            <a:endParaRPr lang="cs-CZ" sz="1800" dirty="false"/>
          </a:p>
          <a:p>
            <a:pPr lvl="1"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sz="1800" dirty="false" smtClean="false"/>
              <a:t>u neplátce je DPH způsobilým výdajem,</a:t>
            </a:r>
          </a:p>
          <a:p>
            <a:pPr lvl="1"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sz="1800" dirty="false" smtClean="false"/>
              <a:t>u </a:t>
            </a:r>
            <a:r>
              <a:rPr lang="cs-CZ" sz="1800" dirty="false"/>
              <a:t>plátců je DPH způsobilým výdajem, pokud nevzniká nárok na </a:t>
            </a:r>
            <a:r>
              <a:rPr lang="cs-CZ" sz="1800" dirty="false" smtClean="false"/>
              <a:t>odpočet. </a:t>
            </a:r>
            <a:endParaRPr lang="cs-CZ" sz="1800" dirty="false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altLang="cs-CZ" dirty="false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23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výzvy 98/99 – Podporované aktivity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360000" y="1484784"/>
            <a:ext cx="8280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false" smtClean="false"/>
              <a:t>c) pro </a:t>
            </a:r>
            <a:r>
              <a:rPr lang="cs-CZ" dirty="false"/>
              <a:t>oblast sociálního bydlení (metodická podpora při zavádění procesů a zvyšování kvality inovativních forem pro udržení a získávání bydlení osob v bytové nouzi a při rozvíjení </a:t>
            </a:r>
            <a:r>
              <a:rPr lang="cs-CZ" dirty="false" err="true"/>
              <a:t>housing</a:t>
            </a:r>
            <a:r>
              <a:rPr lang="cs-CZ" dirty="false"/>
              <a:t> </a:t>
            </a:r>
            <a:r>
              <a:rPr lang="cs-CZ" dirty="false" err="true"/>
              <a:t>first</a:t>
            </a:r>
            <a:r>
              <a:rPr lang="cs-CZ" dirty="false"/>
              <a:t> přístupu, nastavení a ověření systému hodnocení efektivity zaváděných procesů, mezirezortní a mezioborová spolupráce)</a:t>
            </a:r>
          </a:p>
          <a:p>
            <a:pPr algn="just"/>
            <a:endParaRPr lang="cs-CZ" dirty="false" smtClean="false"/>
          </a:p>
          <a:p>
            <a:pPr algn="just"/>
            <a:r>
              <a:rPr lang="cs-CZ" dirty="false" smtClean="false"/>
              <a:t>Doplňková aktivita bodu 1: </a:t>
            </a:r>
            <a:r>
              <a:rPr lang="cs-CZ" dirty="false"/>
              <a:t>Vzdělávání sociálních pracovníků a pracovníků v sociálních </a:t>
            </a:r>
            <a:r>
              <a:rPr lang="cs-CZ" dirty="false" smtClean="false"/>
              <a:t>službách.</a:t>
            </a:r>
          </a:p>
          <a:p>
            <a:pPr algn="just"/>
            <a:endParaRPr lang="cs-CZ" dirty="false"/>
          </a:p>
          <a:p>
            <a:pPr algn="just"/>
            <a:r>
              <a:rPr lang="cs-CZ" sz="2000" b="true" u="sng" dirty="false"/>
              <a:t>2. Podpora pečujících </a:t>
            </a:r>
            <a:r>
              <a:rPr lang="cs-CZ" sz="2000" b="true" u="sng" dirty="false" smtClean="false"/>
              <a:t>osob </a:t>
            </a:r>
          </a:p>
          <a:p>
            <a:pPr algn="just"/>
            <a:endParaRPr lang="cs-CZ" sz="2000" b="true" u="sng" dirty="false" smtClean="false"/>
          </a:p>
          <a:p>
            <a:pPr algn="just"/>
            <a:r>
              <a:rPr lang="cs-CZ" dirty="false" smtClean="false"/>
              <a:t>Identifikace potřeb neformálně pečujících osob, svépomocné skupiny a podpora psychohygieny, procesy řešení krizových situací, procesy vedoucí k  zastupování neformálně pečujících osob a sdílené péči, vzdělávání neformálních pečujících prostřednictvím akreditovaných kurzů MPSV, podpora rozvoje spolupráce veřejné správy působící v sociální a rodinné oblasti s neformálními pečujícími nebo organizacemi je zastřešujícími.  </a:t>
            </a:r>
          </a:p>
          <a:p>
            <a:pPr algn="just"/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3785219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2636912"/>
            <a:ext cx="7272000" cy="1224000"/>
          </a:xfrm>
        </p:spPr>
        <p:txBody>
          <a:bodyPr/>
          <a:lstStyle/>
          <a:p>
            <a:pPr algn="ctr"/>
            <a:r>
              <a:rPr lang="cs-CZ" dirty="false" smtClean="false"/>
              <a:t>Vedení účetnictví </a:t>
            </a:r>
            <a:br>
              <a:rPr lang="cs-CZ" dirty="false" smtClean="false"/>
            </a:br>
            <a:r>
              <a:rPr lang="cs-CZ" dirty="false"/>
              <a:t/>
            </a:r>
            <a:br>
              <a:rPr lang="cs-CZ" dirty="false"/>
            </a:br>
            <a:r>
              <a:rPr lang="cs-CZ" dirty="false" smtClean="false"/>
              <a:t>a </a:t>
            </a:r>
            <a:br>
              <a:rPr lang="cs-CZ" dirty="false" smtClean="false"/>
            </a:br>
            <a:r>
              <a:rPr lang="cs-CZ" dirty="false"/>
              <a:t/>
            </a:r>
            <a:br>
              <a:rPr lang="cs-CZ" dirty="false"/>
            </a:br>
            <a:r>
              <a:rPr lang="cs-CZ" dirty="false" smtClean="false"/>
              <a:t>dokladování výdajů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1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Vedení účetnictví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712968" cy="48512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Příjemci jsou povinni vést účetnictví nebo daňovou evidenci </a:t>
            </a:r>
            <a:r>
              <a:rPr lang="cs-CZ" sz="1800" dirty="false" smtClean="false"/>
              <a:t>v </a:t>
            </a:r>
            <a:r>
              <a:rPr lang="cs-CZ" sz="1800" dirty="false"/>
              <a:t>souladu </a:t>
            </a:r>
            <a:r>
              <a:rPr lang="cs-CZ" sz="1800" dirty="false" smtClean="false"/>
              <a:t>       s předpisy </a:t>
            </a:r>
            <a:r>
              <a:rPr lang="cs-CZ" sz="1800" dirty="false"/>
              <a:t>ČR. Příjemci, kteří vedou účetnictví v plném </a:t>
            </a:r>
            <a:r>
              <a:rPr lang="cs-CZ" sz="1800" dirty="false" smtClean="false"/>
              <a:t>nebo zjednodušeném rozsahu </a:t>
            </a:r>
            <a:r>
              <a:rPr lang="cs-CZ" sz="1800" dirty="false"/>
              <a:t>podle zákona č. 563/1991 Sb., </a:t>
            </a:r>
            <a:r>
              <a:rPr lang="cs-CZ" sz="1800" dirty="false" smtClean="false"/>
              <a:t>o </a:t>
            </a:r>
            <a:r>
              <a:rPr lang="cs-CZ" sz="1800" dirty="false"/>
              <a:t>účetnictví, vedou účetnictví způsobem, který zajistí </a:t>
            </a:r>
            <a:r>
              <a:rPr lang="cs-CZ" sz="1800" b="true" dirty="false"/>
              <a:t>jednoznačné přiřazení účetních </a:t>
            </a:r>
            <a:r>
              <a:rPr lang="cs-CZ" sz="1800" b="true" dirty="false" smtClean="false"/>
              <a:t>položek </a:t>
            </a:r>
            <a:r>
              <a:rPr lang="cs-CZ" sz="1800" b="true" dirty="false"/>
              <a:t>spadajících do přímých nákladů ke konkrétnímu projektu</a:t>
            </a:r>
            <a:r>
              <a:rPr lang="cs-CZ" sz="1800" dirty="false" smtClean="false"/>
              <a:t>, </a:t>
            </a:r>
            <a:r>
              <a:rPr lang="cs-CZ" sz="1800" dirty="false"/>
              <a:t>tj. zejména výnosů a nákladů a zařazení do evidence </a:t>
            </a:r>
            <a:r>
              <a:rPr lang="cs-CZ" sz="1800" dirty="false" smtClean="false"/>
              <a:t>majetku.</a:t>
            </a:r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Dále </a:t>
            </a:r>
            <a:r>
              <a:rPr lang="cs-CZ" sz="1800" dirty="false"/>
              <a:t>je nutné </a:t>
            </a:r>
            <a:r>
              <a:rPr lang="cs-CZ" sz="1800" dirty="false" smtClean="false"/>
              <a:t>u projektů s veřejnou podporou vést příjmy </a:t>
            </a:r>
            <a:r>
              <a:rPr lang="cs-CZ" sz="1800" dirty="false"/>
              <a:t>a výdaje (výnosy </a:t>
            </a:r>
            <a:r>
              <a:rPr lang="cs-CZ" sz="1800" dirty="false" smtClean="false"/>
              <a:t>a </a:t>
            </a:r>
            <a:r>
              <a:rPr lang="cs-CZ" sz="1800" dirty="false"/>
              <a:t>náklady) </a:t>
            </a:r>
            <a:r>
              <a:rPr lang="cs-CZ" sz="1800" dirty="false" smtClean="false"/>
              <a:t>transparentně, </a:t>
            </a:r>
            <a:r>
              <a:rPr lang="cs-CZ" sz="1800" b="true" dirty="false" smtClean="false"/>
              <a:t>s </a:t>
            </a:r>
            <a:r>
              <a:rPr lang="cs-CZ" sz="1800" b="true" dirty="false"/>
              <a:t>jednoznačnou vazbou ke konkrétní sociální službě v rámci projektu </a:t>
            </a:r>
            <a:r>
              <a:rPr lang="cs-CZ" sz="1800" dirty="false"/>
              <a:t>– identifikátoru služby (zejména účetní střediska, zakázky). </a:t>
            </a:r>
            <a:endParaRPr lang="cs-CZ" sz="1800" dirty="false" smtClean="false"/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Je-li </a:t>
            </a:r>
            <a:r>
              <a:rPr lang="cs-CZ" sz="1800" dirty="false"/>
              <a:t>dotace vyplácena v režimu vyrovnávací platby za službu obecného hospodářského zájmu, má příjemce povinnost vést příjmy a výdaje (výnosy a náklady) spojené s poskytováním příslušné služby ve svém účetnictví odděleně od příjmů a výdajů (výnosů a nákladů) spojených s jinými službami či činnostmi organizace. Povinnost odděleného účtování se vztahuje na veškeré položky související se sociální službou v režimu služeb obecného hospodářského zájmu (nikoli pouze výdaje financované prostředky vyrovnávací platby na příslušnou sociální službu). </a:t>
            </a:r>
            <a:endParaRPr lang="cs-CZ" sz="1800" dirty="false" smtClean="false"/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Je </a:t>
            </a:r>
            <a:r>
              <a:rPr lang="cs-CZ" sz="1800" dirty="false"/>
              <a:t>také nutná archivace dokumentů </a:t>
            </a:r>
            <a:r>
              <a:rPr lang="cs-CZ" sz="1800" dirty="false" smtClean="false"/>
              <a:t>(samostatná </a:t>
            </a:r>
            <a:r>
              <a:rPr lang="cs-CZ" sz="1800" dirty="false"/>
              <a:t>směrnice pro </a:t>
            </a:r>
            <a:r>
              <a:rPr lang="cs-CZ" sz="1800" dirty="false" smtClean="false"/>
              <a:t>projekt může být, nemusí).</a:t>
            </a:r>
            <a:endParaRPr lang="cs-CZ" sz="1800" dirty="false"/>
          </a:p>
          <a:p>
            <a:pPr algn="just"/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968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188640"/>
            <a:ext cx="8424000" cy="1080000"/>
          </a:xfrm>
        </p:spPr>
        <p:txBody>
          <a:bodyPr/>
          <a:lstStyle/>
          <a:p>
            <a:pPr algn="ctr"/>
            <a:r>
              <a:rPr lang="cs-CZ" altLang="cs-CZ" sz="2800" dirty="false"/>
              <a:t>Dokladování výdajů</a:t>
            </a:r>
            <a:br>
              <a:rPr lang="cs-CZ" altLang="cs-CZ" sz="2800" dirty="false"/>
            </a:b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dirty="false"/>
              <a:t>Všechny způsobilé výdaje spadající do PN </a:t>
            </a:r>
            <a:r>
              <a:rPr lang="cs-CZ" altLang="cs-CZ" sz="2000" dirty="false" smtClean="false"/>
              <a:t>musí být </a:t>
            </a:r>
            <a:r>
              <a:rPr lang="cs-CZ" altLang="cs-CZ" sz="2000" dirty="false"/>
              <a:t>příjemce </a:t>
            </a:r>
            <a:r>
              <a:rPr lang="cs-CZ" altLang="cs-CZ" sz="2000" dirty="false" smtClean="false"/>
              <a:t>schopný doložit</a:t>
            </a:r>
            <a:r>
              <a:rPr lang="cs-CZ" altLang="cs-CZ" sz="2000" dirty="false"/>
              <a:t>.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dirty="false" err="true"/>
              <a:t>Skeny</a:t>
            </a:r>
            <a:r>
              <a:rPr lang="cs-CZ" altLang="cs-CZ" sz="2000" dirty="false"/>
              <a:t> pro ŘO + originály archivuje </a:t>
            </a:r>
            <a:r>
              <a:rPr lang="cs-CZ" altLang="cs-CZ" sz="2000" dirty="false" smtClean="false"/>
              <a:t>příjemce. </a:t>
            </a:r>
            <a:endParaRPr lang="cs-CZ" altLang="cs-CZ" sz="2000" dirty="false"/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true" dirty="false"/>
              <a:t>Příjemce je povinen zajistit označení každého originálu účetního dokladu, který dokládá přímý způsobilý výdaj projektu, registračním číslem daného </a:t>
            </a:r>
            <a:r>
              <a:rPr lang="cs-CZ" altLang="cs-CZ" sz="2000" b="true" dirty="false" smtClean="false"/>
              <a:t>projektu.</a:t>
            </a:r>
            <a:endParaRPr lang="cs-CZ" altLang="cs-CZ" sz="2000" b="true" dirty="false"/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true" dirty="false"/>
              <a:t>K žádosti o platbu je nutné do IS KP14+ naskenovat účetní doklad </a:t>
            </a:r>
            <a:r>
              <a:rPr lang="cs-CZ" altLang="cs-CZ" sz="2000" b="true" dirty="false" smtClean="false"/>
              <a:t>v </a:t>
            </a:r>
            <a:r>
              <a:rPr lang="cs-CZ" altLang="cs-CZ" sz="2000" b="true" dirty="false"/>
              <a:t>tom případě, pokud částka, která je z něj nárokována v žádosti </a:t>
            </a:r>
            <a:r>
              <a:rPr lang="cs-CZ" altLang="cs-CZ" sz="2000" b="true" dirty="false" smtClean="false"/>
              <a:t>o platbu, jako </a:t>
            </a:r>
            <a:r>
              <a:rPr lang="cs-CZ" altLang="cs-CZ" sz="2000" b="true" dirty="false"/>
              <a:t>výdaj projektu, přesahuje 10.000 </a:t>
            </a:r>
            <a:r>
              <a:rPr lang="cs-CZ" altLang="cs-CZ" sz="2000" b="true" dirty="false" smtClean="false"/>
              <a:t>Kč.</a:t>
            </a:r>
            <a:endParaRPr lang="cs-CZ" altLang="cs-CZ" sz="2000" b="true" dirty="false"/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Pravidla pro dokladování výdajů se liší v rámci žádosti o platbu a při kontrole na místě (podrobně  viz tabulka č. 8 ve Specifické části pravidel pro žadatele a příjemce v rámci OPZ pro projekty se skutečně vzniklými výdaji a případně také s nepřímými náklady</a:t>
            </a:r>
            <a:r>
              <a:rPr lang="cs-CZ" altLang="cs-CZ" sz="2000" dirty="false" smtClean="false"/>
              <a:t>).</a:t>
            </a:r>
            <a:endParaRPr lang="cs-CZ" alt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94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děkujeme za pozornost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41110" y="1091626"/>
            <a:ext cx="4608064" cy="2061048"/>
          </a:xfrm>
        </p:spPr>
        <p:txBody>
          <a:bodyPr/>
          <a:lstStyle/>
          <a:p>
            <a:pPr marL="0" indent="0" algn="ctr">
              <a:buNone/>
            </a:pPr>
            <a:endParaRPr lang="cs-CZ" dirty="false" smtClean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b="true" kern="0" dirty="false" smtClean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b="true" kern="0" dirty="false" smtClean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b="true" kern="0" dirty="false" smtClean="false"/>
              <a:t>projektů</a:t>
            </a:r>
          </a:p>
          <a:p>
            <a:pPr marL="0" indent="0"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32" y="1412777"/>
            <a:ext cx="238256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369850" y="3637246"/>
            <a:ext cx="7704856" cy="3030549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true" dirty="false" smtClean="false"/>
              <a:t>Tým projektových manažerů výzev č. 098/099: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Mgr. Lenka Veverková, lenka.veverkova@mpsv.cz, +420 221 923 301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</a:t>
            </a:r>
            <a:r>
              <a:rPr lang="cs-CZ" sz="1600" dirty="false"/>
              <a:t>. Dita Tondlová, dita.tondlova@mpsv.cz, +420 221 922 034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Mgr. Tereza Zahálková, tereza.zahalkova@mpsv.cz, +420 221 923 899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Ing. Viera Hudecová, viera.hudecova@mpsv.cz, +420 221 922 859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Mgr. Jana Ribárová, jana.ribarova@mpsv.cz, +420 221 922 897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Ing. Šárka Hylmarová</a:t>
            </a:r>
            <a:r>
              <a:rPr lang="cs-CZ" sz="1600"/>
              <a:t>, </a:t>
            </a:r>
            <a:r>
              <a:rPr lang="cs-CZ" sz="1600" smtClean="false"/>
              <a:t>sarka.hylmarova@mpsv.cz</a:t>
            </a:r>
            <a:r>
              <a:rPr lang="cs-CZ" sz="1600" dirty="false"/>
              <a:t>, +420 221 923 187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Mgr. Ivana Tomešová Dubová, ivana.tomesova@mpsv.cz, +420 221 923 927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Mgr. Kateřina Tůmová, katerina.tumova1@mpsv.cz, +420 221 922 176</a:t>
            </a:r>
          </a:p>
          <a:p>
            <a:pPr marL="179388" lvl="2" indent="0">
              <a:spcBef>
                <a:spcPts val="1800"/>
              </a:spcBef>
              <a:spcAft>
                <a:spcPts val="3000"/>
              </a:spcAft>
              <a:buNone/>
            </a:pPr>
            <a:endParaRPr lang="cs-CZ" sz="1800" dirty="false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 smtClean="false"/>
          </a:p>
        </p:txBody>
      </p:sp>
    </p:spTree>
    <p:extLst>
      <p:ext uri="{BB962C8B-B14F-4D97-AF65-F5344CB8AC3E}">
        <p14:creationId xmlns:p14="http://schemas.microsoft.com/office/powerpoint/2010/main" val="26080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výzvy 98/99 – </a:t>
            </a:r>
            <a:r>
              <a:rPr lang="cs-CZ" dirty="false" err="true" smtClean="false"/>
              <a:t>nePodporované</a:t>
            </a:r>
            <a:r>
              <a:rPr lang="cs-CZ" dirty="false" smtClean="false"/>
              <a:t> aktivity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07278" y="1268760"/>
            <a:ext cx="8604448" cy="5904656"/>
          </a:xfrm>
          <a:noFill/>
        </p:spPr>
        <p:txBody>
          <a:bodyPr numCol="1"/>
          <a:lstStyle/>
          <a:p>
            <a:pPr lvl="0">
              <a:buBlip>
                <a:blip r:embed="rId3"/>
              </a:buBlip>
            </a:pPr>
            <a:r>
              <a:rPr lang="cs-CZ" sz="1800" dirty="false" smtClean="false"/>
              <a:t>Supervizní </a:t>
            </a:r>
            <a:r>
              <a:rPr lang="cs-CZ" sz="1800" dirty="false"/>
              <a:t>výcviky. </a:t>
            </a:r>
          </a:p>
          <a:p>
            <a:pPr lvl="0">
              <a:buBlip>
                <a:blip r:embed="rId3"/>
              </a:buBlip>
            </a:pPr>
            <a:r>
              <a:rPr lang="cs-CZ" sz="1800" dirty="false"/>
              <a:t>Tvorba nových vzdělávacích programů/kurzů. </a:t>
            </a:r>
          </a:p>
          <a:p>
            <a:pPr lvl="0">
              <a:buBlip>
                <a:blip r:embed="rId3"/>
              </a:buBlip>
            </a:pPr>
            <a:r>
              <a:rPr lang="cs-CZ" sz="1800" dirty="false"/>
              <a:t>Vytvoření e-</a:t>
            </a:r>
            <a:r>
              <a:rPr lang="cs-CZ" sz="1800" dirty="false" err="true"/>
              <a:t>learningu</a:t>
            </a:r>
            <a:r>
              <a:rPr lang="cs-CZ" sz="1800" dirty="false"/>
              <a:t> (obsahová část, vytvoření textů, technická část, softwarové zpracování, hardware). </a:t>
            </a:r>
          </a:p>
          <a:p>
            <a:pPr lvl="0">
              <a:buBlip>
                <a:blip r:embed="rId3"/>
              </a:buBlip>
            </a:pPr>
            <a:r>
              <a:rPr lang="cs-CZ" sz="1800" dirty="false"/>
              <a:t>Počítačové kurzy a jazykové kurzy.  </a:t>
            </a:r>
          </a:p>
          <a:p>
            <a:pPr lvl="0">
              <a:buBlip>
                <a:blip r:embed="rId3"/>
              </a:buBlip>
            </a:pPr>
            <a:r>
              <a:rPr lang="cs-CZ" sz="1800" dirty="false"/>
              <a:t>Komunitní plánování. </a:t>
            </a:r>
          </a:p>
          <a:p>
            <a:pPr lvl="0">
              <a:buBlip>
                <a:blip r:embed="rId3"/>
              </a:buBlip>
            </a:pPr>
            <a:r>
              <a:rPr lang="cs-CZ" sz="1800" dirty="false"/>
              <a:t>Mzdové příspěvky na náhradu mzdy zaměstnavateli pro pracovníka po dobu jeho účasti v dalším vzdělávání. </a:t>
            </a:r>
            <a:endParaRPr lang="cs-CZ" sz="1800" dirty="false" smtClean="false"/>
          </a:p>
          <a:p>
            <a:pPr>
              <a:buBlip>
                <a:blip r:embed="rId4"/>
              </a:buBlip>
            </a:pPr>
            <a:r>
              <a:rPr lang="cs-CZ" sz="1800" b="true" dirty="false" smtClean="false"/>
              <a:t>Není možné </a:t>
            </a:r>
            <a:r>
              <a:rPr lang="cs-CZ" sz="1800" b="true" dirty="false"/>
              <a:t>podpořit běžný provoz sociální služby </a:t>
            </a:r>
            <a:r>
              <a:rPr lang="cs-CZ" sz="1800" dirty="false"/>
              <a:t>včetně přímé práce s klienty (např. mzdy sociálních pracovníků </a:t>
            </a:r>
            <a:r>
              <a:rPr lang="cs-CZ" sz="1800" dirty="false" smtClean="false"/>
              <a:t>apod.). </a:t>
            </a:r>
            <a:r>
              <a:rPr lang="cs-CZ" sz="1800" dirty="false"/>
              <a:t>Je možné podpořit pilotní ověření nových řešení, jejichž součástí může být také přímá práce s klienty. </a:t>
            </a:r>
            <a:endParaRPr lang="cs-CZ" altLang="cs-CZ" sz="18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98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 JAKÉ FÁZI JSOU NYNÍ PROJEKTY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55575" y="1256374"/>
            <a:ext cx="8484425" cy="5259626"/>
          </a:xfrm>
          <a:noFill/>
        </p:spPr>
        <p:txBody>
          <a:bodyPr numCol="1"/>
          <a:lstStyle/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 smtClean="false"/>
              <a:t>Výběrová komise</a:t>
            </a:r>
          </a:p>
          <a:p>
            <a:pPr marL="757238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false" smtClean="false"/>
              <a:t>Pro výzvu č. 98  (10</a:t>
            </a:r>
            <a:r>
              <a:rPr lang="cs-CZ" sz="1800" dirty="false"/>
              <a:t>. a 11. 12. 2020) doporučila </a:t>
            </a:r>
            <a:r>
              <a:rPr lang="cs-CZ" sz="1800" dirty="false" smtClean="false"/>
              <a:t>k financování 74 projektů </a:t>
            </a:r>
            <a:br>
              <a:rPr lang="cs-CZ" sz="1800" dirty="false" smtClean="false"/>
            </a:br>
            <a:r>
              <a:rPr lang="cs-CZ" sz="1800" dirty="false" smtClean="false"/>
              <a:t>v celkové hodnotě přes 249 milionů Kč;</a:t>
            </a:r>
          </a:p>
          <a:p>
            <a:pPr marL="757238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false"/>
              <a:t>Pro výzvu č. </a:t>
            </a:r>
            <a:r>
              <a:rPr lang="cs-CZ" sz="1800" dirty="false" smtClean="false"/>
              <a:t>99  (12</a:t>
            </a:r>
            <a:r>
              <a:rPr lang="cs-CZ" sz="1800" dirty="false" smtClean="false">
                <a:solidFill>
                  <a:srgbClr val="FF0000"/>
                </a:solidFill>
              </a:rPr>
              <a:t>. </a:t>
            </a:r>
            <a:r>
              <a:rPr lang="cs-CZ" sz="1800" dirty="false"/>
              <a:t>12. 2020) doporučila k financování </a:t>
            </a:r>
            <a:r>
              <a:rPr lang="cs-CZ" sz="1800" dirty="false" smtClean="false"/>
              <a:t>26 </a:t>
            </a:r>
            <a:r>
              <a:rPr lang="cs-CZ" sz="1800" dirty="false"/>
              <a:t>projektů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v </a:t>
            </a:r>
            <a:r>
              <a:rPr lang="cs-CZ" sz="1800" dirty="false"/>
              <a:t>celkové hodnotě přes </a:t>
            </a:r>
            <a:r>
              <a:rPr lang="cs-CZ" sz="1800" dirty="false" smtClean="false"/>
              <a:t>88 </a:t>
            </a:r>
            <a:r>
              <a:rPr lang="cs-CZ" sz="1800" dirty="false"/>
              <a:t>milionů Kč;</a:t>
            </a:r>
          </a:p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 smtClean="false"/>
              <a:t>Všechny projekty mají uzavřený Právní akt o poskytnutí podpory, </a:t>
            </a:r>
            <a:br>
              <a:rPr lang="cs-CZ" sz="1800" dirty="false" smtClean="false"/>
            </a:br>
            <a:r>
              <a:rPr lang="cs-CZ" sz="1800" dirty="false" smtClean="false"/>
              <a:t>tzv. Rozhodnutí;</a:t>
            </a:r>
          </a:p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 smtClean="false"/>
              <a:t>Rozhodnutí byla podepsána elektronickým podpisem ředitelky </a:t>
            </a:r>
            <a:br>
              <a:rPr lang="cs-CZ" sz="1800" dirty="false" smtClean="false"/>
            </a:br>
            <a:r>
              <a:rPr lang="cs-CZ" sz="1800" dirty="false" smtClean="false"/>
              <a:t>odboru 87, Ing. Heleny </a:t>
            </a:r>
            <a:r>
              <a:rPr lang="cs-CZ" sz="1800" dirty="false" err="true" smtClean="false"/>
              <a:t>Petrokové</a:t>
            </a:r>
            <a:r>
              <a:rPr lang="cs-CZ" sz="1800" dirty="false" smtClean="false"/>
              <a:t>;</a:t>
            </a:r>
          </a:p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 smtClean="false"/>
              <a:t>Poštou se Rozhodnutí nedoručuje, je k dispozici v elektronické podobě </a:t>
            </a:r>
            <a:br>
              <a:rPr lang="cs-CZ" sz="1800" dirty="false" smtClean="false"/>
            </a:br>
            <a:r>
              <a:rPr lang="cs-CZ" sz="1800" dirty="false" smtClean="false"/>
              <a:t>v informačním systému ISKP;</a:t>
            </a:r>
          </a:p>
          <a:p>
            <a:pPr marL="808038" lvl="1" indent="-393700">
              <a:spcAft>
                <a:spcPts val="1200"/>
              </a:spcAft>
              <a:defRPr/>
            </a:pPr>
            <a:r>
              <a:rPr lang="cs-CZ" sz="1800" dirty="false"/>
              <a:t>Projektům se začátkem realizace v březnu, </a:t>
            </a:r>
            <a:r>
              <a:rPr lang="cs-CZ" sz="1800" dirty="false" smtClean="false"/>
              <a:t>dubnu</a:t>
            </a:r>
            <a:r>
              <a:rPr lang="cs-CZ" sz="1800" dirty="false"/>
              <a:t>, květnu </a:t>
            </a:r>
            <a:r>
              <a:rPr lang="cs-CZ" sz="1800" dirty="false" smtClean="false"/>
              <a:t>byla</a:t>
            </a:r>
            <a:br>
              <a:rPr lang="cs-CZ" sz="1800" dirty="false" smtClean="false"/>
            </a:br>
            <a:r>
              <a:rPr lang="cs-CZ" sz="1800" dirty="false" smtClean="false"/>
              <a:t>již </a:t>
            </a:r>
            <a:r>
              <a:rPr lang="cs-CZ" sz="1800" dirty="false"/>
              <a:t>vyplacena </a:t>
            </a:r>
            <a:r>
              <a:rPr lang="cs-CZ" sz="1800" dirty="false" smtClean="false"/>
              <a:t>zálohová platba</a:t>
            </a:r>
            <a:r>
              <a:rPr lang="cs-CZ" sz="1800" dirty="false"/>
              <a:t>. </a:t>
            </a:r>
            <a:r>
              <a:rPr lang="cs-CZ" sz="1800" dirty="false" smtClean="false">
                <a:solidFill>
                  <a:srgbClr val="FF0000"/>
                </a:solidFill>
              </a:rPr>
              <a:t/>
            </a:r>
            <a:br>
              <a:rPr lang="cs-CZ" sz="1800" dirty="false" smtClean="false">
                <a:solidFill>
                  <a:srgbClr val="FF0000"/>
                </a:solidFill>
              </a:rPr>
            </a:br>
            <a:endParaRPr lang="cs-CZ" sz="1800" dirty="false" smtClean="false">
              <a:solidFill>
                <a:srgbClr val="FF0000"/>
              </a:solidFill>
            </a:endParaRPr>
          </a:p>
          <a:p>
            <a:pPr marL="414338" lvl="1" indent="0" algn="just">
              <a:spcAft>
                <a:spcPts val="1200"/>
              </a:spcAft>
              <a:buNone/>
              <a:defRPr/>
            </a:pPr>
            <a:endParaRPr lang="cs-CZ" sz="1800" dirty="false" smtClean="false"/>
          </a:p>
          <a:p>
            <a:pPr marL="808038" lvl="1" indent="-393700" algn="just">
              <a:spcAft>
                <a:spcPts val="1200"/>
              </a:spcAft>
              <a:defRPr/>
            </a:pPr>
            <a:endParaRPr lang="cs-CZ" sz="1800" dirty="false" smtClean="false"/>
          </a:p>
          <a:p>
            <a:pPr marL="414338" lvl="1" indent="0" algn="just">
              <a:spcAft>
                <a:spcPts val="1200"/>
              </a:spcAft>
              <a:buNone/>
              <a:defRPr/>
            </a:pPr>
            <a:endParaRPr lang="cs-CZ" altLang="cs-CZ" sz="1800" dirty="false" smtClean="false">
              <a:solidFill>
                <a:srgbClr val="14407E"/>
              </a:solidFill>
            </a:endParaRPr>
          </a:p>
          <a:p>
            <a:pPr marL="808038" lvl="1" indent="-393700" algn="just">
              <a:spcAft>
                <a:spcPts val="1200"/>
              </a:spcAft>
              <a:buNone/>
              <a:defRPr/>
            </a:pPr>
            <a:endParaRPr lang="cs-CZ" altLang="cs-CZ" sz="1800" dirty="false" smtClean="false">
              <a:solidFill>
                <a:srgbClr val="14407E"/>
              </a:solidFill>
            </a:endParaRP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sp>
        <p:nvSpPr>
          <p:cNvPr id="5" name="AutoShape 2" descr="https://jargonwriter.files.wordpress.com/2010/01/shaking_hands.jpg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https://jargonwriter.files.wordpress.com/2010/01/shaking_hands.jpg"/>
          <p:cNvSpPr>
            <a:spLocks noChangeAspect="true" noChangeArrowheads="true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81682" cy="11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/>
        </p:blipFill>
        <p:spPr bwMode="auto">
          <a:xfrm rot="1796534">
            <a:off x="5998917" y="1597264"/>
            <a:ext cx="2896689" cy="17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ROZHODNUTÍ O POSKYTNUTÍ DOTACE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05284" y="1268760"/>
            <a:ext cx="5706875" cy="230425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Po podpisu textu právního </a:t>
            </a:r>
            <a:r>
              <a:rPr lang="cs-CZ" sz="1900" dirty="false"/>
              <a:t>aktu </a:t>
            </a:r>
            <a:r>
              <a:rPr lang="cs-CZ" sz="1900" dirty="false" smtClean="false"/>
              <a:t>(PA) o </a:t>
            </a:r>
            <a:r>
              <a:rPr lang="cs-CZ" sz="1900" dirty="false"/>
              <a:t>poskytnutí podpory </a:t>
            </a:r>
            <a:r>
              <a:rPr lang="cs-CZ" sz="1900" dirty="false" smtClean="false"/>
              <a:t>(Rozhodnutí o poskytnutí dotace) ředitelkou odboru 87 byl příjemce depeší informován o tom, že má právní akt k dispozici.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V okamžiku odpovědi statutárního zástupce (jeho zmocněnce) se žadatel stal příjemcem podpory</a:t>
            </a:r>
            <a:r>
              <a:rPr lang="cs-CZ" sz="1900" dirty="false"/>
              <a:t>. S textem </a:t>
            </a:r>
            <a:r>
              <a:rPr lang="cs-CZ" sz="1900" dirty="false" smtClean="false"/>
              <a:t>PA je </a:t>
            </a:r>
            <a:r>
              <a:rPr lang="cs-CZ" sz="1900" dirty="false"/>
              <a:t>potřeba se </a:t>
            </a:r>
            <a:r>
              <a:rPr lang="cs-CZ" sz="1900" dirty="false" smtClean="false"/>
              <a:t>seznámit</a:t>
            </a:r>
            <a:r>
              <a:rPr lang="cs-CZ" sz="1900" dirty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 smtClean="false"/>
          </a:p>
          <a:p>
            <a:pPr marL="0" indent="0" algn="just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96491" y="3861048"/>
            <a:ext cx="8064000" cy="458132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b="true" dirty="false" err="true" smtClean="false"/>
              <a:t>RoD</a:t>
            </a:r>
            <a:r>
              <a:rPr lang="cs-CZ" sz="1900" b="true" dirty="false" smtClean="false"/>
              <a:t> obsahuje</a:t>
            </a:r>
            <a:r>
              <a:rPr lang="cs-CZ" sz="1900" dirty="false" smtClean="false"/>
              <a:t>: účel dotace, data zahájení a ukončení realizace, finanční rámec a platební podmínky, povinnosti příjemce a sankce.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Součástí Rozhodnutí o poskytnutí dotace je i </a:t>
            </a:r>
            <a:r>
              <a:rPr lang="cs-CZ" sz="1900" b="true" dirty="false" smtClean="false"/>
              <a:t>příloha „Informace </a:t>
            </a:r>
            <a:br>
              <a:rPr lang="cs-CZ" sz="1900" b="true" dirty="false" smtClean="false"/>
            </a:br>
            <a:r>
              <a:rPr lang="cs-CZ" sz="1900" b="true" dirty="false" smtClean="false"/>
              <a:t>o projektu“ </a:t>
            </a:r>
            <a:r>
              <a:rPr lang="cs-CZ" sz="1900" dirty="false" smtClean="false"/>
              <a:t>s obsahem klíčových aktivit, přehledem cílových skupin, finální podobou schváleného rozpočtu a finančním plánem projektu.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V</a:t>
            </a:r>
            <a:r>
              <a:rPr lang="cs-CZ" sz="1900" dirty="false"/>
              <a:t> případě podpory aktivit, které zakládají veřejnou podporu </a:t>
            </a:r>
            <a:r>
              <a:rPr lang="cs-CZ" sz="1900" dirty="false" smtClean="false"/>
              <a:t/>
            </a:r>
            <a:br>
              <a:rPr lang="cs-CZ" sz="1900" dirty="false" smtClean="false"/>
            </a:br>
            <a:r>
              <a:rPr lang="cs-CZ" sz="1900" dirty="false" smtClean="false"/>
              <a:t>a projekt, nebo </a:t>
            </a:r>
            <a:r>
              <a:rPr lang="cs-CZ" sz="1900" dirty="false"/>
              <a:t>jeho část je financována vyrovnávací </a:t>
            </a:r>
            <a:r>
              <a:rPr lang="cs-CZ" sz="1900" dirty="false" smtClean="false"/>
              <a:t>platbou, </a:t>
            </a:r>
            <a:br>
              <a:rPr lang="cs-CZ" sz="1900" dirty="false" smtClean="false"/>
            </a:br>
            <a:r>
              <a:rPr lang="cs-CZ" sz="1900" dirty="false" smtClean="false"/>
              <a:t>je </a:t>
            </a:r>
            <a:r>
              <a:rPr lang="cs-CZ" sz="1900" dirty="false"/>
              <a:t>přílohou Rozvojové </a:t>
            </a:r>
            <a:r>
              <a:rPr lang="cs-CZ" sz="1900" dirty="false" smtClean="false"/>
              <a:t>pověření.</a:t>
            </a:r>
            <a:endParaRPr lang="cs-CZ" sz="19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 smtClean="false"/>
          </a:p>
          <a:p>
            <a:pPr marL="0" indent="0" algn="just">
              <a:buFont typeface="Wingdings" panose="05000000000000000000" pitchFamily="2" charset="2"/>
              <a:buNone/>
            </a:pPr>
            <a:endParaRPr lang="cs-CZ" dirty="false" smtClean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023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cap="none" dirty="false" smtClean="false"/>
              <a:t>ZDROJ INFORMACÍ A INFORMAČNÍ SYSTÉMY</a:t>
            </a:r>
            <a:endParaRPr lang="cs-CZ" sz="2800" cap="non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056" y="1178380"/>
            <a:ext cx="8496944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true" u="sng" dirty="false">
                <a:hlinkClick r:id="rId2"/>
              </a:rPr>
              <a:t>www.esfcr.cz</a:t>
            </a:r>
            <a:r>
              <a:rPr lang="cs-CZ" sz="2000" b="true" dirty="false"/>
              <a:t> </a:t>
            </a:r>
            <a:r>
              <a:rPr lang="cs-CZ" sz="2000" b="true" dirty="false" smtClean="false"/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Obecná část pravidel pro žadatele a příjemce v rámci OPZ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Specifická část pravidel pro žadatele a příjemce pro projekty se skutečně vzniklými výdaji a případně také s nepřímými </a:t>
            </a:r>
            <a:r>
              <a:rPr lang="cs-CZ" sz="1800" dirty="false" smtClean="false"/>
              <a:t>náklady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 smtClean="false"/>
              <a:t>Další </a:t>
            </a:r>
            <a:r>
              <a:rPr lang="cs-CZ" sz="1800" dirty="false"/>
              <a:t>potřebné příručky a vzory ke stažení – např. návod pro vyplnění </a:t>
            </a:r>
            <a:r>
              <a:rPr lang="cs-CZ" sz="1800" dirty="false" err="true" smtClean="false"/>
              <a:t>ZoR</a:t>
            </a:r>
            <a:r>
              <a:rPr lang="cs-CZ" sz="1800" dirty="false" smtClean="false"/>
              <a:t>/ZOP, </a:t>
            </a:r>
            <a:r>
              <a:rPr lang="cs-CZ" sz="1800" dirty="false"/>
              <a:t>pracovní výkaz, monitorování osob, šablony pro vizuální identitu, Pokyny pro příjemce pro práci s IS ESF 2014+ </a:t>
            </a:r>
            <a:br>
              <a:rPr lang="cs-CZ" sz="1800" dirty="false"/>
            </a:br>
            <a:r>
              <a:rPr lang="cs-CZ" sz="1800" dirty="false"/>
              <a:t>a další</a:t>
            </a:r>
            <a:endParaRPr lang="cs-CZ" sz="1800" b="true" dirty="false"/>
          </a:p>
          <a:p>
            <a:pPr>
              <a:lnSpc>
                <a:spcPct val="100000"/>
              </a:lnSpc>
            </a:pPr>
            <a:r>
              <a:rPr lang="cs-CZ" sz="2000" b="true" u="sng" dirty="false" smtClean="false"/>
              <a:t>IS KP14+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Informační systém konečného příjemce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pro žadatele a příjemce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Komunikace mezi ŘO a příjemcem v IS KP14+ probíhá prostřednictvím depeší (pozor! Odesílat  z projektu, ne z úvodní nástěnky)</a:t>
            </a:r>
          </a:p>
          <a:p>
            <a:pPr>
              <a:lnSpc>
                <a:spcPct val="100000"/>
              </a:lnSpc>
            </a:pPr>
            <a:r>
              <a:rPr lang="cs-CZ" sz="2000" b="true" u="sng" dirty="false" smtClean="false"/>
              <a:t>IS </a:t>
            </a:r>
            <a:r>
              <a:rPr lang="cs-CZ" sz="2000" b="true" u="sng" dirty="false"/>
              <a:t>ESF14+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monitorování podpořených osob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Vstup přes </a:t>
            </a:r>
            <a:r>
              <a:rPr lang="cs-CZ" sz="1800" dirty="false">
                <a:hlinkClick r:id="rId2"/>
              </a:rPr>
              <a:t>www.esfcr.cz</a:t>
            </a:r>
            <a:endParaRPr lang="cs-CZ" sz="1800" dirty="false"/>
          </a:p>
          <a:p>
            <a:pPr marL="918000" lvl="3" indent="0">
              <a:lnSpc>
                <a:spcPct val="100000"/>
              </a:lnSpc>
              <a:buNone/>
            </a:pPr>
            <a:endParaRPr lang="cs-CZ" sz="1700" dirty="false"/>
          </a:p>
          <a:p>
            <a:pPr lvl="3">
              <a:lnSpc>
                <a:spcPct val="100000"/>
              </a:lnSpc>
            </a:pPr>
            <a:endParaRPr lang="cs-CZ" sz="1700" dirty="false" smtClean="false"/>
          </a:p>
          <a:p>
            <a:pPr>
              <a:lnSpc>
                <a:spcPct val="100000"/>
              </a:lnSpc>
            </a:pPr>
            <a:endParaRPr lang="cs-CZ" sz="1600" dirty="false" smtClean="false"/>
          </a:p>
          <a:p>
            <a:endParaRPr lang="cs-CZ" dirty="false" smtClean="false"/>
          </a:p>
          <a:p>
            <a:endParaRPr lang="cs-CZ" dirty="false" smtClean="false"/>
          </a:p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843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W:\INTERNÍ\ODD_874\SC 2.2.1\výzva_NNO střešní -03_15_041\08_Semináře\3. Seminář pro příjemce\1. Seminář pro příjemce_výzva č. 41.pptx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666A9-5E9E-48DA-8429-33655BE5065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fed548f-0517-4d39-90e3-3947398480c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024B3C-103B-4B2F-9C39-EF5AC35095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69F97B-64BD-49C6-8721-21465F9F9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5066</properties:Words>
  <properties:PresentationFormat>Předvádění na obrazovce (4:3)</properties:PresentationFormat>
  <properties:Paragraphs>445</properties:Paragraphs>
  <properties:Slides>53</properties:Slides>
  <properties:Notes>34</properties:Notes>
  <properties:TotalTime>16896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properties:HeadingPairs>
  <properties:TitlesOfParts>
    <vt:vector baseType="lpstr" size="60">
      <vt:lpstr>Arial</vt:lpstr>
      <vt:lpstr>Calibri</vt:lpstr>
      <vt:lpstr>Courier New</vt:lpstr>
      <vt:lpstr>Times New Roman</vt:lpstr>
      <vt:lpstr>Wingdings</vt:lpstr>
      <vt:lpstr>Wingdings 3</vt:lpstr>
      <vt:lpstr>prezentace</vt:lpstr>
      <vt:lpstr>seminář pro příjemce výzvy  č. 03_19_098/03_19_099  1. podmínky a pravidla realizace projektů </vt:lpstr>
      <vt:lpstr>Struktura semináře</vt:lpstr>
      <vt:lpstr>Struktura semináře</vt:lpstr>
      <vt:lpstr>výzvy 98/99 – Podporované aktivity</vt:lpstr>
      <vt:lpstr>výzvy 98/99 – Podporované aktivity</vt:lpstr>
      <vt:lpstr>výzvy 98/99 – nePodporované aktivity</vt:lpstr>
      <vt:lpstr>V JAKÉ FÁZI JSOU NYNÍ PROJEKTY</vt:lpstr>
      <vt:lpstr>ROZHODNUTÍ O POSKYTNUTÍ DOTACE</vt:lpstr>
      <vt:lpstr>ZDROJ INFORMACÍ A INFORMAČNÍ SYSTÉMY</vt:lpstr>
      <vt:lpstr>Technická podpora v případě problémů s IS KP14+ nebo s IS ESF2014+</vt:lpstr>
      <vt:lpstr>Prezentace aplikace PowerPoint</vt:lpstr>
      <vt:lpstr>Obecná část pravidel pro příjemce</vt:lpstr>
      <vt:lpstr>Specifická část pravidel pro příjemce</vt:lpstr>
      <vt:lpstr>další příručky</vt:lpstr>
      <vt:lpstr>kontroly na místě</vt:lpstr>
      <vt:lpstr>KONTROLY NA MÍSTĚ</vt:lpstr>
      <vt:lpstr>plán aktivit</vt:lpstr>
      <vt:lpstr>Plán aktivit</vt:lpstr>
      <vt:lpstr> změny projektu  </vt:lpstr>
      <vt:lpstr>změny projektu</vt:lpstr>
      <vt:lpstr>Podstatné a Nepodstatné změny</vt:lpstr>
      <vt:lpstr>Nepodstatné změny I</vt:lpstr>
      <vt:lpstr>Nepodstatné změny II</vt:lpstr>
      <vt:lpstr>Nepodstatné změny III</vt:lpstr>
      <vt:lpstr>Podstatné změny I</vt:lpstr>
      <vt:lpstr>Podstatné změny II</vt:lpstr>
      <vt:lpstr>Změny projektu – závěrem </vt:lpstr>
      <vt:lpstr>Změny projektu  - Schvalovací proces</vt:lpstr>
      <vt:lpstr> (ne)způsobilé výdaje  </vt:lpstr>
      <vt:lpstr>Způsobilé a nezpůsobilé výdaje</vt:lpstr>
      <vt:lpstr>Charakteristika způsobilého výdaje</vt:lpstr>
      <vt:lpstr>Charakteristika základních pojmů – Způsobilé výdaje </vt:lpstr>
      <vt:lpstr>Celkové způsobilé náklady projektu</vt:lpstr>
      <vt:lpstr>Celkové způsobilé náklady projektu</vt:lpstr>
      <vt:lpstr>Způsobilé výdaje – osobní náklady</vt:lpstr>
      <vt:lpstr>Způsobilé výdaje -  osobní náklady </vt:lpstr>
      <vt:lpstr>Způsobilé výdaje – osobní náklady</vt:lpstr>
      <vt:lpstr>Způsobilé výdaje – osobní náklady</vt:lpstr>
      <vt:lpstr>Způsobilé výdaje - osobní náklady</vt:lpstr>
      <vt:lpstr>Způsobilé výdaje - osobní náklady</vt:lpstr>
      <vt:lpstr>Způsobilé výdaje - osobní náklady</vt:lpstr>
      <vt:lpstr>Způsobilé výdaje - Osobní náklady  PN a NN</vt:lpstr>
      <vt:lpstr>Způsobilé výdaje – Cestovné</vt:lpstr>
      <vt:lpstr>Způsobilé výdaje – Cestovné</vt:lpstr>
      <vt:lpstr>Způsobilé výdaje -  cestovné – PN a NN</vt:lpstr>
      <vt:lpstr>Způsobilé výdaje – nákup zařízení  a vybavení</vt:lpstr>
      <vt:lpstr>Způsobilé výdaje  nákup zařízení a vybavení</vt:lpstr>
      <vt:lpstr>Způsobilé výdaje - Přímá podpora</vt:lpstr>
      <vt:lpstr>Způsobilé výdaje - Nákup služeb</vt:lpstr>
      <vt:lpstr>Vedení účetnictví   a   dokladování výdajů</vt:lpstr>
      <vt:lpstr>Vedení účetnictví</vt:lpstr>
      <vt:lpstr>Dokladování výdajů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2020-04-20T09:17:52Z</dcterms:modified>
  <cp:revision>469</cp:revision>
  <dc:title>ROZLOŽENÍ SNÍMKŮ A TISK PREZENTACÍ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