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horzBarState="maximized">
    <p:restoredLeft sz="14995" autoAdjust="false"/>
    <p:restoredTop sz="94660"/>
  </p:normalViewPr>
  <p:slideViewPr>
    <p:cSldViewPr snapToGrid="false">
      <p:cViewPr varScale="true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tableStyles.xml" Type="http://schemas.openxmlformats.org/officeDocument/2006/relationships/tableStyles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theme/theme1.xml" Type="http://schemas.openxmlformats.org/officeDocument/2006/relationships/theme" Id="rId12"/>
    <Relationship Target="slides/slide1.xml" Type="http://schemas.openxmlformats.org/officeDocument/2006/relationships/slide" Id="rId2"/>
    <Relationship Target="../customXml/item3.xml" Type="http://schemas.openxmlformats.org/officeDocument/2006/relationships/customXml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viewProps.xml" Type="http://schemas.openxmlformats.org/officeDocument/2006/relationships/viewProps" Id="rId11"/>
    <Relationship Target="slides/slide4.xml" Type="http://schemas.openxmlformats.org/officeDocument/2006/relationships/slide" Id="rId5"/>
    <Relationship Target="../customXml/item2.xml" Type="http://schemas.openxmlformats.org/officeDocument/2006/relationships/customXml" Id="rId15"/>
    <Relationship Target="presProps.xml" Type="http://schemas.openxmlformats.org/officeDocument/2006/relationships/presProps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../customXml/item1.xml" Type="http://schemas.openxmlformats.org/officeDocument/2006/relationships/customXml" Id="rId14"/>
</Relationships>
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false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false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 smtClean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  <a:endParaRPr lang="cs-CZ" sz="1050" dirty="false">
              <a:latin typeface="Trebuchet MS" panose="020B0603020202020204" pitchFamily="34" charset="0"/>
            </a:endParaRP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151861" y="908304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Spolu-pracujeme, spolu se </a:t>
            </a:r>
            <a:r>
              <a:rPr lang="cs-CZ" sz="4400" b="true" dirty="false" err="true" smtClean="false">
                <a:solidFill>
                  <a:srgbClr val="005BAA"/>
                </a:solidFill>
                <a:latin typeface="Trebuchet MS" panose="020B0603020202020204" pitchFamily="34" charset="0"/>
              </a:rPr>
              <a:t>SPLAVem</a:t>
            </a:r>
            <a:endParaRPr lang="cs-CZ" sz="4400" b="true" dirty="false" smtClean="false">
              <a:solidFill>
                <a:srgbClr val="005BAA"/>
              </a:solidFill>
              <a:latin typeface="Trebuchet MS" panose="020B0603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 smtClean="false"/>
              <a:t>Martin Špaček</a:t>
            </a:r>
            <a:endParaRPr lang="cs-CZ" sz="1600" b="true" dirty="false" smtClean="false"/>
          </a:p>
          <a:p>
            <a:pPr algn="r"/>
            <a:r>
              <a:rPr lang="cs-CZ" sz="1600" b="true" dirty="false" smtClean="false"/>
              <a:t>IREAS Centrum, s.r.o.</a:t>
            </a:r>
            <a:endParaRPr lang="cs-CZ" sz="1600" b="true" dirty="false"/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803469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Název: 	</a:t>
            </a:r>
            <a:r>
              <a:rPr lang="cs-CZ" b="true" dirty="false" smtClean="false">
                <a:solidFill>
                  <a:srgbClr val="005BAA"/>
                </a:solidFill>
              </a:rPr>
              <a:t>	Spolu-pracujeme</a:t>
            </a:r>
            <a:r>
              <a:rPr lang="cs-CZ" b="true" dirty="false">
                <a:solidFill>
                  <a:srgbClr val="005BAA"/>
                </a:solidFill>
              </a:rPr>
              <a:t>, spolu se </a:t>
            </a:r>
            <a:r>
              <a:rPr lang="cs-CZ" b="true" dirty="false" err="true" smtClean="false">
                <a:solidFill>
                  <a:srgbClr val="005BAA"/>
                </a:solidFill>
              </a:rPr>
              <a:t>SPLAVem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Realizátor</a:t>
            </a:r>
            <a:r>
              <a:rPr lang="cs-CZ" b="true" dirty="false">
                <a:solidFill>
                  <a:srgbClr val="005BAA"/>
                </a:solidFill>
              </a:rPr>
              <a:t>: </a:t>
            </a:r>
            <a:r>
              <a:rPr lang="cs-CZ" b="true" dirty="false" smtClean="false">
                <a:solidFill>
                  <a:srgbClr val="005BAA"/>
                </a:solidFill>
              </a:rPr>
              <a:t>	</a:t>
            </a:r>
            <a:r>
              <a:rPr lang="cs-CZ" b="true" dirty="false">
                <a:solidFill>
                  <a:srgbClr val="005BAA"/>
                </a:solidFill>
              </a:rPr>
              <a:t>Sdružení SPLAV, </a:t>
            </a:r>
            <a:r>
              <a:rPr lang="cs-CZ" b="true" dirty="false" err="true">
                <a:solidFill>
                  <a:srgbClr val="005BAA"/>
                </a:solidFill>
              </a:rPr>
              <a:t>z.s</a:t>
            </a:r>
            <a:r>
              <a:rPr lang="cs-CZ" b="true" dirty="false">
                <a:solidFill>
                  <a:srgbClr val="005BAA"/>
                </a:solidFill>
              </a:rPr>
              <a:t>.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Termín:	</a:t>
            </a:r>
            <a:r>
              <a:rPr lang="cs-CZ" b="true" dirty="false" smtClean="false">
                <a:solidFill>
                  <a:srgbClr val="005BAA"/>
                </a:solidFill>
              </a:rPr>
              <a:t>	</a:t>
            </a:r>
            <a:r>
              <a:rPr lang="cs-CZ" b="true" dirty="false" smtClean="false">
                <a:solidFill>
                  <a:srgbClr val="005BAA"/>
                </a:solidFill>
              </a:rPr>
              <a:t>3/2018 </a:t>
            </a:r>
            <a:r>
              <a:rPr lang="cs-CZ" b="true" dirty="false">
                <a:solidFill>
                  <a:srgbClr val="005BAA"/>
                </a:solidFill>
              </a:rPr>
              <a:t>- </a:t>
            </a:r>
            <a:r>
              <a:rPr lang="cs-CZ" b="true" dirty="false" smtClean="false">
                <a:solidFill>
                  <a:srgbClr val="005BAA"/>
                </a:solidFill>
              </a:rPr>
              <a:t>2/2020</a:t>
            </a: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Výzva</a:t>
            </a:r>
            <a:r>
              <a:rPr lang="cs-CZ" b="true" dirty="false">
                <a:solidFill>
                  <a:srgbClr val="005BAA"/>
                </a:solidFill>
              </a:rPr>
              <a:t>:	</a:t>
            </a:r>
            <a:r>
              <a:rPr lang="cs-CZ" b="true" dirty="false" smtClean="false">
                <a:solidFill>
                  <a:srgbClr val="005BAA"/>
                </a:solidFill>
              </a:rPr>
              <a:t>	Sdružení </a:t>
            </a:r>
            <a:r>
              <a:rPr lang="cs-CZ" b="true" dirty="false">
                <a:solidFill>
                  <a:srgbClr val="005BAA"/>
                </a:solidFill>
              </a:rPr>
              <a:t>SPLAV – Sociální služby a </a:t>
            </a:r>
            <a:r>
              <a:rPr lang="cs-CZ" b="true" dirty="false" smtClean="false">
                <a:solidFill>
                  <a:srgbClr val="005BAA"/>
                </a:solidFill>
              </a:rPr>
              <a:t>			komunity – </a:t>
            </a:r>
            <a:r>
              <a:rPr lang="cs-CZ" b="true" dirty="false" err="true" smtClean="false">
                <a:solidFill>
                  <a:srgbClr val="005BAA"/>
                </a:solidFill>
              </a:rPr>
              <a:t>neinvestice</a:t>
            </a:r>
            <a:r>
              <a:rPr lang="cs-CZ" b="true" dirty="false" smtClean="false">
                <a:solidFill>
                  <a:srgbClr val="005BAA"/>
                </a:solidFill>
              </a:rPr>
              <a:t> </a:t>
            </a:r>
            <a:r>
              <a:rPr lang="cs-CZ" b="true" dirty="false">
                <a:solidFill>
                  <a:srgbClr val="005BAA"/>
                </a:solidFill>
              </a:rPr>
              <a:t>(</a:t>
            </a:r>
            <a:r>
              <a:rPr lang="cs-CZ" b="true" dirty="false" smtClean="false">
                <a:solidFill>
                  <a:srgbClr val="005BAA"/>
                </a:solidFill>
              </a:rPr>
              <a:t>I.)</a:t>
            </a: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Vyhlašovatel:	MAS </a:t>
            </a:r>
            <a:r>
              <a:rPr lang="cs-CZ" b="true" dirty="false" smtClean="false">
                <a:solidFill>
                  <a:srgbClr val="005BAA"/>
                </a:solidFill>
              </a:rPr>
              <a:t>Sdružení SPLAV, </a:t>
            </a:r>
            <a:r>
              <a:rPr lang="cs-CZ" b="true" dirty="false" err="true" smtClean="false">
                <a:solidFill>
                  <a:srgbClr val="005BAA"/>
                </a:solidFill>
              </a:rPr>
              <a:t>z.s</a:t>
            </a:r>
            <a:r>
              <a:rPr lang="cs-CZ" b="true" dirty="false" smtClean="false">
                <a:solidFill>
                  <a:srgbClr val="005BAA"/>
                </a:solidFill>
              </a:rPr>
              <a:t>.</a:t>
            </a: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využít </a:t>
            </a:r>
            <a:r>
              <a:rPr lang="cs-CZ" b="true" dirty="false">
                <a:solidFill>
                  <a:srgbClr val="005BAA"/>
                </a:solidFill>
              </a:rPr>
              <a:t>zázemí komunitní zahrady v Doudlebách nad Orlicí a zkušeností </a:t>
            </a:r>
            <a:r>
              <a:rPr lang="cs-CZ" b="true" dirty="false" smtClean="false">
                <a:solidFill>
                  <a:srgbClr val="005BAA"/>
                </a:solidFill>
              </a:rPr>
              <a:t>ve </a:t>
            </a:r>
            <a:r>
              <a:rPr lang="cs-CZ" b="true" dirty="false">
                <a:solidFill>
                  <a:srgbClr val="005BAA"/>
                </a:solidFill>
              </a:rPr>
              <a:t>prospěch osob sociálně </a:t>
            </a:r>
            <a:r>
              <a:rPr lang="cs-CZ" b="true" dirty="false" smtClean="false">
                <a:solidFill>
                  <a:srgbClr val="005BAA"/>
                </a:solidFill>
              </a:rPr>
              <a:t>ohrožených (osob </a:t>
            </a:r>
            <a:r>
              <a:rPr lang="cs-CZ" b="true" dirty="false">
                <a:solidFill>
                  <a:srgbClr val="005BAA"/>
                </a:solidFill>
              </a:rPr>
              <a:t>se zdravotním hendikepem a osob pečující o osoby </a:t>
            </a:r>
            <a:r>
              <a:rPr lang="cs-CZ" b="true" dirty="false" smtClean="false">
                <a:solidFill>
                  <a:srgbClr val="005BAA"/>
                </a:solidFill>
              </a:rPr>
              <a:t>blízké) </a:t>
            </a:r>
            <a:r>
              <a:rPr lang="cs-CZ" b="true" dirty="false">
                <a:solidFill>
                  <a:srgbClr val="005BAA"/>
                </a:solidFill>
              </a:rPr>
              <a:t>pro jejich integraci do společnosti a uplatnění v pracovním </a:t>
            </a:r>
            <a:r>
              <a:rPr lang="cs-CZ" b="true" dirty="false" smtClean="false">
                <a:solidFill>
                  <a:srgbClr val="005BAA"/>
                </a:solidFill>
              </a:rPr>
              <a:t>životě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zvýšit </a:t>
            </a:r>
            <a:r>
              <a:rPr lang="cs-CZ" b="true" dirty="false">
                <a:solidFill>
                  <a:srgbClr val="005BAA"/>
                </a:solidFill>
              </a:rPr>
              <a:t>povědomí o možnostech uplatnění a potřebách cílové skupiny pomocí osvětové kampaně mezi širší veřejností a potenciálními </a:t>
            </a:r>
            <a:r>
              <a:rPr lang="cs-CZ" b="true" dirty="false" smtClean="false">
                <a:solidFill>
                  <a:srgbClr val="005BAA"/>
                </a:solidFill>
              </a:rPr>
              <a:t>zaměstnavateli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vytvořit síť </a:t>
            </a:r>
            <a:r>
              <a:rPr lang="cs-CZ" b="true" dirty="false">
                <a:solidFill>
                  <a:srgbClr val="005BAA"/>
                </a:solidFill>
              </a:rPr>
              <a:t>vzájemně informovaných, koordinovaných a spolupracujících organizací působících v oblasti sociálního začleňování na </a:t>
            </a:r>
            <a:r>
              <a:rPr lang="cs-CZ" b="true" dirty="false" smtClean="false">
                <a:solidFill>
                  <a:srgbClr val="005BAA"/>
                </a:solidFill>
              </a:rPr>
              <a:t>Rychnovsku</a:t>
            </a: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180937" y="1291335"/>
            <a:ext cx="7046291" cy="4328707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4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cs-CZ" sz="1800" b="true" dirty="false">
                <a:solidFill>
                  <a:srgbClr val="005BAA"/>
                </a:solidFill>
              </a:rPr>
              <a:t>Společný měsíční motivační program pro cílovou skupinu </a:t>
            </a:r>
            <a:r>
              <a:rPr lang="cs-CZ" sz="1800" dirty="false" smtClean="false">
                <a:solidFill>
                  <a:srgbClr val="005BAA"/>
                </a:solidFill>
              </a:rPr>
              <a:t>- osm odborných </a:t>
            </a:r>
            <a:r>
              <a:rPr lang="cs-CZ" sz="1800" dirty="false">
                <a:solidFill>
                  <a:srgbClr val="005BAA"/>
                </a:solidFill>
              </a:rPr>
              <a:t>seminářů </a:t>
            </a:r>
            <a:r>
              <a:rPr lang="cs-CZ" sz="1800" dirty="false" smtClean="false">
                <a:solidFill>
                  <a:srgbClr val="005BAA"/>
                </a:solidFill>
              </a:rPr>
              <a:t>a </a:t>
            </a:r>
            <a:r>
              <a:rPr lang="cs-CZ" sz="1800" dirty="false">
                <a:solidFill>
                  <a:srgbClr val="005BAA"/>
                </a:solidFill>
              </a:rPr>
              <a:t>pracovní terapie v komunitní zahradě </a:t>
            </a:r>
            <a:endParaRPr lang="cs-CZ" sz="1800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4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cs-CZ" sz="1800" b="true" dirty="false" smtClean="false">
                <a:solidFill>
                  <a:srgbClr val="005BAA"/>
                </a:solidFill>
              </a:rPr>
              <a:t>Individuální </a:t>
            </a:r>
            <a:r>
              <a:rPr lang="cs-CZ" sz="1800" b="true" dirty="false">
                <a:solidFill>
                  <a:srgbClr val="005BAA"/>
                </a:solidFill>
              </a:rPr>
              <a:t>pracovně-diagnostický program pro každého </a:t>
            </a:r>
            <a:r>
              <a:rPr lang="cs-CZ" sz="1800" b="true" dirty="false" smtClean="false">
                <a:solidFill>
                  <a:srgbClr val="005BAA"/>
                </a:solidFill>
              </a:rPr>
              <a:t>účastníka </a:t>
            </a:r>
            <a:r>
              <a:rPr lang="cs-CZ" sz="1800" dirty="false" smtClean="false">
                <a:solidFill>
                  <a:srgbClr val="005BAA"/>
                </a:solidFill>
              </a:rPr>
              <a:t>- konzultace </a:t>
            </a:r>
            <a:r>
              <a:rPr lang="cs-CZ" sz="1800" dirty="false">
                <a:solidFill>
                  <a:srgbClr val="005BAA"/>
                </a:solidFill>
              </a:rPr>
              <a:t>s odborníky a kouči, </a:t>
            </a:r>
            <a:r>
              <a:rPr lang="cs-CZ" sz="1800" dirty="false" smtClean="false">
                <a:solidFill>
                  <a:srgbClr val="005BAA"/>
                </a:solidFill>
              </a:rPr>
              <a:t>terapie </a:t>
            </a:r>
            <a:r>
              <a:rPr lang="cs-CZ" sz="1800" dirty="false">
                <a:solidFill>
                  <a:srgbClr val="005BAA"/>
                </a:solidFill>
              </a:rPr>
              <a:t>biofeedback a zahradní </a:t>
            </a:r>
            <a:r>
              <a:rPr lang="cs-CZ" sz="1800" dirty="false" smtClean="false">
                <a:solidFill>
                  <a:srgbClr val="005BAA"/>
                </a:solidFill>
              </a:rPr>
              <a:t>terapie</a:t>
            </a:r>
          </a:p>
          <a:p>
            <a:pPr marL="342900" indent="-342900" algn="l">
              <a:lnSpc>
                <a:spcPct val="14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cs-CZ" sz="1800" b="true" dirty="false" smtClean="false">
                <a:solidFill>
                  <a:srgbClr val="005BAA"/>
                </a:solidFill>
              </a:rPr>
              <a:t>Práce </a:t>
            </a:r>
            <a:r>
              <a:rPr lang="cs-CZ" sz="1800" b="true" dirty="false">
                <a:solidFill>
                  <a:srgbClr val="005BAA"/>
                </a:solidFill>
              </a:rPr>
              <a:t>na zkoušku pro vybrané </a:t>
            </a:r>
            <a:r>
              <a:rPr lang="cs-CZ" sz="1800" b="true" dirty="false" smtClean="false">
                <a:solidFill>
                  <a:srgbClr val="005BAA"/>
                </a:solidFill>
              </a:rPr>
              <a:t>klienty </a:t>
            </a:r>
            <a:r>
              <a:rPr lang="cs-CZ" sz="1800" dirty="false" smtClean="false">
                <a:solidFill>
                  <a:srgbClr val="005BAA"/>
                </a:solidFill>
              </a:rPr>
              <a:t>- tříměsíční </a:t>
            </a:r>
            <a:r>
              <a:rPr lang="cs-CZ" sz="1800" dirty="false">
                <a:solidFill>
                  <a:srgbClr val="005BAA"/>
                </a:solidFill>
              </a:rPr>
              <a:t>zaměstnání </a:t>
            </a:r>
            <a:r>
              <a:rPr lang="cs-CZ" sz="1800" dirty="false" smtClean="false">
                <a:solidFill>
                  <a:srgbClr val="005BAA"/>
                </a:solidFill>
              </a:rPr>
              <a:t>u zaměstnavatelů </a:t>
            </a:r>
            <a:r>
              <a:rPr lang="cs-CZ" sz="1800" dirty="false">
                <a:solidFill>
                  <a:srgbClr val="005BAA"/>
                </a:solidFill>
              </a:rPr>
              <a:t>v regionu </a:t>
            </a:r>
            <a:endParaRPr lang="cs-CZ" sz="1800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4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cs-CZ" sz="1800" b="true" dirty="false" smtClean="false">
                <a:solidFill>
                  <a:srgbClr val="005BAA"/>
                </a:solidFill>
              </a:rPr>
              <a:t>Antidiskriminační kampaň </a:t>
            </a:r>
            <a:r>
              <a:rPr lang="cs-CZ" sz="1800" dirty="false" smtClean="false">
                <a:solidFill>
                  <a:srgbClr val="005BAA"/>
                </a:solidFill>
              </a:rPr>
              <a:t>- akce </a:t>
            </a:r>
            <a:r>
              <a:rPr lang="cs-CZ" sz="1800" dirty="false">
                <a:solidFill>
                  <a:srgbClr val="005BAA"/>
                </a:solidFill>
              </a:rPr>
              <a:t>pro veřejnost </a:t>
            </a:r>
            <a:r>
              <a:rPr lang="cs-CZ" sz="1800" dirty="false" smtClean="false">
                <a:solidFill>
                  <a:srgbClr val="005BAA"/>
                </a:solidFill>
              </a:rPr>
              <a:t>v </a:t>
            </a:r>
            <a:r>
              <a:rPr lang="cs-CZ" sz="1800" dirty="false">
                <a:solidFill>
                  <a:srgbClr val="005BAA"/>
                </a:solidFill>
              </a:rPr>
              <a:t>komunitní zahradě,  happeningy v sídlech spolupracujících </a:t>
            </a:r>
            <a:r>
              <a:rPr lang="cs-CZ" sz="1800" dirty="false" smtClean="false">
                <a:solidFill>
                  <a:srgbClr val="005BAA"/>
                </a:solidFill>
              </a:rPr>
              <a:t>sociálních organizací </a:t>
            </a:r>
          </a:p>
          <a:p>
            <a:pPr marL="342900" indent="-342900" algn="l">
              <a:lnSpc>
                <a:spcPct val="140000"/>
              </a:lnSpc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cs-CZ" sz="1800" b="true" dirty="false" smtClean="false">
                <a:solidFill>
                  <a:srgbClr val="005BAA"/>
                </a:solidFill>
              </a:rPr>
              <a:t>Síťování </a:t>
            </a:r>
            <a:r>
              <a:rPr lang="cs-CZ" sz="1800" b="true" dirty="false">
                <a:solidFill>
                  <a:srgbClr val="005BAA"/>
                </a:solidFill>
              </a:rPr>
              <a:t>organizací působících v oblasti sociálního </a:t>
            </a:r>
            <a:r>
              <a:rPr lang="cs-CZ" sz="1800" b="true" dirty="false" smtClean="false">
                <a:solidFill>
                  <a:srgbClr val="005BAA"/>
                </a:solidFill>
              </a:rPr>
              <a:t>začleňování</a:t>
            </a:r>
            <a:endParaRPr lang="cs-CZ" sz="1800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96538"/>
            <a:ext cx="6740435" cy="44865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Sdružení SPLAV je přímo realizátorem projektu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využití </a:t>
            </a:r>
            <a:r>
              <a:rPr lang="cs-CZ" b="true" dirty="false">
                <a:solidFill>
                  <a:srgbClr val="005BAA"/>
                </a:solidFill>
              </a:rPr>
              <a:t>dobrého jména a postavení MAS v regionu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provázání klíčových organizací zabývajících </a:t>
            </a:r>
            <a:r>
              <a:rPr lang="cs-CZ" b="true" dirty="false">
                <a:solidFill>
                  <a:srgbClr val="005BAA"/>
                </a:solidFill>
              </a:rPr>
              <a:t>se řešenou </a:t>
            </a:r>
            <a:r>
              <a:rPr lang="cs-CZ" b="true" dirty="false" smtClean="false">
                <a:solidFill>
                  <a:srgbClr val="005BAA"/>
                </a:solidFill>
              </a:rPr>
              <a:t>problematikou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konzultace </a:t>
            </a:r>
            <a:r>
              <a:rPr lang="cs-CZ" b="true" dirty="false">
                <a:solidFill>
                  <a:srgbClr val="005BAA"/>
                </a:solidFill>
              </a:rPr>
              <a:t>s různými představiteli </a:t>
            </a:r>
            <a:r>
              <a:rPr lang="cs-CZ" b="true" dirty="false" smtClean="false">
                <a:solidFill>
                  <a:srgbClr val="005BAA"/>
                </a:solidFill>
              </a:rPr>
              <a:t>organizací (organizacemi </a:t>
            </a:r>
            <a:r>
              <a:rPr lang="cs-CZ" b="true" dirty="false">
                <a:solidFill>
                  <a:srgbClr val="005BAA"/>
                </a:solidFill>
              </a:rPr>
              <a:t>působícími v oblasti sociálního začleňování, Úřadem práce a Městským úřadem v Rychnově nad </a:t>
            </a:r>
            <a:r>
              <a:rPr lang="cs-CZ" b="true" dirty="false" smtClean="false">
                <a:solidFill>
                  <a:srgbClr val="005BAA"/>
                </a:solidFill>
              </a:rPr>
              <a:t>Kněžnou)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velmi </a:t>
            </a:r>
            <a:r>
              <a:rPr lang="cs-CZ" b="true" dirty="false">
                <a:solidFill>
                  <a:srgbClr val="005BAA"/>
                </a:solidFill>
              </a:rPr>
              <a:t>důležitá pro přípravu projektu byla proaktivní role zástupců MAS. 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role </a:t>
            </a:r>
            <a:r>
              <a:rPr lang="cs-CZ" b="true" dirty="false">
                <a:solidFill>
                  <a:srgbClr val="005BAA"/>
                </a:solidFill>
              </a:rPr>
              <a:t>MAS </a:t>
            </a:r>
            <a:r>
              <a:rPr lang="cs-CZ" b="true" dirty="false" smtClean="false">
                <a:solidFill>
                  <a:srgbClr val="005BAA"/>
                </a:solidFill>
              </a:rPr>
              <a:t>jako </a:t>
            </a:r>
            <a:r>
              <a:rPr lang="cs-CZ" b="true" dirty="false">
                <a:solidFill>
                  <a:srgbClr val="005BAA"/>
                </a:solidFill>
              </a:rPr>
              <a:t>prostředníka k propojování různých aktérů v regionu a vzájemnému předávání </a:t>
            </a:r>
            <a:r>
              <a:rPr lang="cs-CZ" b="true" dirty="false" smtClean="false">
                <a:solidFill>
                  <a:srgbClr val="005BAA"/>
                </a:solidFill>
              </a:rPr>
              <a:t>informací</a:t>
            </a:r>
            <a:endParaRPr lang="cs-CZ" b="true" dirty="false" smtClean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7545054" cy="4675613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Projekt nemá oficiální </a:t>
            </a:r>
            <a:r>
              <a:rPr lang="cs-CZ" b="true" dirty="false" smtClean="false">
                <a:solidFill>
                  <a:srgbClr val="005BAA"/>
                </a:solidFill>
              </a:rPr>
              <a:t>partnery, avšak nastavena úzká spolupráce s dalšími organizacemi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Spolupracující organizace v oblasti sociálního začleňování: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err="true">
                <a:solidFill>
                  <a:srgbClr val="005BAA"/>
                </a:solidFill>
              </a:rPr>
              <a:t>Pferda</a:t>
            </a:r>
            <a:r>
              <a:rPr lang="cs-CZ" b="true" dirty="false">
                <a:solidFill>
                  <a:srgbClr val="005BAA"/>
                </a:solidFill>
              </a:rPr>
              <a:t>, </a:t>
            </a:r>
            <a:r>
              <a:rPr lang="cs-CZ" b="true" dirty="false" err="true">
                <a:solidFill>
                  <a:srgbClr val="005BAA"/>
                </a:solidFill>
              </a:rPr>
              <a:t>z.ú</a:t>
            </a:r>
            <a:r>
              <a:rPr lang="cs-CZ" b="true" dirty="false">
                <a:solidFill>
                  <a:srgbClr val="005BAA"/>
                </a:solidFill>
              </a:rPr>
              <a:t>.,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Centrum Orion, </a:t>
            </a:r>
            <a:r>
              <a:rPr lang="cs-CZ" b="true" dirty="false" err="true">
                <a:solidFill>
                  <a:srgbClr val="005BAA"/>
                </a:solidFill>
              </a:rPr>
              <a:t>z.s</a:t>
            </a:r>
            <a:r>
              <a:rPr lang="cs-CZ" b="true" dirty="false">
                <a:solidFill>
                  <a:srgbClr val="005BAA"/>
                </a:solidFill>
              </a:rPr>
              <a:t>.,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Centrum Péče o duševní zdraví, o.p.s.,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Centrum 5KA, </a:t>
            </a:r>
            <a:r>
              <a:rPr lang="cs-CZ" b="true" dirty="false" err="true">
                <a:solidFill>
                  <a:srgbClr val="005BAA"/>
                </a:solidFill>
              </a:rPr>
              <a:t>z.s</a:t>
            </a:r>
            <a:r>
              <a:rPr lang="cs-CZ" b="true" dirty="false">
                <a:solidFill>
                  <a:srgbClr val="005BAA"/>
                </a:solidFill>
              </a:rPr>
              <a:t>.,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Domácí </a:t>
            </a:r>
            <a:r>
              <a:rPr lang="cs-CZ" b="true" dirty="false">
                <a:solidFill>
                  <a:srgbClr val="005BAA"/>
                </a:solidFill>
              </a:rPr>
              <a:t>Hospic Setkání, o.p.s.,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Dialyzační </a:t>
            </a:r>
            <a:r>
              <a:rPr lang="cs-CZ" b="true" dirty="false">
                <a:solidFill>
                  <a:srgbClr val="005BAA"/>
                </a:solidFill>
              </a:rPr>
              <a:t>středisko </a:t>
            </a:r>
            <a:r>
              <a:rPr lang="cs-CZ" b="true" dirty="false" err="true">
                <a:solidFill>
                  <a:srgbClr val="005BAA"/>
                </a:solidFill>
              </a:rPr>
              <a:t>Dialcorp</a:t>
            </a:r>
            <a:r>
              <a:rPr lang="cs-CZ" b="true" dirty="false">
                <a:solidFill>
                  <a:srgbClr val="005BAA"/>
                </a:solidFill>
              </a:rPr>
              <a:t> s.r.o.,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Farní Charita Rychnov nad Kněžnou, 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Sdružení Neratov, </a:t>
            </a:r>
            <a:r>
              <a:rPr lang="cs-CZ" b="true" dirty="false" err="true">
                <a:solidFill>
                  <a:srgbClr val="005BAA"/>
                </a:solidFill>
              </a:rPr>
              <a:t>z.s</a:t>
            </a:r>
            <a:r>
              <a:rPr lang="cs-CZ" b="true" dirty="false">
                <a:solidFill>
                  <a:srgbClr val="005BAA"/>
                </a:solidFill>
              </a:rPr>
              <a:t>. </a:t>
            </a: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Realizace projektu přímo </a:t>
            </a:r>
            <a:r>
              <a:rPr lang="cs-CZ" b="true" dirty="false" smtClean="false">
                <a:solidFill>
                  <a:srgbClr val="005BAA"/>
                </a:solidFill>
              </a:rPr>
              <a:t>MAS =  výhoda možnosti </a:t>
            </a:r>
            <a:r>
              <a:rPr lang="cs-CZ" b="true" dirty="false">
                <a:solidFill>
                  <a:srgbClr val="005BAA"/>
                </a:solidFill>
              </a:rPr>
              <a:t>využívání celé sítě kontaktů v rámci </a:t>
            </a:r>
            <a:r>
              <a:rPr lang="cs-CZ" b="true" dirty="false" smtClean="false">
                <a:solidFill>
                  <a:srgbClr val="005BAA"/>
                </a:solidFill>
              </a:rPr>
              <a:t>regionu: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komplexní řešení situace jednotlivých účastníků programů (včetně </a:t>
            </a:r>
            <a:r>
              <a:rPr lang="cs-CZ" b="true" dirty="false">
                <a:solidFill>
                  <a:srgbClr val="005BAA"/>
                </a:solidFill>
              </a:rPr>
              <a:t>bydlení, finanční situace, apod</a:t>
            </a:r>
            <a:r>
              <a:rPr lang="cs-CZ" b="true" dirty="false" smtClean="false">
                <a:solidFill>
                  <a:srgbClr val="005BAA"/>
                </a:solidFill>
              </a:rPr>
              <a:t>.)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přehled </a:t>
            </a:r>
            <a:r>
              <a:rPr lang="cs-CZ" b="true" dirty="false">
                <a:solidFill>
                  <a:srgbClr val="005BAA"/>
                </a:solidFill>
              </a:rPr>
              <a:t>o celém spektru projektů realizovaných v území </a:t>
            </a:r>
            <a:r>
              <a:rPr lang="cs-CZ" b="true" dirty="false" smtClean="false">
                <a:solidFill>
                  <a:srgbClr val="005BAA"/>
                </a:solidFill>
              </a:rPr>
              <a:t>a jejich propojování a doplňování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Možnost hledání </a:t>
            </a:r>
            <a:r>
              <a:rPr lang="cs-CZ" b="true" dirty="false">
                <a:solidFill>
                  <a:srgbClr val="005BAA"/>
                </a:solidFill>
              </a:rPr>
              <a:t>co nejvhodnějšího zaměstnání pro účastníky kurzů. 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Pomocí </a:t>
            </a:r>
            <a:r>
              <a:rPr lang="cs-CZ" b="true" dirty="false">
                <a:solidFill>
                  <a:srgbClr val="005BAA"/>
                </a:solidFill>
              </a:rPr>
              <a:t>realizovaných aktivit </a:t>
            </a:r>
            <a:r>
              <a:rPr lang="cs-CZ" b="true" dirty="false" smtClean="false">
                <a:solidFill>
                  <a:srgbClr val="005BAA"/>
                </a:solidFill>
              </a:rPr>
              <a:t>je posilována </a:t>
            </a:r>
            <a:r>
              <a:rPr lang="cs-CZ" b="true" dirty="false">
                <a:solidFill>
                  <a:srgbClr val="005BAA"/>
                </a:solidFill>
              </a:rPr>
              <a:t>soudržnost komunity a komunitní život v rámci </a:t>
            </a:r>
            <a:r>
              <a:rPr lang="cs-CZ" b="true" dirty="false" smtClean="false">
                <a:solidFill>
                  <a:srgbClr val="005BAA"/>
                </a:solidFill>
              </a:rPr>
              <a:t>MAS </a:t>
            </a:r>
            <a:endParaRPr lang="cs-CZ" b="true" dirty="false" smtClean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Inovativní znaky projektu lze spatřovat v: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individuálním </a:t>
            </a:r>
            <a:r>
              <a:rPr lang="cs-CZ" b="true" dirty="false">
                <a:solidFill>
                  <a:srgbClr val="005BAA"/>
                </a:solidFill>
              </a:rPr>
              <a:t>přístupu ke každému účastníkovi kurzu a provázanosti jednotlivých aktivit </a:t>
            </a:r>
            <a:r>
              <a:rPr lang="cs-CZ" b="true" dirty="false" smtClean="false">
                <a:solidFill>
                  <a:srgbClr val="005BAA"/>
                </a:solidFill>
              </a:rPr>
              <a:t>projektu (od aktivizační fází</a:t>
            </a:r>
            <a:r>
              <a:rPr lang="cs-CZ" b="true" dirty="false">
                <a:solidFill>
                  <a:srgbClr val="005BAA"/>
                </a:solidFill>
              </a:rPr>
              <a:t> </a:t>
            </a:r>
            <a:r>
              <a:rPr lang="cs-CZ" b="true" dirty="false" smtClean="false">
                <a:solidFill>
                  <a:srgbClr val="005BAA"/>
                </a:solidFill>
              </a:rPr>
              <a:t>po pracovní pozici </a:t>
            </a:r>
            <a:r>
              <a:rPr lang="cs-CZ" b="true" dirty="false">
                <a:solidFill>
                  <a:srgbClr val="005BAA"/>
                </a:solidFill>
              </a:rPr>
              <a:t>na </a:t>
            </a:r>
            <a:r>
              <a:rPr lang="cs-CZ" b="true" dirty="false" smtClean="false">
                <a:solidFill>
                  <a:srgbClr val="005BAA"/>
                </a:solidFill>
              </a:rPr>
              <a:t>míru)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aplikaci </a:t>
            </a:r>
            <a:r>
              <a:rPr lang="cs-CZ" b="true" dirty="false">
                <a:solidFill>
                  <a:srgbClr val="005BAA"/>
                </a:solidFill>
              </a:rPr>
              <a:t>inovativní terapie EEG </a:t>
            </a:r>
            <a:r>
              <a:rPr lang="cs-CZ" b="true" dirty="false" smtClean="false">
                <a:solidFill>
                  <a:srgbClr val="005BAA"/>
                </a:solidFill>
              </a:rPr>
              <a:t>biofeedback</a:t>
            </a: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spolupráce </a:t>
            </a:r>
            <a:r>
              <a:rPr lang="cs-CZ" b="true" dirty="false">
                <a:solidFill>
                  <a:srgbClr val="005BAA"/>
                </a:solidFill>
              </a:rPr>
              <a:t>v rámci platformy k sociálnímu začleňování mezi zainteresovanými </a:t>
            </a:r>
            <a:r>
              <a:rPr lang="cs-CZ" b="true" dirty="false" smtClean="false">
                <a:solidFill>
                  <a:srgbClr val="005BAA"/>
                </a:solidFill>
              </a:rPr>
              <a:t>organizacemi</a:t>
            </a: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využívání </a:t>
            </a:r>
            <a:r>
              <a:rPr lang="cs-CZ" b="true" dirty="false">
                <a:solidFill>
                  <a:srgbClr val="005BAA"/>
                </a:solidFill>
              </a:rPr>
              <a:t>komunitní zahrady pro zahradní terapii v rámci aktivizační fáze </a:t>
            </a:r>
            <a:r>
              <a:rPr lang="cs-CZ" b="true" dirty="false" smtClean="false">
                <a:solidFill>
                  <a:srgbClr val="005BAA"/>
                </a:solidFill>
              </a:rPr>
              <a:t>projektu a osvětě </a:t>
            </a:r>
            <a:r>
              <a:rPr lang="cs-CZ" b="true" dirty="false">
                <a:solidFill>
                  <a:srgbClr val="005BAA"/>
                </a:solidFill>
              </a:rPr>
              <a:t>mezi širší veřejností i </a:t>
            </a:r>
            <a:r>
              <a:rPr lang="cs-CZ" b="true" dirty="false" smtClean="false">
                <a:solidFill>
                  <a:srgbClr val="005BAA"/>
                </a:solidFill>
              </a:rPr>
              <a:t>zaměstnavateli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Pozvolnějším </a:t>
            </a:r>
            <a:r>
              <a:rPr lang="cs-CZ" b="true" dirty="false">
                <a:solidFill>
                  <a:srgbClr val="005BAA"/>
                </a:solidFill>
              </a:rPr>
              <a:t>přechod na trh práce v kombinaci s poskytovanou individuální podporou zvyšují uplatnitelnost znevýhodněných osob na trhu práce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 smtClean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718EF7FA-C3E2-427F-9F6A-161DE394D1D1}"/>
</file>

<file path=customXml/itemProps2.xml><?xml version="1.0" encoding="utf-8"?>
<ds:datastoreItem xmlns:ds="http://schemas.openxmlformats.org/officeDocument/2006/customXml" ds:itemID="{4F83F68A-02D4-4A53-AAC4-19CB676AF5EB}"/>
</file>

<file path=customXml/itemProps3.xml><?xml version="1.0" encoding="utf-8"?>
<ds:datastoreItem xmlns:ds="http://schemas.openxmlformats.org/officeDocument/2006/customXml" ds:itemID="{85B2BFDA-60FD-4ED4-B33A-E0F2A353D103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175</properties:Words>
  <properties:PresentationFormat>Předvádění na obrazovce (4:3)</properties:PresentationFormat>
  <properties:Paragraphs>56</properties:Paragraphs>
  <properties:Slides>8</properties:Slides>
  <properties:Notes>0</properties:Notes>
  <properties:TotalTime>396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properties:HeadingPairs>
  <properties:TitlesOfParts>
    <vt:vector baseType="lpstr" size="13">
      <vt:lpstr>Arial</vt:lpstr>
      <vt:lpstr>Calibri</vt:lpstr>
      <vt:lpstr>Calibri Light</vt:lpstr>
      <vt:lpstr>Trebuchet MS</vt:lpstr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2019-09-16T21:13:50Z</dcterms:modified>
  <cp:revision>30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