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7" r:id="rId5"/>
    <p:sldId id="278" r:id="rId6"/>
    <p:sldId id="285" r:id="rId7"/>
    <p:sldId id="286" r:id="rId8"/>
    <p:sldId id="299" r:id="rId9"/>
    <p:sldId id="291" r:id="rId10"/>
    <p:sldId id="302" r:id="rId11"/>
    <p:sldId id="292" r:id="rId12"/>
    <p:sldId id="300" r:id="rId13"/>
    <p:sldId id="301" r:id="rId14"/>
    <p:sldId id="298" r:id="rId15"/>
  </p:sldIdLst>
  <p:sldSz cx="9144000" cy="6858000" type="screen4x3"/>
  <p:notesSz cx="6797675" cy="9926638"/>
  <p:defaultTextStyle>
    <a:defPPr>
      <a:defRPr lang="en-US"/>
    </a:defPPr>
    <a:lvl1pPr algn="l" rtl="false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false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false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false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false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false" eaLnBrk="true" latinLnBrk="false" hangingPunct="true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false" eaLnBrk="true" latinLnBrk="false" hangingPunct="true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false" eaLnBrk="true" latinLnBrk="false" hangingPunct="true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false" eaLnBrk="true" latinLnBrk="false" hangingPunct="true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lrMru>
    <a:srgbClr val="000066"/>
    <a:srgbClr val="777777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10643" autoAdjust="false"/>
    <p:restoredTop sz="90929"/>
  </p:normalViewPr>
  <p:slideViewPr>
    <p:cSldViewPr>
      <p:cViewPr varScale="true">
        <p:scale>
          <a:sx n="104" d="100"/>
          <a:sy n="104" d="100"/>
        </p:scale>
        <p:origin x="21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4.xml" Type="http://schemas.openxmlformats.org/officeDocument/2006/relationships/slide" Id="rId8"/>
    <Relationship Target="slides/slide9.xml" Type="http://schemas.openxmlformats.org/officeDocument/2006/relationships/slide" Id="rId13"/>
    <Relationship Target="presProps.xml" Type="http://schemas.openxmlformats.org/officeDocument/2006/relationships/presProps" Id="rId18"/>
    <Relationship Target="../customXml/item3.xml" Type="http://schemas.openxmlformats.org/officeDocument/2006/relationships/customXml" Id="rId3"/>
    <Relationship Target="tableStyles.xml" Type="http://schemas.openxmlformats.org/officeDocument/2006/relationships/tableStyles" Id="rId21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handoutMasters/handoutMaster1.xml" Type="http://schemas.openxmlformats.org/officeDocument/2006/relationships/handoutMaster" Id="rId17"/>
    <Relationship Target="../customXml/item2.xml" Type="http://schemas.openxmlformats.org/officeDocument/2006/relationships/customXml" Id="rId2"/>
    <Relationship Target="notesMasters/notesMaster1.xml" Type="http://schemas.openxmlformats.org/officeDocument/2006/relationships/notesMaster" Id="rId16"/>
    <Relationship Target="theme/theme1.xml" Type="http://schemas.openxmlformats.org/officeDocument/2006/relationships/theme" Id="rId20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6.xml" Type="http://schemas.openxmlformats.org/officeDocument/2006/relationships/slide" Id="rId10"/>
    <Relationship Target="viewProps.xml" Type="http://schemas.openxmlformats.org/officeDocument/2006/relationships/viewProps" Id="rId19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</Relationships>

</file>

<file path=ppt/handoutMasters/_rels/handoutMaster1.xml.rels><?xml version="1.0" encoding="UTF-8" standalone="yes"?>
<Relationships xmlns="http://schemas.openxmlformats.org/package/2006/relationships">
    <Relationship Target="../theme/theme3.xml" Type="http://schemas.openxmlformats.org/officeDocument/2006/relationships/theme" Id="rId1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8DA168E9-49B6-4476-B54E-C9F9BD6492C0}" type="datetimeFigureOut">
              <a:rPr lang="cs-CZ" smtClean="false"/>
              <a:t>07.11.2023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true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true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DA530F57-7031-4E4D-9BA9-2A30C20EF0C0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427725"/>
      </p:ext>
    </p:extLst>
  </p:cSld>
  <p:clrMap bg1="lt1" tx1="dk1" bg2="lt2" tx2="dk2" accent1="accent1" accent2="accent2" accent3="accent3" accent4="accent4" accent5="accent5" accent6="accent6" hlink="hlink" folHlink="folHlink"/>
  <p:hf hdr="false" dt="false"/>
</p:handoutMaster>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2522829-879B-41AB-86DA-D9D3CFD50D0F}" type="datetimeFigureOut">
              <a:rPr lang="cs-CZ" smtClean="false"/>
              <a:t>07.11.2023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49AC7A34-D7D1-4B6A-9C41-4A0266E5A24B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20812"/>
      </p:ext>
    </p:extLst>
  </p:cSld>
  <p:clrMap bg1="lt1" tx1="dk1" bg2="lt2" tx2="dk2" accent1="accent1" accent2="accent2" accent3="accent3" accent4="accent4" accent5="accent5" accent6="accent6" hlink="hlink" folHlink="folHlink"/>
  <p:hf hdr="false" dt="false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539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75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21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983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912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9127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770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092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0073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49AC7A34-D7D1-4B6A-9C41-4A0266E5A24B}" type="slidenum">
              <a:rPr lang="cs-CZ" smtClean="false"/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67200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11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" preserve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x" preserve="true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vertTitleAndTx" preserve="true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true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true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secHead" preserve="true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true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Obj" preserve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woTxTwoObj" preserve="true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true"/>
            </a:lvl1pPr>
            <a:lvl2pPr marL="457200" indent="0">
              <a:buNone/>
              <a:defRPr sz="2000" b="true"/>
            </a:lvl2pPr>
            <a:lvl3pPr marL="914400" indent="0">
              <a:buNone/>
              <a:defRPr sz="1800" b="true"/>
            </a:lvl3pPr>
            <a:lvl4pPr marL="1371600" indent="0">
              <a:buNone/>
              <a:defRPr sz="1600" b="true"/>
            </a:lvl4pPr>
            <a:lvl5pPr marL="1828800" indent="0">
              <a:buNone/>
              <a:defRPr sz="1600" b="true"/>
            </a:lvl5pPr>
            <a:lvl6pPr marL="2286000" indent="0">
              <a:buNone/>
              <a:defRPr sz="1600" b="true"/>
            </a:lvl6pPr>
            <a:lvl7pPr marL="2743200" indent="0">
              <a:buNone/>
              <a:defRPr sz="1600" b="true"/>
            </a:lvl7pPr>
            <a:lvl8pPr marL="3200400" indent="0">
              <a:buNone/>
              <a:defRPr sz="1600" b="true"/>
            </a:lvl8pPr>
            <a:lvl9pPr marL="3657600" indent="0">
              <a:buNone/>
              <a:defRPr sz="1600" b="true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titleOnly" preserve="true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blank" preserve="true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Tx" preserve="true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picTx" preserve="true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true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false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true" noChangeArrowheads="true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theme/theme1.xml" Type="http://schemas.openxmlformats.org/officeDocument/2006/relationships/theme" Id="rId12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slideLayouts/slideLayout11.xml" Type="http://schemas.openxmlformats.org/officeDocument/2006/relationships/slideLayout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true" noChangeArrowheads="true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false" compatLnSpc="true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false" eaLnBrk="true" fontAlgn="base" hangingPunct="tru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false" eaLnBrk="true" fontAlgn="base" hangingPunct="tru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false" eaLnBrk="true" fontAlgn="base" hangingPunct="tru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false" eaLnBrk="true" fontAlgn="base" hangingPunct="tru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false" eaLnBrk="true" fontAlgn="base" hangingPunct="tru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false" eaLnBrk="true" fontAlgn="base" hangingPunct="tru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false" eaLnBrk="true" fontAlgn="base" hangingPunct="tru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false" eaLnBrk="true" fontAlgn="base" hangingPunct="tru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false" eaLnBrk="true" fontAlgn="base" hangingPunct="tru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false" eaLnBrk="true" fontAlgn="base" hangingPunct="tru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10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9.xml" Type="http://schemas.openxmlformats.org/officeDocument/2006/relationships/notesSlide" Id="rId2"/>
    <Relationship Target="../slideLayouts/slideLayout1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Mode="External" Target="https://bit.ly/GRATIAS-prihlasovaci-formular" Type="http://schemas.openxmlformats.org/officeDocument/2006/relationships/hyperlink" Id="rId7"/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facebook.cz/budmeprofi" Type="http://schemas.openxmlformats.org/officeDocument/2006/relationships/hyperlink" Id="rId6"/>
    <Relationship TargetMode="External" Target="mailto:lucie.sedlakova1@mpsv.cz" Type="http://schemas.openxmlformats.org/officeDocument/2006/relationships/hyperlink" Id="rId5"/>
    <Relationship TargetMode="External" Target="mailto:jaroslava.sibravova@mpsv.cz" Type="http://schemas.openxmlformats.org/officeDocument/2006/relationships/hyperlink" Id="rId4"/>
</Relationships>

</file>

<file path=ppt/slides/_rels/slide2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mpsv.cz/web/cz/podpora-implementace-koordinovaneho-pristupu-v-systemu-poskytovani-socialni-ochrany-v-cr" Type="http://schemas.openxmlformats.org/officeDocument/2006/relationships/hyperlink" Id="rId5"/>
    <Relationship TargetMode="External" Target="http://www.facebook.cz/budmeprofi" Type="http://schemas.openxmlformats.org/officeDocument/2006/relationships/hyperlink" Id="rId4"/>
</Relationships>

</file>

<file path=ppt/slides/_rels/slide9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3"/>
    <Relationship Target="../notesSlides/notesSlide8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Mode="External" Target="https://bit.ly/GRATIAS-prihlasovaci-formular" Type="http://schemas.openxmlformats.org/officeDocument/2006/relationships/hyperlink" Id="rId5"/>
    <Relationship Target="../media/image3.jpg" Type="http://schemas.openxmlformats.org/officeDocument/2006/relationships/image" Id="rId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true" noChangeArrowheads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31685"/>
            <a:ext cx="92525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2725440" y="1556792"/>
            <a:ext cx="5830416" cy="2160240"/>
          </a:xfrm>
        </p:spPr>
        <p:txBody>
          <a:bodyPr/>
          <a:lstStyle/>
          <a:p>
            <a:r>
              <a:rPr lang="cs-CZ" sz="3200" dirty="false">
                <a:solidFill>
                  <a:schemeClr val="accent6">
                    <a:lumMod val="75000"/>
                  </a:schemeClr>
                </a:solidFill>
              </a:rPr>
              <a:t>Projekt </a:t>
            </a:r>
            <a:br>
              <a:rPr lang="cs-CZ" sz="3200" dirty="false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800" dirty="false">
                <a:solidFill>
                  <a:schemeClr val="accent6">
                    <a:lumMod val="75000"/>
                  </a:schemeClr>
                </a:solidFill>
              </a:rPr>
              <a:t>Podpora implementace koordinovaného přístupu v systému poskytování sociální ochrany v ČR</a:t>
            </a:r>
            <a:br>
              <a:rPr lang="cs-CZ" sz="2800" dirty="false">
                <a:solidFill>
                  <a:schemeClr val="accent6">
                    <a:lumMod val="75000"/>
                  </a:schemeClr>
                </a:solidFill>
              </a:rPr>
            </a:br>
            <a:endParaRPr lang="cs-CZ" sz="2800" dirty="false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>
          <a:xfrm>
            <a:off x="2699792" y="5589240"/>
            <a:ext cx="6192688" cy="1008112"/>
          </a:xfrm>
          <a:solidFill>
            <a:schemeClr val="bg1"/>
          </a:solidFill>
          <a:ln w="28575">
            <a:noFill/>
          </a:ln>
        </p:spPr>
        <p:txBody>
          <a:bodyPr/>
          <a:lstStyle/>
          <a:p>
            <a:pPr>
              <a:defRPr/>
            </a:pPr>
            <a:r>
              <a:rPr lang="cs-CZ" sz="2000" dirty="false">
                <a:solidFill>
                  <a:schemeClr val="accent6">
                    <a:lumMod val="75000"/>
                  </a:schemeClr>
                </a:solidFill>
              </a:rPr>
              <a:t>Realizace</a:t>
            </a:r>
          </a:p>
          <a:p>
            <a:pPr>
              <a:defRPr/>
            </a:pPr>
            <a:r>
              <a:rPr lang="cs-CZ" sz="2000" dirty="false">
                <a:solidFill>
                  <a:schemeClr val="accent6">
                    <a:lumMod val="75000"/>
                  </a:schemeClr>
                </a:solidFill>
              </a:rPr>
              <a:t>2023 – 2025</a:t>
            </a:r>
          </a:p>
        </p:txBody>
      </p:sp>
      <p:grpSp>
        <p:nvGrpSpPr>
          <p:cNvPr id="6" name="Group 7883">
            <a:extLst>
              <a:ext uri="{FF2B5EF4-FFF2-40B4-BE49-F238E27FC236}">
                <a16:creationId xmlns:a16="http://schemas.microsoft.com/office/drawing/2014/main" id="{D56AE490-C51C-48C7-BF79-7C7CC5D813AA}"/>
              </a:ext>
            </a:extLst>
          </p:cNvPr>
          <p:cNvGrpSpPr/>
          <p:nvPr/>
        </p:nvGrpSpPr>
        <p:grpSpPr>
          <a:xfrm>
            <a:off x="2843808" y="318624"/>
            <a:ext cx="4450075" cy="951230"/>
            <a:chOff x="0" y="0"/>
            <a:chExt cx="4450272" cy="951573"/>
          </a:xfrm>
        </p:grpSpPr>
        <p:sp>
          <p:nvSpPr>
            <p:cNvPr id="7" name="Shape 7892">
              <a:extLst>
                <a:ext uri="{FF2B5EF4-FFF2-40B4-BE49-F238E27FC236}">
                  <a16:creationId xmlns:a16="http://schemas.microsoft.com/office/drawing/2014/main" id="{619153F8-601A-4201-960F-1AB27C141F3F}"/>
                </a:ext>
              </a:extLst>
            </p:cNvPr>
            <p:cNvSpPr/>
            <p:nvPr/>
          </p:nvSpPr>
          <p:spPr>
            <a:xfrm>
              <a:off x="0" y="0"/>
              <a:ext cx="1427340" cy="951573"/>
            </a:xfrm>
            <a:custGeom>
              <a:avLst/>
              <a:gdLst/>
              <a:ahLst/>
              <a:cxnLst/>
              <a:rect l="0" t="0" r="0" b="0"/>
              <a:pathLst>
                <a:path w="1427340" h="951573">
                  <a:moveTo>
                    <a:pt x="0" y="0"/>
                  </a:moveTo>
                  <a:lnTo>
                    <a:pt x="1427340" y="0"/>
                  </a:lnTo>
                  <a:lnTo>
                    <a:pt x="1427340" y="951573"/>
                  </a:lnTo>
                  <a:lnTo>
                    <a:pt x="0" y="9515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 dirty="false"/>
            </a:p>
          </p:txBody>
        </p:sp>
        <p:sp>
          <p:nvSpPr>
            <p:cNvPr id="8" name="Shape 7569">
              <a:extLst>
                <a:ext uri="{FF2B5EF4-FFF2-40B4-BE49-F238E27FC236}">
                  <a16:creationId xmlns:a16="http://schemas.microsoft.com/office/drawing/2014/main" id="{809E2708-123E-4F64-A966-972128B1D36E}"/>
                </a:ext>
              </a:extLst>
            </p:cNvPr>
            <p:cNvSpPr/>
            <p:nvPr/>
          </p:nvSpPr>
          <p:spPr>
            <a:xfrm>
              <a:off x="664133" y="113834"/>
              <a:ext cx="98489" cy="93510"/>
            </a:xfrm>
            <a:custGeom>
              <a:avLst/>
              <a:gdLst/>
              <a:ahLst/>
              <a:cxnLst/>
              <a:rect l="0" t="0" r="0" b="0"/>
              <a:pathLst>
                <a:path w="98489" h="93510">
                  <a:moveTo>
                    <a:pt x="49225" y="0"/>
                  </a:moveTo>
                  <a:lnTo>
                    <a:pt x="60757" y="35992"/>
                  </a:lnTo>
                  <a:lnTo>
                    <a:pt x="98489" y="35992"/>
                  </a:lnTo>
                  <a:lnTo>
                    <a:pt x="67882" y="57963"/>
                  </a:lnTo>
                  <a:lnTo>
                    <a:pt x="79350" y="93510"/>
                  </a:lnTo>
                  <a:lnTo>
                    <a:pt x="49225" y="71539"/>
                  </a:lnTo>
                  <a:lnTo>
                    <a:pt x="19114" y="93510"/>
                  </a:lnTo>
                  <a:lnTo>
                    <a:pt x="30556" y="57963"/>
                  </a:lnTo>
                  <a:lnTo>
                    <a:pt x="0" y="35992"/>
                  </a:lnTo>
                  <a:lnTo>
                    <a:pt x="37681" y="36017"/>
                  </a:lnTo>
                  <a:lnTo>
                    <a:pt x="49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9" name="Shape 7570">
              <a:extLst>
                <a:ext uri="{FF2B5EF4-FFF2-40B4-BE49-F238E27FC236}">
                  <a16:creationId xmlns:a16="http://schemas.microsoft.com/office/drawing/2014/main" id="{B4FFB1FA-354B-42F2-947F-C5109CB35E07}"/>
                </a:ext>
              </a:extLst>
            </p:cNvPr>
            <p:cNvSpPr/>
            <p:nvPr/>
          </p:nvSpPr>
          <p:spPr>
            <a:xfrm>
              <a:off x="508253" y="155666"/>
              <a:ext cx="98476" cy="93548"/>
            </a:xfrm>
            <a:custGeom>
              <a:avLst/>
              <a:gdLst/>
              <a:ahLst/>
              <a:cxnLst/>
              <a:rect l="0" t="0" r="0" b="0"/>
              <a:pathLst>
                <a:path w="98476" h="93548">
                  <a:moveTo>
                    <a:pt x="49238" y="0"/>
                  </a:moveTo>
                  <a:lnTo>
                    <a:pt x="60770" y="36043"/>
                  </a:lnTo>
                  <a:lnTo>
                    <a:pt x="98476" y="36043"/>
                  </a:lnTo>
                  <a:lnTo>
                    <a:pt x="67894" y="58001"/>
                  </a:lnTo>
                  <a:lnTo>
                    <a:pt x="79350" y="93548"/>
                  </a:lnTo>
                  <a:lnTo>
                    <a:pt x="49238" y="71577"/>
                  </a:lnTo>
                  <a:lnTo>
                    <a:pt x="19126" y="93548"/>
                  </a:lnTo>
                  <a:lnTo>
                    <a:pt x="30569" y="58001"/>
                  </a:lnTo>
                  <a:lnTo>
                    <a:pt x="0" y="36043"/>
                  </a:lnTo>
                  <a:lnTo>
                    <a:pt x="37694" y="36055"/>
                  </a:lnTo>
                  <a:lnTo>
                    <a:pt x="492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0" name="Shape 7571">
              <a:extLst>
                <a:ext uri="{FF2B5EF4-FFF2-40B4-BE49-F238E27FC236}">
                  <a16:creationId xmlns:a16="http://schemas.microsoft.com/office/drawing/2014/main" id="{4FA7EBDE-CCD4-42F0-9A90-09C959C8C672}"/>
                </a:ext>
              </a:extLst>
            </p:cNvPr>
            <p:cNvSpPr/>
            <p:nvPr/>
          </p:nvSpPr>
          <p:spPr>
            <a:xfrm>
              <a:off x="394241" y="269977"/>
              <a:ext cx="98425" cy="93548"/>
            </a:xfrm>
            <a:custGeom>
              <a:avLst/>
              <a:gdLst/>
              <a:ahLst/>
              <a:cxnLst/>
              <a:rect l="0" t="0" r="0" b="0"/>
              <a:pathLst>
                <a:path w="98425" h="93548">
                  <a:moveTo>
                    <a:pt x="49213" y="0"/>
                  </a:moveTo>
                  <a:lnTo>
                    <a:pt x="60757" y="36017"/>
                  </a:lnTo>
                  <a:lnTo>
                    <a:pt x="98425" y="36017"/>
                  </a:lnTo>
                  <a:lnTo>
                    <a:pt x="67869" y="57976"/>
                  </a:lnTo>
                  <a:lnTo>
                    <a:pt x="79324" y="93548"/>
                  </a:lnTo>
                  <a:lnTo>
                    <a:pt x="49213" y="71552"/>
                  </a:lnTo>
                  <a:lnTo>
                    <a:pt x="19101" y="93548"/>
                  </a:lnTo>
                  <a:lnTo>
                    <a:pt x="30556" y="57976"/>
                  </a:lnTo>
                  <a:lnTo>
                    <a:pt x="0" y="36017"/>
                  </a:lnTo>
                  <a:lnTo>
                    <a:pt x="37668" y="36055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1" name="Shape 7572">
              <a:extLst>
                <a:ext uri="{FF2B5EF4-FFF2-40B4-BE49-F238E27FC236}">
                  <a16:creationId xmlns:a16="http://schemas.microsoft.com/office/drawing/2014/main" id="{FB021AD0-3971-4564-ABD6-D0078C282D50}"/>
                </a:ext>
              </a:extLst>
            </p:cNvPr>
            <p:cNvSpPr/>
            <p:nvPr/>
          </p:nvSpPr>
          <p:spPr>
            <a:xfrm>
              <a:off x="352382" y="425648"/>
              <a:ext cx="98450" cy="93523"/>
            </a:xfrm>
            <a:custGeom>
              <a:avLst/>
              <a:gdLst/>
              <a:ahLst/>
              <a:cxnLst/>
              <a:rect l="0" t="0" r="0" b="0"/>
              <a:pathLst>
                <a:path w="98450" h="93523">
                  <a:moveTo>
                    <a:pt x="49238" y="0"/>
                  </a:moveTo>
                  <a:lnTo>
                    <a:pt x="60782" y="36017"/>
                  </a:lnTo>
                  <a:lnTo>
                    <a:pt x="98450" y="36017"/>
                  </a:lnTo>
                  <a:lnTo>
                    <a:pt x="67894" y="58001"/>
                  </a:lnTo>
                  <a:lnTo>
                    <a:pt x="79350" y="93523"/>
                  </a:lnTo>
                  <a:lnTo>
                    <a:pt x="49238" y="71564"/>
                  </a:lnTo>
                  <a:lnTo>
                    <a:pt x="19126" y="93523"/>
                  </a:lnTo>
                  <a:lnTo>
                    <a:pt x="30582" y="58001"/>
                  </a:lnTo>
                  <a:lnTo>
                    <a:pt x="0" y="36017"/>
                  </a:lnTo>
                  <a:lnTo>
                    <a:pt x="37694" y="36081"/>
                  </a:lnTo>
                  <a:lnTo>
                    <a:pt x="4923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2" name="Shape 7573">
              <a:extLst>
                <a:ext uri="{FF2B5EF4-FFF2-40B4-BE49-F238E27FC236}">
                  <a16:creationId xmlns:a16="http://schemas.microsoft.com/office/drawing/2014/main" id="{5FBFB89E-BDC5-4DC4-96A2-83AE25A2AA10}"/>
                </a:ext>
              </a:extLst>
            </p:cNvPr>
            <p:cNvSpPr/>
            <p:nvPr/>
          </p:nvSpPr>
          <p:spPr>
            <a:xfrm>
              <a:off x="394236" y="581790"/>
              <a:ext cx="98438" cy="93535"/>
            </a:xfrm>
            <a:custGeom>
              <a:avLst/>
              <a:gdLst/>
              <a:ahLst/>
              <a:cxnLst/>
              <a:rect l="0" t="0" r="0" b="0"/>
              <a:pathLst>
                <a:path w="98438" h="93535">
                  <a:moveTo>
                    <a:pt x="49213" y="0"/>
                  </a:moveTo>
                  <a:lnTo>
                    <a:pt x="60757" y="36004"/>
                  </a:lnTo>
                  <a:lnTo>
                    <a:pt x="98438" y="36004"/>
                  </a:lnTo>
                  <a:lnTo>
                    <a:pt x="67882" y="57963"/>
                  </a:lnTo>
                  <a:lnTo>
                    <a:pt x="79324" y="93535"/>
                  </a:lnTo>
                  <a:lnTo>
                    <a:pt x="49213" y="71526"/>
                  </a:lnTo>
                  <a:lnTo>
                    <a:pt x="19114" y="93535"/>
                  </a:lnTo>
                  <a:lnTo>
                    <a:pt x="30556" y="57963"/>
                  </a:lnTo>
                  <a:lnTo>
                    <a:pt x="0" y="36004"/>
                  </a:lnTo>
                  <a:lnTo>
                    <a:pt x="37681" y="36055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3" name="Shape 7574">
              <a:extLst>
                <a:ext uri="{FF2B5EF4-FFF2-40B4-BE49-F238E27FC236}">
                  <a16:creationId xmlns:a16="http://schemas.microsoft.com/office/drawing/2014/main" id="{1F98C182-286C-40D3-9B39-4A6D138121D8}"/>
                </a:ext>
              </a:extLst>
            </p:cNvPr>
            <p:cNvSpPr/>
            <p:nvPr/>
          </p:nvSpPr>
          <p:spPr>
            <a:xfrm>
              <a:off x="508493" y="696091"/>
              <a:ext cx="98463" cy="93485"/>
            </a:xfrm>
            <a:custGeom>
              <a:avLst/>
              <a:gdLst/>
              <a:ahLst/>
              <a:cxnLst/>
              <a:rect l="0" t="0" r="0" b="0"/>
              <a:pathLst>
                <a:path w="98463" h="93485">
                  <a:moveTo>
                    <a:pt x="49225" y="0"/>
                  </a:moveTo>
                  <a:lnTo>
                    <a:pt x="60757" y="35966"/>
                  </a:lnTo>
                  <a:lnTo>
                    <a:pt x="98463" y="35966"/>
                  </a:lnTo>
                  <a:lnTo>
                    <a:pt x="67894" y="57925"/>
                  </a:lnTo>
                  <a:lnTo>
                    <a:pt x="79324" y="93485"/>
                  </a:lnTo>
                  <a:lnTo>
                    <a:pt x="49238" y="71514"/>
                  </a:lnTo>
                  <a:lnTo>
                    <a:pt x="19114" y="93485"/>
                  </a:lnTo>
                  <a:lnTo>
                    <a:pt x="30556" y="57925"/>
                  </a:lnTo>
                  <a:lnTo>
                    <a:pt x="0" y="35966"/>
                  </a:lnTo>
                  <a:lnTo>
                    <a:pt x="37706" y="36017"/>
                  </a:lnTo>
                  <a:lnTo>
                    <a:pt x="49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4" name="Shape 7575">
              <a:extLst>
                <a:ext uri="{FF2B5EF4-FFF2-40B4-BE49-F238E27FC236}">
                  <a16:creationId xmlns:a16="http://schemas.microsoft.com/office/drawing/2014/main" id="{5B3CCE7F-D45C-4703-A06F-0E50AD472463}"/>
                </a:ext>
              </a:extLst>
            </p:cNvPr>
            <p:cNvSpPr/>
            <p:nvPr/>
          </p:nvSpPr>
          <p:spPr>
            <a:xfrm>
              <a:off x="664160" y="737451"/>
              <a:ext cx="98463" cy="93535"/>
            </a:xfrm>
            <a:custGeom>
              <a:avLst/>
              <a:gdLst/>
              <a:ahLst/>
              <a:cxnLst/>
              <a:rect l="0" t="0" r="0" b="0"/>
              <a:pathLst>
                <a:path w="98463" h="93535">
                  <a:moveTo>
                    <a:pt x="49225" y="0"/>
                  </a:moveTo>
                  <a:lnTo>
                    <a:pt x="60757" y="36017"/>
                  </a:lnTo>
                  <a:lnTo>
                    <a:pt x="98463" y="36017"/>
                  </a:lnTo>
                  <a:lnTo>
                    <a:pt x="67882" y="57975"/>
                  </a:lnTo>
                  <a:lnTo>
                    <a:pt x="79324" y="93535"/>
                  </a:lnTo>
                  <a:lnTo>
                    <a:pt x="49238" y="71552"/>
                  </a:lnTo>
                  <a:lnTo>
                    <a:pt x="19114" y="93535"/>
                  </a:lnTo>
                  <a:lnTo>
                    <a:pt x="30556" y="57975"/>
                  </a:lnTo>
                  <a:lnTo>
                    <a:pt x="0" y="36017"/>
                  </a:lnTo>
                  <a:lnTo>
                    <a:pt x="37706" y="36055"/>
                  </a:lnTo>
                  <a:lnTo>
                    <a:pt x="49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5" name="Shape 7576">
              <a:extLst>
                <a:ext uri="{FF2B5EF4-FFF2-40B4-BE49-F238E27FC236}">
                  <a16:creationId xmlns:a16="http://schemas.microsoft.com/office/drawing/2014/main" id="{FFAA44C8-BC59-4BE7-9B89-F18DA66D6E3B}"/>
                </a:ext>
              </a:extLst>
            </p:cNvPr>
            <p:cNvSpPr/>
            <p:nvPr/>
          </p:nvSpPr>
          <p:spPr>
            <a:xfrm>
              <a:off x="819855" y="696091"/>
              <a:ext cx="98438" cy="93485"/>
            </a:xfrm>
            <a:custGeom>
              <a:avLst/>
              <a:gdLst/>
              <a:ahLst/>
              <a:cxnLst/>
              <a:rect l="0" t="0" r="0" b="0"/>
              <a:pathLst>
                <a:path w="98438" h="93485">
                  <a:moveTo>
                    <a:pt x="49213" y="0"/>
                  </a:moveTo>
                  <a:lnTo>
                    <a:pt x="60731" y="35966"/>
                  </a:lnTo>
                  <a:lnTo>
                    <a:pt x="98438" y="35966"/>
                  </a:lnTo>
                  <a:lnTo>
                    <a:pt x="67856" y="57925"/>
                  </a:lnTo>
                  <a:lnTo>
                    <a:pt x="79324" y="93485"/>
                  </a:lnTo>
                  <a:lnTo>
                    <a:pt x="49213" y="71514"/>
                  </a:lnTo>
                  <a:lnTo>
                    <a:pt x="19088" y="93485"/>
                  </a:lnTo>
                  <a:lnTo>
                    <a:pt x="30531" y="57925"/>
                  </a:lnTo>
                  <a:lnTo>
                    <a:pt x="0" y="35966"/>
                  </a:lnTo>
                  <a:lnTo>
                    <a:pt x="37655" y="36017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6" name="Shape 7577">
              <a:extLst>
                <a:ext uri="{FF2B5EF4-FFF2-40B4-BE49-F238E27FC236}">
                  <a16:creationId xmlns:a16="http://schemas.microsoft.com/office/drawing/2014/main" id="{FFE9E28B-400E-4935-8E52-11EADB98506E}"/>
                </a:ext>
              </a:extLst>
            </p:cNvPr>
            <p:cNvSpPr/>
            <p:nvPr/>
          </p:nvSpPr>
          <p:spPr>
            <a:xfrm>
              <a:off x="934110" y="581790"/>
              <a:ext cx="98438" cy="93535"/>
            </a:xfrm>
            <a:custGeom>
              <a:avLst/>
              <a:gdLst/>
              <a:ahLst/>
              <a:cxnLst/>
              <a:rect l="0" t="0" r="0" b="0"/>
              <a:pathLst>
                <a:path w="98438" h="93535">
                  <a:moveTo>
                    <a:pt x="49213" y="0"/>
                  </a:moveTo>
                  <a:lnTo>
                    <a:pt x="60782" y="36004"/>
                  </a:lnTo>
                  <a:lnTo>
                    <a:pt x="98438" y="36004"/>
                  </a:lnTo>
                  <a:lnTo>
                    <a:pt x="67856" y="57963"/>
                  </a:lnTo>
                  <a:lnTo>
                    <a:pt x="79324" y="93535"/>
                  </a:lnTo>
                  <a:lnTo>
                    <a:pt x="49213" y="71526"/>
                  </a:lnTo>
                  <a:lnTo>
                    <a:pt x="19114" y="93535"/>
                  </a:lnTo>
                  <a:lnTo>
                    <a:pt x="30582" y="57963"/>
                  </a:lnTo>
                  <a:lnTo>
                    <a:pt x="0" y="36004"/>
                  </a:lnTo>
                  <a:lnTo>
                    <a:pt x="37656" y="36055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7" name="Shape 7578">
              <a:extLst>
                <a:ext uri="{FF2B5EF4-FFF2-40B4-BE49-F238E27FC236}">
                  <a16:creationId xmlns:a16="http://schemas.microsoft.com/office/drawing/2014/main" id="{536CF88F-0947-4405-A2B1-DBD69A36FBCD}"/>
                </a:ext>
              </a:extLst>
            </p:cNvPr>
            <p:cNvSpPr/>
            <p:nvPr/>
          </p:nvSpPr>
          <p:spPr>
            <a:xfrm>
              <a:off x="975481" y="425204"/>
              <a:ext cx="98476" cy="93548"/>
            </a:xfrm>
            <a:custGeom>
              <a:avLst/>
              <a:gdLst/>
              <a:ahLst/>
              <a:cxnLst/>
              <a:rect l="0" t="0" r="0" b="0"/>
              <a:pathLst>
                <a:path w="98476" h="93548">
                  <a:moveTo>
                    <a:pt x="49213" y="0"/>
                  </a:moveTo>
                  <a:lnTo>
                    <a:pt x="60769" y="36017"/>
                  </a:lnTo>
                  <a:lnTo>
                    <a:pt x="98476" y="36017"/>
                  </a:lnTo>
                  <a:lnTo>
                    <a:pt x="67894" y="57988"/>
                  </a:lnTo>
                  <a:lnTo>
                    <a:pt x="79324" y="93548"/>
                  </a:lnTo>
                  <a:lnTo>
                    <a:pt x="49213" y="71539"/>
                  </a:lnTo>
                  <a:lnTo>
                    <a:pt x="19126" y="93548"/>
                  </a:lnTo>
                  <a:lnTo>
                    <a:pt x="30569" y="57988"/>
                  </a:lnTo>
                  <a:lnTo>
                    <a:pt x="0" y="36017"/>
                  </a:lnTo>
                  <a:lnTo>
                    <a:pt x="37694" y="36068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8" name="Shape 7579">
              <a:extLst>
                <a:ext uri="{FF2B5EF4-FFF2-40B4-BE49-F238E27FC236}">
                  <a16:creationId xmlns:a16="http://schemas.microsoft.com/office/drawing/2014/main" id="{9867FC49-CA4A-4BB9-9AE4-43639960EDA2}"/>
                </a:ext>
              </a:extLst>
            </p:cNvPr>
            <p:cNvSpPr/>
            <p:nvPr/>
          </p:nvSpPr>
          <p:spPr>
            <a:xfrm>
              <a:off x="934094" y="269546"/>
              <a:ext cx="98463" cy="93497"/>
            </a:xfrm>
            <a:custGeom>
              <a:avLst/>
              <a:gdLst/>
              <a:ahLst/>
              <a:cxnLst/>
              <a:rect l="0" t="0" r="0" b="0"/>
              <a:pathLst>
                <a:path w="98463" h="93497">
                  <a:moveTo>
                    <a:pt x="49225" y="0"/>
                  </a:moveTo>
                  <a:lnTo>
                    <a:pt x="60782" y="36017"/>
                  </a:lnTo>
                  <a:lnTo>
                    <a:pt x="98463" y="36017"/>
                  </a:lnTo>
                  <a:lnTo>
                    <a:pt x="67881" y="57950"/>
                  </a:lnTo>
                  <a:lnTo>
                    <a:pt x="79350" y="93497"/>
                  </a:lnTo>
                  <a:lnTo>
                    <a:pt x="49225" y="71526"/>
                  </a:lnTo>
                  <a:lnTo>
                    <a:pt x="19113" y="93497"/>
                  </a:lnTo>
                  <a:lnTo>
                    <a:pt x="30582" y="57950"/>
                  </a:lnTo>
                  <a:lnTo>
                    <a:pt x="0" y="36017"/>
                  </a:lnTo>
                  <a:lnTo>
                    <a:pt x="37681" y="36055"/>
                  </a:lnTo>
                  <a:lnTo>
                    <a:pt x="49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19" name="Shape 7580">
              <a:extLst>
                <a:ext uri="{FF2B5EF4-FFF2-40B4-BE49-F238E27FC236}">
                  <a16:creationId xmlns:a16="http://schemas.microsoft.com/office/drawing/2014/main" id="{DBCCBB01-4214-47E4-B465-26DD28A09785}"/>
                </a:ext>
              </a:extLst>
            </p:cNvPr>
            <p:cNvSpPr/>
            <p:nvPr/>
          </p:nvSpPr>
          <p:spPr>
            <a:xfrm>
              <a:off x="820285" y="155713"/>
              <a:ext cx="98476" cy="93548"/>
            </a:xfrm>
            <a:custGeom>
              <a:avLst/>
              <a:gdLst/>
              <a:ahLst/>
              <a:cxnLst/>
              <a:rect l="0" t="0" r="0" b="0"/>
              <a:pathLst>
                <a:path w="98476" h="93548">
                  <a:moveTo>
                    <a:pt x="49213" y="0"/>
                  </a:moveTo>
                  <a:lnTo>
                    <a:pt x="60731" y="35966"/>
                  </a:lnTo>
                  <a:lnTo>
                    <a:pt x="98476" y="35966"/>
                  </a:lnTo>
                  <a:lnTo>
                    <a:pt x="67894" y="57988"/>
                  </a:lnTo>
                  <a:lnTo>
                    <a:pt x="79324" y="93548"/>
                  </a:lnTo>
                  <a:lnTo>
                    <a:pt x="49251" y="71539"/>
                  </a:lnTo>
                  <a:lnTo>
                    <a:pt x="19101" y="93548"/>
                  </a:lnTo>
                  <a:lnTo>
                    <a:pt x="30531" y="57988"/>
                  </a:lnTo>
                  <a:lnTo>
                    <a:pt x="0" y="35966"/>
                  </a:lnTo>
                  <a:lnTo>
                    <a:pt x="37694" y="36055"/>
                  </a:lnTo>
                  <a:lnTo>
                    <a:pt x="4921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6EC42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0" name="Shape 7581">
              <a:extLst>
                <a:ext uri="{FF2B5EF4-FFF2-40B4-BE49-F238E27FC236}">
                  <a16:creationId xmlns:a16="http://schemas.microsoft.com/office/drawing/2014/main" id="{3CAB9755-0DA5-4719-9B25-4DD9664866CB}"/>
                </a:ext>
              </a:extLst>
            </p:cNvPr>
            <p:cNvSpPr/>
            <p:nvPr/>
          </p:nvSpPr>
          <p:spPr>
            <a:xfrm>
              <a:off x="1674910" y="108995"/>
              <a:ext cx="162941" cy="244742"/>
            </a:xfrm>
            <a:custGeom>
              <a:avLst/>
              <a:gdLst/>
              <a:ahLst/>
              <a:cxnLst/>
              <a:rect l="0" t="0" r="0" b="0"/>
              <a:pathLst>
                <a:path w="162941" h="244742">
                  <a:moveTo>
                    <a:pt x="86538" y="0"/>
                  </a:moveTo>
                  <a:cubicBezTo>
                    <a:pt x="101181" y="0"/>
                    <a:pt x="114186" y="1651"/>
                    <a:pt x="125565" y="4915"/>
                  </a:cubicBezTo>
                  <a:cubicBezTo>
                    <a:pt x="136944" y="8179"/>
                    <a:pt x="145923" y="11722"/>
                    <a:pt x="152464" y="15545"/>
                  </a:cubicBezTo>
                  <a:lnTo>
                    <a:pt x="139268" y="50025"/>
                  </a:lnTo>
                  <a:cubicBezTo>
                    <a:pt x="131610" y="45745"/>
                    <a:pt x="123203" y="42494"/>
                    <a:pt x="114084" y="40234"/>
                  </a:cubicBezTo>
                  <a:cubicBezTo>
                    <a:pt x="104953" y="37973"/>
                    <a:pt x="95555" y="36843"/>
                    <a:pt x="85852" y="36843"/>
                  </a:cubicBezTo>
                  <a:cubicBezTo>
                    <a:pt x="74371" y="36843"/>
                    <a:pt x="65405" y="39218"/>
                    <a:pt x="58979" y="43955"/>
                  </a:cubicBezTo>
                  <a:cubicBezTo>
                    <a:pt x="52578" y="48679"/>
                    <a:pt x="49352" y="55321"/>
                    <a:pt x="49352" y="63894"/>
                  </a:cubicBezTo>
                  <a:cubicBezTo>
                    <a:pt x="49352" y="69075"/>
                    <a:pt x="50406" y="73546"/>
                    <a:pt x="52578" y="77254"/>
                  </a:cubicBezTo>
                  <a:cubicBezTo>
                    <a:pt x="54686" y="80975"/>
                    <a:pt x="57734" y="84290"/>
                    <a:pt x="61684" y="87224"/>
                  </a:cubicBezTo>
                  <a:cubicBezTo>
                    <a:pt x="65621" y="90157"/>
                    <a:pt x="70244" y="92850"/>
                    <a:pt x="75565" y="95339"/>
                  </a:cubicBezTo>
                  <a:cubicBezTo>
                    <a:pt x="80836" y="97815"/>
                    <a:pt x="86652" y="100178"/>
                    <a:pt x="92951" y="102426"/>
                  </a:cubicBezTo>
                  <a:cubicBezTo>
                    <a:pt x="104000" y="106490"/>
                    <a:pt x="113855" y="110617"/>
                    <a:pt x="122530" y="114783"/>
                  </a:cubicBezTo>
                  <a:cubicBezTo>
                    <a:pt x="131204" y="118948"/>
                    <a:pt x="138544" y="123889"/>
                    <a:pt x="144501" y="129654"/>
                  </a:cubicBezTo>
                  <a:cubicBezTo>
                    <a:pt x="150470" y="135407"/>
                    <a:pt x="155054" y="142164"/>
                    <a:pt x="158204" y="149949"/>
                  </a:cubicBezTo>
                  <a:cubicBezTo>
                    <a:pt x="161354" y="157696"/>
                    <a:pt x="162941" y="167107"/>
                    <a:pt x="162941" y="178156"/>
                  </a:cubicBezTo>
                  <a:cubicBezTo>
                    <a:pt x="162941" y="199339"/>
                    <a:pt x="155448" y="215748"/>
                    <a:pt x="140449" y="227355"/>
                  </a:cubicBezTo>
                  <a:cubicBezTo>
                    <a:pt x="125463" y="238951"/>
                    <a:pt x="103543" y="244742"/>
                    <a:pt x="74701" y="244742"/>
                  </a:cubicBezTo>
                  <a:cubicBezTo>
                    <a:pt x="65011" y="244742"/>
                    <a:pt x="56159" y="244119"/>
                    <a:pt x="48158" y="242900"/>
                  </a:cubicBezTo>
                  <a:cubicBezTo>
                    <a:pt x="40157" y="241656"/>
                    <a:pt x="33058" y="240132"/>
                    <a:pt x="26861" y="238328"/>
                  </a:cubicBezTo>
                  <a:cubicBezTo>
                    <a:pt x="20663" y="236525"/>
                    <a:pt x="15316" y="234645"/>
                    <a:pt x="10808" y="232766"/>
                  </a:cubicBezTo>
                  <a:cubicBezTo>
                    <a:pt x="6299" y="230848"/>
                    <a:pt x="2705" y="229083"/>
                    <a:pt x="0" y="227508"/>
                  </a:cubicBezTo>
                  <a:lnTo>
                    <a:pt x="12510" y="192697"/>
                  </a:lnTo>
                  <a:cubicBezTo>
                    <a:pt x="18593" y="196063"/>
                    <a:pt x="26810" y="199454"/>
                    <a:pt x="37173" y="202832"/>
                  </a:cubicBezTo>
                  <a:cubicBezTo>
                    <a:pt x="47549" y="206210"/>
                    <a:pt x="60058" y="207899"/>
                    <a:pt x="74701" y="207899"/>
                  </a:cubicBezTo>
                  <a:cubicBezTo>
                    <a:pt x="90030" y="207899"/>
                    <a:pt x="101181" y="205308"/>
                    <a:pt x="108166" y="200127"/>
                  </a:cubicBezTo>
                  <a:cubicBezTo>
                    <a:pt x="115164" y="194945"/>
                    <a:pt x="118644" y="187617"/>
                    <a:pt x="118644" y="178156"/>
                  </a:cubicBezTo>
                  <a:cubicBezTo>
                    <a:pt x="118644" y="172517"/>
                    <a:pt x="117462" y="167678"/>
                    <a:pt x="115087" y="163627"/>
                  </a:cubicBezTo>
                  <a:cubicBezTo>
                    <a:pt x="112725" y="159563"/>
                    <a:pt x="109360" y="155905"/>
                    <a:pt x="104953" y="152641"/>
                  </a:cubicBezTo>
                  <a:cubicBezTo>
                    <a:pt x="100559" y="149377"/>
                    <a:pt x="95212" y="146329"/>
                    <a:pt x="88900" y="143523"/>
                  </a:cubicBezTo>
                  <a:cubicBezTo>
                    <a:pt x="82588" y="140703"/>
                    <a:pt x="75387" y="137922"/>
                    <a:pt x="67272" y="135217"/>
                  </a:cubicBezTo>
                  <a:cubicBezTo>
                    <a:pt x="59157" y="132321"/>
                    <a:pt x="51308" y="129096"/>
                    <a:pt x="43764" y="125603"/>
                  </a:cubicBezTo>
                  <a:cubicBezTo>
                    <a:pt x="36208" y="122111"/>
                    <a:pt x="29566" y="117780"/>
                    <a:pt x="23813" y="112573"/>
                  </a:cubicBezTo>
                  <a:cubicBezTo>
                    <a:pt x="18072" y="107391"/>
                    <a:pt x="13449" y="101194"/>
                    <a:pt x="9957" y="93980"/>
                  </a:cubicBezTo>
                  <a:cubicBezTo>
                    <a:pt x="6464" y="86766"/>
                    <a:pt x="4725" y="78092"/>
                    <a:pt x="4725" y="67945"/>
                  </a:cubicBezTo>
                  <a:cubicBezTo>
                    <a:pt x="4725" y="46761"/>
                    <a:pt x="12052" y="30163"/>
                    <a:pt x="26695" y="18098"/>
                  </a:cubicBezTo>
                  <a:cubicBezTo>
                    <a:pt x="41351" y="6033"/>
                    <a:pt x="61290" y="0"/>
                    <a:pt x="8653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1" name="Shape 7582">
              <a:extLst>
                <a:ext uri="{FF2B5EF4-FFF2-40B4-BE49-F238E27FC236}">
                  <a16:creationId xmlns:a16="http://schemas.microsoft.com/office/drawing/2014/main" id="{51D6CE18-CCCB-4186-9624-49B68388765C}"/>
                </a:ext>
              </a:extLst>
            </p:cNvPr>
            <p:cNvSpPr/>
            <p:nvPr/>
          </p:nvSpPr>
          <p:spPr>
            <a:xfrm>
              <a:off x="1873345" y="168161"/>
              <a:ext cx="79102" cy="243053"/>
            </a:xfrm>
            <a:custGeom>
              <a:avLst/>
              <a:gdLst/>
              <a:ahLst/>
              <a:cxnLst/>
              <a:rect l="0" t="0" r="0" b="0"/>
              <a:pathLst>
                <a:path w="79102" h="243053">
                  <a:moveTo>
                    <a:pt x="69291" y="0"/>
                  </a:moveTo>
                  <a:lnTo>
                    <a:pt x="79102" y="1680"/>
                  </a:lnTo>
                  <a:lnTo>
                    <a:pt x="79102" y="37385"/>
                  </a:lnTo>
                  <a:lnTo>
                    <a:pt x="65240" y="35154"/>
                  </a:lnTo>
                  <a:cubicBezTo>
                    <a:pt x="61405" y="35154"/>
                    <a:pt x="57391" y="35344"/>
                    <a:pt x="53226" y="35649"/>
                  </a:cubicBezTo>
                  <a:cubicBezTo>
                    <a:pt x="49060" y="35992"/>
                    <a:pt x="44958" y="36741"/>
                    <a:pt x="40907" y="37859"/>
                  </a:cubicBezTo>
                  <a:lnTo>
                    <a:pt x="40907" y="138938"/>
                  </a:lnTo>
                  <a:cubicBezTo>
                    <a:pt x="44514" y="141415"/>
                    <a:pt x="49289" y="143739"/>
                    <a:pt x="55258" y="145860"/>
                  </a:cubicBezTo>
                  <a:cubicBezTo>
                    <a:pt x="61227" y="148031"/>
                    <a:pt x="67615" y="149085"/>
                    <a:pt x="74371" y="149085"/>
                  </a:cubicBezTo>
                  <a:lnTo>
                    <a:pt x="79102" y="148152"/>
                  </a:lnTo>
                  <a:lnTo>
                    <a:pt x="79102" y="183970"/>
                  </a:lnTo>
                  <a:lnTo>
                    <a:pt x="58141" y="181191"/>
                  </a:lnTo>
                  <a:cubicBezTo>
                    <a:pt x="51156" y="179172"/>
                    <a:pt x="45415" y="176911"/>
                    <a:pt x="40907" y="174435"/>
                  </a:cubicBezTo>
                  <a:lnTo>
                    <a:pt x="40907" y="243053"/>
                  </a:lnTo>
                  <a:lnTo>
                    <a:pt x="0" y="243053"/>
                  </a:lnTo>
                  <a:lnTo>
                    <a:pt x="0" y="9474"/>
                  </a:lnTo>
                  <a:cubicBezTo>
                    <a:pt x="8344" y="7214"/>
                    <a:pt x="18593" y="5067"/>
                    <a:pt x="30759" y="3048"/>
                  </a:cubicBezTo>
                  <a:cubicBezTo>
                    <a:pt x="42926" y="1016"/>
                    <a:pt x="55778" y="0"/>
                    <a:pt x="6929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2" name="Shape 7583">
              <a:extLst>
                <a:ext uri="{FF2B5EF4-FFF2-40B4-BE49-F238E27FC236}">
                  <a16:creationId xmlns:a16="http://schemas.microsoft.com/office/drawing/2014/main" id="{4D497A51-1FC8-4D80-82AA-D7A6DB4FEF5A}"/>
                </a:ext>
              </a:extLst>
            </p:cNvPr>
            <p:cNvSpPr/>
            <p:nvPr/>
          </p:nvSpPr>
          <p:spPr>
            <a:xfrm>
              <a:off x="1952447" y="169841"/>
              <a:ext cx="80118" cy="182559"/>
            </a:xfrm>
            <a:custGeom>
              <a:avLst/>
              <a:gdLst/>
              <a:ahLst/>
              <a:cxnLst/>
              <a:rect l="0" t="0" r="0" b="0"/>
              <a:pathLst>
                <a:path w="80118" h="182559">
                  <a:moveTo>
                    <a:pt x="0" y="0"/>
                  </a:moveTo>
                  <a:lnTo>
                    <a:pt x="27718" y="4746"/>
                  </a:lnTo>
                  <a:cubicBezTo>
                    <a:pt x="38767" y="9026"/>
                    <a:pt x="48177" y="15186"/>
                    <a:pt x="55937" y="23149"/>
                  </a:cubicBezTo>
                  <a:cubicBezTo>
                    <a:pt x="63709" y="31175"/>
                    <a:pt x="69679" y="40865"/>
                    <a:pt x="73857" y="52232"/>
                  </a:cubicBezTo>
                  <a:cubicBezTo>
                    <a:pt x="78023" y="63636"/>
                    <a:pt x="80118" y="76412"/>
                    <a:pt x="80118" y="90611"/>
                  </a:cubicBezTo>
                  <a:cubicBezTo>
                    <a:pt x="80118" y="104124"/>
                    <a:pt x="78365" y="116532"/>
                    <a:pt x="74860" y="127797"/>
                  </a:cubicBezTo>
                  <a:cubicBezTo>
                    <a:pt x="71380" y="139061"/>
                    <a:pt x="66364" y="148752"/>
                    <a:pt x="59836" y="156867"/>
                  </a:cubicBezTo>
                  <a:cubicBezTo>
                    <a:pt x="53296" y="164969"/>
                    <a:pt x="45117" y="171294"/>
                    <a:pt x="35312" y="175803"/>
                  </a:cubicBezTo>
                  <a:cubicBezTo>
                    <a:pt x="25508" y="180298"/>
                    <a:pt x="14421" y="182559"/>
                    <a:pt x="2026" y="182559"/>
                  </a:cubicBezTo>
                  <a:lnTo>
                    <a:pt x="0" y="182290"/>
                  </a:lnTo>
                  <a:lnTo>
                    <a:pt x="0" y="146472"/>
                  </a:lnTo>
                  <a:lnTo>
                    <a:pt x="14572" y="143597"/>
                  </a:lnTo>
                  <a:cubicBezTo>
                    <a:pt x="20006" y="141059"/>
                    <a:pt x="24441" y="137252"/>
                    <a:pt x="27883" y="132178"/>
                  </a:cubicBezTo>
                  <a:cubicBezTo>
                    <a:pt x="34754" y="122056"/>
                    <a:pt x="38195" y="108404"/>
                    <a:pt x="38195" y="91284"/>
                  </a:cubicBezTo>
                  <a:cubicBezTo>
                    <a:pt x="38195" y="73021"/>
                    <a:pt x="34080" y="58836"/>
                    <a:pt x="25851" y="48688"/>
                  </a:cubicBezTo>
                  <a:cubicBezTo>
                    <a:pt x="21736" y="43615"/>
                    <a:pt x="16373" y="39811"/>
                    <a:pt x="9757" y="37276"/>
                  </a:cubicBezTo>
                  <a:lnTo>
                    <a:pt x="0" y="3570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3" name="Shape 7584">
              <a:extLst>
                <a:ext uri="{FF2B5EF4-FFF2-40B4-BE49-F238E27FC236}">
                  <a16:creationId xmlns:a16="http://schemas.microsoft.com/office/drawing/2014/main" id="{928B4D23-A719-43F0-9B5B-376D540CC0E7}"/>
                </a:ext>
              </a:extLst>
            </p:cNvPr>
            <p:cNvSpPr/>
            <p:nvPr/>
          </p:nvSpPr>
          <p:spPr>
            <a:xfrm>
              <a:off x="2065020" y="167484"/>
              <a:ext cx="84842" cy="185926"/>
            </a:xfrm>
            <a:custGeom>
              <a:avLst/>
              <a:gdLst/>
              <a:ahLst/>
              <a:cxnLst/>
              <a:rect l="0" t="0" r="0" b="0"/>
              <a:pathLst>
                <a:path w="84842" h="185926">
                  <a:moveTo>
                    <a:pt x="84842" y="0"/>
                  </a:moveTo>
                  <a:lnTo>
                    <a:pt x="84842" y="35497"/>
                  </a:lnTo>
                  <a:lnTo>
                    <a:pt x="66794" y="39343"/>
                  </a:lnTo>
                  <a:cubicBezTo>
                    <a:pt x="61522" y="41909"/>
                    <a:pt x="56997" y="45757"/>
                    <a:pt x="53226" y="50888"/>
                  </a:cubicBezTo>
                  <a:cubicBezTo>
                    <a:pt x="45669" y="61137"/>
                    <a:pt x="41910" y="75043"/>
                    <a:pt x="41910" y="92620"/>
                  </a:cubicBezTo>
                  <a:cubicBezTo>
                    <a:pt x="41910" y="110425"/>
                    <a:pt x="45669" y="124535"/>
                    <a:pt x="53226" y="134873"/>
                  </a:cubicBezTo>
                  <a:cubicBezTo>
                    <a:pt x="56997" y="140073"/>
                    <a:pt x="61522" y="143963"/>
                    <a:pt x="66794" y="146552"/>
                  </a:cubicBezTo>
                  <a:lnTo>
                    <a:pt x="84842" y="150429"/>
                  </a:lnTo>
                  <a:lnTo>
                    <a:pt x="84842" y="185926"/>
                  </a:lnTo>
                  <a:lnTo>
                    <a:pt x="50368" y="179158"/>
                  </a:lnTo>
                  <a:cubicBezTo>
                    <a:pt x="40005" y="174662"/>
                    <a:pt x="31090" y="168350"/>
                    <a:pt x="23660" y="160235"/>
                  </a:cubicBezTo>
                  <a:cubicBezTo>
                    <a:pt x="16218" y="152119"/>
                    <a:pt x="10427" y="142315"/>
                    <a:pt x="6236" y="130821"/>
                  </a:cubicBezTo>
                  <a:cubicBezTo>
                    <a:pt x="2095" y="119328"/>
                    <a:pt x="0" y="106603"/>
                    <a:pt x="0" y="92620"/>
                  </a:cubicBezTo>
                  <a:cubicBezTo>
                    <a:pt x="0" y="78650"/>
                    <a:pt x="2095" y="65975"/>
                    <a:pt x="6236" y="54609"/>
                  </a:cubicBezTo>
                  <a:cubicBezTo>
                    <a:pt x="10427" y="43217"/>
                    <a:pt x="16269" y="33463"/>
                    <a:pt x="23813" y="25348"/>
                  </a:cubicBezTo>
                  <a:cubicBezTo>
                    <a:pt x="31369" y="17233"/>
                    <a:pt x="40335" y="10997"/>
                    <a:pt x="50698" y="6603"/>
                  </a:cubicBezTo>
                  <a:lnTo>
                    <a:pt x="8484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4" name="Shape 7585">
              <a:extLst>
                <a:ext uri="{FF2B5EF4-FFF2-40B4-BE49-F238E27FC236}">
                  <a16:creationId xmlns:a16="http://schemas.microsoft.com/office/drawing/2014/main" id="{4502C694-BB30-46DC-A510-2C590F56AF50}"/>
                </a:ext>
              </a:extLst>
            </p:cNvPr>
            <p:cNvSpPr/>
            <p:nvPr/>
          </p:nvSpPr>
          <p:spPr>
            <a:xfrm>
              <a:off x="2149863" y="167483"/>
              <a:ext cx="84855" cy="185928"/>
            </a:xfrm>
            <a:custGeom>
              <a:avLst/>
              <a:gdLst/>
              <a:ahLst/>
              <a:cxnLst/>
              <a:rect l="0" t="0" r="0" b="0"/>
              <a:pathLst>
                <a:path w="84855" h="185928">
                  <a:moveTo>
                    <a:pt x="6" y="0"/>
                  </a:moveTo>
                  <a:cubicBezTo>
                    <a:pt x="12402" y="0"/>
                    <a:pt x="23819" y="2210"/>
                    <a:pt x="34309" y="6604"/>
                  </a:cubicBezTo>
                  <a:cubicBezTo>
                    <a:pt x="44812" y="10998"/>
                    <a:pt x="53753" y="17234"/>
                    <a:pt x="61195" y="25349"/>
                  </a:cubicBezTo>
                  <a:cubicBezTo>
                    <a:pt x="68624" y="33464"/>
                    <a:pt x="74416" y="43218"/>
                    <a:pt x="78607" y="54610"/>
                  </a:cubicBezTo>
                  <a:cubicBezTo>
                    <a:pt x="82760" y="65977"/>
                    <a:pt x="84855" y="78651"/>
                    <a:pt x="84855" y="92621"/>
                  </a:cubicBezTo>
                  <a:cubicBezTo>
                    <a:pt x="84855" y="106604"/>
                    <a:pt x="82823" y="119329"/>
                    <a:pt x="78772" y="130823"/>
                  </a:cubicBezTo>
                  <a:cubicBezTo>
                    <a:pt x="74708" y="142316"/>
                    <a:pt x="68967" y="152121"/>
                    <a:pt x="61525" y="160236"/>
                  </a:cubicBezTo>
                  <a:cubicBezTo>
                    <a:pt x="54096" y="168351"/>
                    <a:pt x="45129" y="174663"/>
                    <a:pt x="34639" y="179159"/>
                  </a:cubicBezTo>
                  <a:cubicBezTo>
                    <a:pt x="24187" y="183667"/>
                    <a:pt x="12630" y="185928"/>
                    <a:pt x="6" y="185928"/>
                  </a:cubicBezTo>
                  <a:lnTo>
                    <a:pt x="0" y="185927"/>
                  </a:lnTo>
                  <a:lnTo>
                    <a:pt x="0" y="150430"/>
                  </a:lnTo>
                  <a:lnTo>
                    <a:pt x="6" y="150432"/>
                  </a:lnTo>
                  <a:cubicBezTo>
                    <a:pt x="13519" y="150432"/>
                    <a:pt x="24048" y="145275"/>
                    <a:pt x="31629" y="134874"/>
                  </a:cubicBezTo>
                  <a:cubicBezTo>
                    <a:pt x="39173" y="124536"/>
                    <a:pt x="42932" y="110427"/>
                    <a:pt x="42932" y="92621"/>
                  </a:cubicBezTo>
                  <a:cubicBezTo>
                    <a:pt x="42932" y="75044"/>
                    <a:pt x="39173" y="61138"/>
                    <a:pt x="31629" y="50889"/>
                  </a:cubicBezTo>
                  <a:cubicBezTo>
                    <a:pt x="24048" y="40627"/>
                    <a:pt x="13519" y="35496"/>
                    <a:pt x="6" y="35496"/>
                  </a:cubicBezTo>
                  <a:lnTo>
                    <a:pt x="0" y="35498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5" name="Shape 7586">
              <a:extLst>
                <a:ext uri="{FF2B5EF4-FFF2-40B4-BE49-F238E27FC236}">
                  <a16:creationId xmlns:a16="http://schemas.microsoft.com/office/drawing/2014/main" id="{492D9CB5-E650-459D-A94C-D9C8AD102752}"/>
                </a:ext>
              </a:extLst>
            </p:cNvPr>
            <p:cNvSpPr/>
            <p:nvPr/>
          </p:nvSpPr>
          <p:spPr>
            <a:xfrm>
              <a:off x="2276283" y="86346"/>
              <a:ext cx="67945" cy="265709"/>
            </a:xfrm>
            <a:custGeom>
              <a:avLst/>
              <a:gdLst/>
              <a:ahLst/>
              <a:cxnLst/>
              <a:rect l="0" t="0" r="0" b="0"/>
              <a:pathLst>
                <a:path w="67945" h="265709">
                  <a:moveTo>
                    <a:pt x="40907" y="0"/>
                  </a:moveTo>
                  <a:lnTo>
                    <a:pt x="40907" y="202489"/>
                  </a:lnTo>
                  <a:cubicBezTo>
                    <a:pt x="40907" y="207455"/>
                    <a:pt x="41313" y="211620"/>
                    <a:pt x="42101" y="215011"/>
                  </a:cubicBezTo>
                  <a:cubicBezTo>
                    <a:pt x="42888" y="218377"/>
                    <a:pt x="44285" y="221272"/>
                    <a:pt x="46317" y="223634"/>
                  </a:cubicBezTo>
                  <a:cubicBezTo>
                    <a:pt x="48349" y="225997"/>
                    <a:pt x="51117" y="227813"/>
                    <a:pt x="54610" y="229045"/>
                  </a:cubicBezTo>
                  <a:cubicBezTo>
                    <a:pt x="58102" y="230289"/>
                    <a:pt x="62535" y="231229"/>
                    <a:pt x="67945" y="231915"/>
                  </a:cubicBezTo>
                  <a:lnTo>
                    <a:pt x="62205" y="265709"/>
                  </a:lnTo>
                  <a:cubicBezTo>
                    <a:pt x="50038" y="265481"/>
                    <a:pt x="39967" y="264135"/>
                    <a:pt x="31966" y="261658"/>
                  </a:cubicBezTo>
                  <a:cubicBezTo>
                    <a:pt x="23952" y="259169"/>
                    <a:pt x="17577" y="255638"/>
                    <a:pt x="12852" y="251016"/>
                  </a:cubicBezTo>
                  <a:cubicBezTo>
                    <a:pt x="8115" y="246393"/>
                    <a:pt x="4800" y="240652"/>
                    <a:pt x="2883" y="233756"/>
                  </a:cubicBezTo>
                  <a:cubicBezTo>
                    <a:pt x="965" y="226898"/>
                    <a:pt x="0" y="219062"/>
                    <a:pt x="0" y="210274"/>
                  </a:cubicBezTo>
                  <a:lnTo>
                    <a:pt x="0" y="6756"/>
                  </a:lnTo>
                  <a:lnTo>
                    <a:pt x="409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6" name="Shape 7587">
              <a:extLst>
                <a:ext uri="{FF2B5EF4-FFF2-40B4-BE49-F238E27FC236}">
                  <a16:creationId xmlns:a16="http://schemas.microsoft.com/office/drawing/2014/main" id="{90AB0ED5-4C51-455A-9CD9-FBD383029F7F}"/>
                </a:ext>
              </a:extLst>
            </p:cNvPr>
            <p:cNvSpPr/>
            <p:nvPr/>
          </p:nvSpPr>
          <p:spPr>
            <a:xfrm>
              <a:off x="2375337" y="171875"/>
              <a:ext cx="147053" cy="180861"/>
            </a:xfrm>
            <a:custGeom>
              <a:avLst/>
              <a:gdLst/>
              <a:ahLst/>
              <a:cxnLst/>
              <a:rect l="0" t="0" r="0" b="0"/>
              <a:pathLst>
                <a:path w="147053" h="180861">
                  <a:moveTo>
                    <a:pt x="0" y="0"/>
                  </a:moveTo>
                  <a:lnTo>
                    <a:pt x="40907" y="0"/>
                  </a:lnTo>
                  <a:lnTo>
                    <a:pt x="40907" y="92634"/>
                  </a:lnTo>
                  <a:cubicBezTo>
                    <a:pt x="40907" y="111557"/>
                    <a:pt x="43675" y="125082"/>
                    <a:pt x="49200" y="133185"/>
                  </a:cubicBezTo>
                  <a:cubicBezTo>
                    <a:pt x="54699" y="141313"/>
                    <a:pt x="64338" y="145364"/>
                    <a:pt x="78092" y="145364"/>
                  </a:cubicBezTo>
                  <a:cubicBezTo>
                    <a:pt x="83045" y="145364"/>
                    <a:pt x="88303" y="145136"/>
                    <a:pt x="93828" y="144678"/>
                  </a:cubicBezTo>
                  <a:cubicBezTo>
                    <a:pt x="99339" y="144234"/>
                    <a:pt x="103441" y="143662"/>
                    <a:pt x="106147" y="143002"/>
                  </a:cubicBezTo>
                  <a:lnTo>
                    <a:pt x="106147" y="0"/>
                  </a:lnTo>
                  <a:lnTo>
                    <a:pt x="147053" y="0"/>
                  </a:lnTo>
                  <a:lnTo>
                    <a:pt x="147053" y="171387"/>
                  </a:lnTo>
                  <a:cubicBezTo>
                    <a:pt x="139167" y="173419"/>
                    <a:pt x="128905" y="175514"/>
                    <a:pt x="116294" y="177660"/>
                  </a:cubicBezTo>
                  <a:cubicBezTo>
                    <a:pt x="103670" y="179769"/>
                    <a:pt x="89814" y="180861"/>
                    <a:pt x="74714" y="180861"/>
                  </a:cubicBezTo>
                  <a:cubicBezTo>
                    <a:pt x="60515" y="180861"/>
                    <a:pt x="48628" y="178829"/>
                    <a:pt x="39052" y="174777"/>
                  </a:cubicBezTo>
                  <a:cubicBezTo>
                    <a:pt x="29477" y="170713"/>
                    <a:pt x="21818" y="165087"/>
                    <a:pt x="16065" y="157874"/>
                  </a:cubicBezTo>
                  <a:cubicBezTo>
                    <a:pt x="10325" y="150660"/>
                    <a:pt x="6197" y="142037"/>
                    <a:pt x="3721" y="132017"/>
                  </a:cubicBezTo>
                  <a:cubicBezTo>
                    <a:pt x="1244" y="121984"/>
                    <a:pt x="0" y="110985"/>
                    <a:pt x="0" y="99047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7" name="Shape 7893">
              <a:extLst>
                <a:ext uri="{FF2B5EF4-FFF2-40B4-BE49-F238E27FC236}">
                  <a16:creationId xmlns:a16="http://schemas.microsoft.com/office/drawing/2014/main" id="{94D26227-38FD-4689-9EC3-A291BAD67E37}"/>
                </a:ext>
              </a:extLst>
            </p:cNvPr>
            <p:cNvSpPr/>
            <p:nvPr/>
          </p:nvSpPr>
          <p:spPr>
            <a:xfrm>
              <a:off x="2711013" y="171869"/>
              <a:ext cx="40907" cy="176809"/>
            </a:xfrm>
            <a:custGeom>
              <a:avLst/>
              <a:gdLst/>
              <a:ahLst/>
              <a:cxnLst/>
              <a:rect l="0" t="0" r="0" b="0"/>
              <a:pathLst>
                <a:path w="40907" h="176809">
                  <a:moveTo>
                    <a:pt x="0" y="0"/>
                  </a:moveTo>
                  <a:lnTo>
                    <a:pt x="40907" y="0"/>
                  </a:lnTo>
                  <a:lnTo>
                    <a:pt x="40907" y="176809"/>
                  </a:lnTo>
                  <a:lnTo>
                    <a:pt x="0" y="17680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8" name="Shape 7589">
              <a:extLst>
                <a:ext uri="{FF2B5EF4-FFF2-40B4-BE49-F238E27FC236}">
                  <a16:creationId xmlns:a16="http://schemas.microsoft.com/office/drawing/2014/main" id="{E76B8656-B5AF-42C9-A2F0-77548CA629CE}"/>
                </a:ext>
              </a:extLst>
            </p:cNvPr>
            <p:cNvSpPr/>
            <p:nvPr/>
          </p:nvSpPr>
          <p:spPr>
            <a:xfrm>
              <a:off x="2706276" y="94805"/>
              <a:ext cx="50381" cy="50368"/>
            </a:xfrm>
            <a:custGeom>
              <a:avLst/>
              <a:gdLst/>
              <a:ahLst/>
              <a:cxnLst/>
              <a:rect l="0" t="0" r="0" b="0"/>
              <a:pathLst>
                <a:path w="50381" h="50368">
                  <a:moveTo>
                    <a:pt x="25362" y="0"/>
                  </a:moveTo>
                  <a:cubicBezTo>
                    <a:pt x="32118" y="0"/>
                    <a:pt x="37973" y="2248"/>
                    <a:pt x="42939" y="6756"/>
                  </a:cubicBezTo>
                  <a:cubicBezTo>
                    <a:pt x="47892" y="11265"/>
                    <a:pt x="50381" y="17463"/>
                    <a:pt x="50381" y="25349"/>
                  </a:cubicBezTo>
                  <a:cubicBezTo>
                    <a:pt x="50381" y="33020"/>
                    <a:pt x="47892" y="39091"/>
                    <a:pt x="42939" y="43612"/>
                  </a:cubicBezTo>
                  <a:cubicBezTo>
                    <a:pt x="37973" y="48108"/>
                    <a:pt x="32118" y="50368"/>
                    <a:pt x="25362" y="50368"/>
                  </a:cubicBezTo>
                  <a:cubicBezTo>
                    <a:pt x="18364" y="50368"/>
                    <a:pt x="12395" y="48108"/>
                    <a:pt x="7442" y="43612"/>
                  </a:cubicBezTo>
                  <a:cubicBezTo>
                    <a:pt x="2489" y="39091"/>
                    <a:pt x="0" y="33020"/>
                    <a:pt x="0" y="25349"/>
                  </a:cubicBezTo>
                  <a:cubicBezTo>
                    <a:pt x="0" y="17463"/>
                    <a:pt x="2489" y="11265"/>
                    <a:pt x="7442" y="6756"/>
                  </a:cubicBezTo>
                  <a:cubicBezTo>
                    <a:pt x="12395" y="2248"/>
                    <a:pt x="18364" y="0"/>
                    <a:pt x="2536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29" name="Shape 7590">
              <a:extLst>
                <a:ext uri="{FF2B5EF4-FFF2-40B4-BE49-F238E27FC236}">
                  <a16:creationId xmlns:a16="http://schemas.microsoft.com/office/drawing/2014/main" id="{1C0E686B-2A4E-40D1-BE5E-817F3A82FDA9}"/>
                </a:ext>
              </a:extLst>
            </p:cNvPr>
            <p:cNvSpPr/>
            <p:nvPr/>
          </p:nvSpPr>
          <p:spPr>
            <a:xfrm>
              <a:off x="2574437" y="86347"/>
              <a:ext cx="108522" cy="262331"/>
            </a:xfrm>
            <a:custGeom>
              <a:avLst/>
              <a:gdLst/>
              <a:ahLst/>
              <a:cxnLst/>
              <a:rect l="0" t="0" r="0" b="0"/>
              <a:pathLst>
                <a:path w="108522" h="262331">
                  <a:moveTo>
                    <a:pt x="72682" y="0"/>
                  </a:moveTo>
                  <a:cubicBezTo>
                    <a:pt x="81242" y="0"/>
                    <a:pt x="88532" y="686"/>
                    <a:pt x="94501" y="2032"/>
                  </a:cubicBezTo>
                  <a:cubicBezTo>
                    <a:pt x="100457" y="3391"/>
                    <a:pt x="105143" y="4737"/>
                    <a:pt x="108522" y="6083"/>
                  </a:cubicBezTo>
                  <a:lnTo>
                    <a:pt x="102095" y="39218"/>
                  </a:lnTo>
                  <a:cubicBezTo>
                    <a:pt x="98933" y="38087"/>
                    <a:pt x="95174" y="37071"/>
                    <a:pt x="90780" y="36182"/>
                  </a:cubicBezTo>
                  <a:cubicBezTo>
                    <a:pt x="86360" y="35268"/>
                    <a:pt x="81585" y="34823"/>
                    <a:pt x="76403" y="34823"/>
                  </a:cubicBezTo>
                  <a:cubicBezTo>
                    <a:pt x="62878" y="34823"/>
                    <a:pt x="53594" y="38417"/>
                    <a:pt x="48527" y="45644"/>
                  </a:cubicBezTo>
                  <a:cubicBezTo>
                    <a:pt x="43460" y="52845"/>
                    <a:pt x="40907" y="62205"/>
                    <a:pt x="40907" y="73698"/>
                  </a:cubicBezTo>
                  <a:lnTo>
                    <a:pt x="40907" y="85522"/>
                  </a:lnTo>
                  <a:lnTo>
                    <a:pt x="105816" y="85522"/>
                  </a:lnTo>
                  <a:lnTo>
                    <a:pt x="105816" y="119672"/>
                  </a:lnTo>
                  <a:lnTo>
                    <a:pt x="40907" y="119672"/>
                  </a:lnTo>
                  <a:lnTo>
                    <a:pt x="40907" y="262331"/>
                  </a:lnTo>
                  <a:lnTo>
                    <a:pt x="0" y="262331"/>
                  </a:lnTo>
                  <a:lnTo>
                    <a:pt x="0" y="73025"/>
                  </a:lnTo>
                  <a:cubicBezTo>
                    <a:pt x="0" y="50025"/>
                    <a:pt x="5982" y="32118"/>
                    <a:pt x="17920" y="19279"/>
                  </a:cubicBezTo>
                  <a:cubicBezTo>
                    <a:pt x="29858" y="6426"/>
                    <a:pt x="48120" y="0"/>
                    <a:pt x="726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0" name="Shape 7591">
              <a:extLst>
                <a:ext uri="{FF2B5EF4-FFF2-40B4-BE49-F238E27FC236}">
                  <a16:creationId xmlns:a16="http://schemas.microsoft.com/office/drawing/2014/main" id="{023DBEB8-2F75-44B2-916C-445FF68CF8BE}"/>
                </a:ext>
              </a:extLst>
            </p:cNvPr>
            <p:cNvSpPr/>
            <p:nvPr/>
          </p:nvSpPr>
          <p:spPr>
            <a:xfrm>
              <a:off x="2804307" y="168167"/>
              <a:ext cx="147726" cy="180518"/>
            </a:xfrm>
            <a:custGeom>
              <a:avLst/>
              <a:gdLst/>
              <a:ahLst/>
              <a:cxnLst/>
              <a:rect l="0" t="0" r="0" b="0"/>
              <a:pathLst>
                <a:path w="147726" h="180518">
                  <a:moveTo>
                    <a:pt x="72682" y="0"/>
                  </a:moveTo>
                  <a:cubicBezTo>
                    <a:pt x="87097" y="0"/>
                    <a:pt x="99162" y="1981"/>
                    <a:pt x="108852" y="5906"/>
                  </a:cubicBezTo>
                  <a:cubicBezTo>
                    <a:pt x="118542" y="9868"/>
                    <a:pt x="126251" y="15367"/>
                    <a:pt x="132017" y="22466"/>
                  </a:cubicBezTo>
                  <a:cubicBezTo>
                    <a:pt x="137770" y="29591"/>
                    <a:pt x="141808" y="38138"/>
                    <a:pt x="144196" y="48158"/>
                  </a:cubicBezTo>
                  <a:cubicBezTo>
                    <a:pt x="146558" y="58217"/>
                    <a:pt x="147726" y="69190"/>
                    <a:pt x="147726" y="81140"/>
                  </a:cubicBezTo>
                  <a:lnTo>
                    <a:pt x="147726" y="180518"/>
                  </a:lnTo>
                  <a:lnTo>
                    <a:pt x="106820" y="180518"/>
                  </a:lnTo>
                  <a:lnTo>
                    <a:pt x="106820" y="87554"/>
                  </a:lnTo>
                  <a:cubicBezTo>
                    <a:pt x="106820" y="78080"/>
                    <a:pt x="106197" y="70053"/>
                    <a:pt x="104978" y="63398"/>
                  </a:cubicBezTo>
                  <a:cubicBezTo>
                    <a:pt x="103721" y="56756"/>
                    <a:pt x="101702" y="51321"/>
                    <a:pt x="98895" y="47142"/>
                  </a:cubicBezTo>
                  <a:cubicBezTo>
                    <a:pt x="96076" y="42977"/>
                    <a:pt x="92240" y="39954"/>
                    <a:pt x="87401" y="38037"/>
                  </a:cubicBezTo>
                  <a:cubicBezTo>
                    <a:pt x="82550" y="36132"/>
                    <a:pt x="76619" y="35154"/>
                    <a:pt x="69634" y="35154"/>
                  </a:cubicBezTo>
                  <a:cubicBezTo>
                    <a:pt x="64452" y="35154"/>
                    <a:pt x="59042" y="35496"/>
                    <a:pt x="53416" y="36170"/>
                  </a:cubicBezTo>
                  <a:cubicBezTo>
                    <a:pt x="47777" y="36843"/>
                    <a:pt x="43612" y="37402"/>
                    <a:pt x="40907" y="37859"/>
                  </a:cubicBezTo>
                  <a:lnTo>
                    <a:pt x="40907" y="180518"/>
                  </a:lnTo>
                  <a:lnTo>
                    <a:pt x="0" y="180518"/>
                  </a:lnTo>
                  <a:lnTo>
                    <a:pt x="0" y="9461"/>
                  </a:lnTo>
                  <a:cubicBezTo>
                    <a:pt x="7887" y="7201"/>
                    <a:pt x="18136" y="5067"/>
                    <a:pt x="30759" y="3035"/>
                  </a:cubicBezTo>
                  <a:cubicBezTo>
                    <a:pt x="43383" y="1016"/>
                    <a:pt x="57353" y="0"/>
                    <a:pt x="726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1" name="Shape 7592">
              <a:extLst>
                <a:ext uri="{FF2B5EF4-FFF2-40B4-BE49-F238E27FC236}">
                  <a16:creationId xmlns:a16="http://schemas.microsoft.com/office/drawing/2014/main" id="{2791EB57-D5E8-4061-B774-95E723F2B100}"/>
                </a:ext>
              </a:extLst>
            </p:cNvPr>
            <p:cNvSpPr/>
            <p:nvPr/>
          </p:nvSpPr>
          <p:spPr>
            <a:xfrm>
              <a:off x="2989564" y="240289"/>
              <a:ext cx="72168" cy="112120"/>
            </a:xfrm>
            <a:custGeom>
              <a:avLst/>
              <a:gdLst/>
              <a:ahLst/>
              <a:cxnLst/>
              <a:rect l="0" t="0" r="0" b="0"/>
              <a:pathLst>
                <a:path w="72168" h="112120">
                  <a:moveTo>
                    <a:pt x="72168" y="0"/>
                  </a:moveTo>
                  <a:lnTo>
                    <a:pt x="72168" y="29831"/>
                  </a:lnTo>
                  <a:lnTo>
                    <a:pt x="65773" y="30306"/>
                  </a:lnTo>
                  <a:cubicBezTo>
                    <a:pt x="61112" y="30980"/>
                    <a:pt x="56947" y="32224"/>
                    <a:pt x="53226" y="34015"/>
                  </a:cubicBezTo>
                  <a:cubicBezTo>
                    <a:pt x="49505" y="35831"/>
                    <a:pt x="46545" y="38371"/>
                    <a:pt x="44285" y="41648"/>
                  </a:cubicBezTo>
                  <a:cubicBezTo>
                    <a:pt x="42024" y="44911"/>
                    <a:pt x="40894" y="49014"/>
                    <a:pt x="40894" y="53954"/>
                  </a:cubicBezTo>
                  <a:cubicBezTo>
                    <a:pt x="40894" y="63657"/>
                    <a:pt x="43955" y="70362"/>
                    <a:pt x="50025" y="74083"/>
                  </a:cubicBezTo>
                  <a:lnTo>
                    <a:pt x="72168" y="79084"/>
                  </a:lnTo>
                  <a:lnTo>
                    <a:pt x="72168" y="112064"/>
                  </a:lnTo>
                  <a:lnTo>
                    <a:pt x="71323" y="112120"/>
                  </a:lnTo>
                  <a:cubicBezTo>
                    <a:pt x="60731" y="112120"/>
                    <a:pt x="51041" y="111091"/>
                    <a:pt x="42266" y="109059"/>
                  </a:cubicBezTo>
                  <a:cubicBezTo>
                    <a:pt x="33477" y="107040"/>
                    <a:pt x="25971" y="103763"/>
                    <a:pt x="19761" y="99267"/>
                  </a:cubicBezTo>
                  <a:cubicBezTo>
                    <a:pt x="13564" y="94759"/>
                    <a:pt x="8712" y="88892"/>
                    <a:pt x="5232" y="81691"/>
                  </a:cubicBezTo>
                  <a:cubicBezTo>
                    <a:pt x="1740" y="74477"/>
                    <a:pt x="0" y="65574"/>
                    <a:pt x="0" y="54983"/>
                  </a:cubicBezTo>
                  <a:cubicBezTo>
                    <a:pt x="0" y="44848"/>
                    <a:pt x="1956" y="36275"/>
                    <a:pt x="5905" y="29290"/>
                  </a:cubicBezTo>
                  <a:cubicBezTo>
                    <a:pt x="9842" y="22293"/>
                    <a:pt x="15202" y="16629"/>
                    <a:pt x="21971" y="12196"/>
                  </a:cubicBezTo>
                  <a:cubicBezTo>
                    <a:pt x="28727" y="7840"/>
                    <a:pt x="36563" y="4678"/>
                    <a:pt x="45479" y="2760"/>
                  </a:cubicBezTo>
                  <a:lnTo>
                    <a:pt x="721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2" name="Shape 7593">
              <a:extLst>
                <a:ext uri="{FF2B5EF4-FFF2-40B4-BE49-F238E27FC236}">
                  <a16:creationId xmlns:a16="http://schemas.microsoft.com/office/drawing/2014/main" id="{97AE4B53-B6FF-41CF-B378-7C44BA1F8BCE}"/>
                </a:ext>
              </a:extLst>
            </p:cNvPr>
            <p:cNvSpPr/>
            <p:nvPr/>
          </p:nvSpPr>
          <p:spPr>
            <a:xfrm>
              <a:off x="3006467" y="167484"/>
              <a:ext cx="55264" cy="41237"/>
            </a:xfrm>
            <a:custGeom>
              <a:avLst/>
              <a:gdLst/>
              <a:ahLst/>
              <a:cxnLst/>
              <a:rect l="0" t="0" r="0" b="0"/>
              <a:pathLst>
                <a:path w="55264" h="41237">
                  <a:moveTo>
                    <a:pt x="54420" y="0"/>
                  </a:moveTo>
                  <a:lnTo>
                    <a:pt x="55264" y="125"/>
                  </a:lnTo>
                  <a:lnTo>
                    <a:pt x="55264" y="35240"/>
                  </a:lnTo>
                  <a:lnTo>
                    <a:pt x="50381" y="34481"/>
                  </a:lnTo>
                  <a:cubicBezTo>
                    <a:pt x="40907" y="34481"/>
                    <a:pt x="32233" y="35166"/>
                    <a:pt x="24346" y="36513"/>
                  </a:cubicBezTo>
                  <a:cubicBezTo>
                    <a:pt x="16459" y="37859"/>
                    <a:pt x="10033" y="39433"/>
                    <a:pt x="5067" y="41237"/>
                  </a:cubicBezTo>
                  <a:lnTo>
                    <a:pt x="0" y="8115"/>
                  </a:lnTo>
                  <a:cubicBezTo>
                    <a:pt x="5182" y="6312"/>
                    <a:pt x="12738" y="4508"/>
                    <a:pt x="22644" y="2705"/>
                  </a:cubicBezTo>
                  <a:cubicBezTo>
                    <a:pt x="32563" y="902"/>
                    <a:pt x="43155" y="0"/>
                    <a:pt x="5442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3" name="Shape 7594">
              <a:extLst>
                <a:ext uri="{FF2B5EF4-FFF2-40B4-BE49-F238E27FC236}">
                  <a16:creationId xmlns:a16="http://schemas.microsoft.com/office/drawing/2014/main" id="{C0C11F7E-8341-4BBA-925F-A296174C4FB5}"/>
                </a:ext>
              </a:extLst>
            </p:cNvPr>
            <p:cNvSpPr/>
            <p:nvPr/>
          </p:nvSpPr>
          <p:spPr>
            <a:xfrm>
              <a:off x="3061732" y="167609"/>
              <a:ext cx="70834" cy="184743"/>
            </a:xfrm>
            <a:custGeom>
              <a:avLst/>
              <a:gdLst/>
              <a:ahLst/>
              <a:cxnLst/>
              <a:rect l="0" t="0" r="0" b="0"/>
              <a:pathLst>
                <a:path w="70834" h="184743">
                  <a:moveTo>
                    <a:pt x="0" y="0"/>
                  </a:moveTo>
                  <a:lnTo>
                    <a:pt x="33293" y="4942"/>
                  </a:lnTo>
                  <a:cubicBezTo>
                    <a:pt x="42538" y="8333"/>
                    <a:pt x="49930" y="13057"/>
                    <a:pt x="55467" y="19153"/>
                  </a:cubicBezTo>
                  <a:cubicBezTo>
                    <a:pt x="60953" y="25224"/>
                    <a:pt x="64929" y="32615"/>
                    <a:pt x="67291" y="41277"/>
                  </a:cubicBezTo>
                  <a:cubicBezTo>
                    <a:pt x="69653" y="49976"/>
                    <a:pt x="70834" y="59476"/>
                    <a:pt x="70834" y="69852"/>
                  </a:cubicBezTo>
                  <a:lnTo>
                    <a:pt x="70834" y="177014"/>
                  </a:lnTo>
                  <a:cubicBezTo>
                    <a:pt x="64509" y="178373"/>
                    <a:pt x="54984" y="180011"/>
                    <a:pt x="42284" y="181929"/>
                  </a:cubicBezTo>
                  <a:lnTo>
                    <a:pt x="0" y="184743"/>
                  </a:lnTo>
                  <a:lnTo>
                    <a:pt x="0" y="151763"/>
                  </a:lnTo>
                  <a:lnTo>
                    <a:pt x="2546" y="152338"/>
                  </a:lnTo>
                  <a:cubicBezTo>
                    <a:pt x="15170" y="152338"/>
                    <a:pt x="24746" y="151665"/>
                    <a:pt x="31274" y="150306"/>
                  </a:cubicBezTo>
                  <a:lnTo>
                    <a:pt x="31274" y="105005"/>
                  </a:lnTo>
                  <a:cubicBezTo>
                    <a:pt x="29026" y="104345"/>
                    <a:pt x="25762" y="103659"/>
                    <a:pt x="21482" y="102986"/>
                  </a:cubicBezTo>
                  <a:cubicBezTo>
                    <a:pt x="17189" y="102300"/>
                    <a:pt x="12465" y="101970"/>
                    <a:pt x="7283" y="101970"/>
                  </a:cubicBezTo>
                  <a:lnTo>
                    <a:pt x="0" y="102511"/>
                  </a:lnTo>
                  <a:lnTo>
                    <a:pt x="0" y="72679"/>
                  </a:lnTo>
                  <a:lnTo>
                    <a:pt x="1187" y="72557"/>
                  </a:lnTo>
                  <a:cubicBezTo>
                    <a:pt x="5709" y="72557"/>
                    <a:pt x="10433" y="72849"/>
                    <a:pt x="15373" y="73408"/>
                  </a:cubicBezTo>
                  <a:cubicBezTo>
                    <a:pt x="20352" y="73979"/>
                    <a:pt x="25647" y="74919"/>
                    <a:pt x="31274" y="76278"/>
                  </a:cubicBezTo>
                  <a:lnTo>
                    <a:pt x="31274" y="69509"/>
                  </a:lnTo>
                  <a:cubicBezTo>
                    <a:pt x="31274" y="64772"/>
                    <a:pt x="30702" y="60276"/>
                    <a:pt x="29584" y="55996"/>
                  </a:cubicBezTo>
                  <a:cubicBezTo>
                    <a:pt x="28467" y="51716"/>
                    <a:pt x="26460" y="47944"/>
                    <a:pt x="23666" y="44655"/>
                  </a:cubicBezTo>
                  <a:cubicBezTo>
                    <a:pt x="20834" y="41416"/>
                    <a:pt x="17113" y="38864"/>
                    <a:pt x="12503" y="37060"/>
                  </a:cubicBezTo>
                  <a:lnTo>
                    <a:pt x="0" y="3511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4" name="Shape 7595">
              <a:extLst>
                <a:ext uri="{FF2B5EF4-FFF2-40B4-BE49-F238E27FC236}">
                  <a16:creationId xmlns:a16="http://schemas.microsoft.com/office/drawing/2014/main" id="{71730693-8201-4903-8B57-4B2B5FF5F4D1}"/>
                </a:ext>
              </a:extLst>
            </p:cNvPr>
            <p:cNvSpPr/>
            <p:nvPr/>
          </p:nvSpPr>
          <p:spPr>
            <a:xfrm>
              <a:off x="3182591" y="168167"/>
              <a:ext cx="147726" cy="180518"/>
            </a:xfrm>
            <a:custGeom>
              <a:avLst/>
              <a:gdLst/>
              <a:ahLst/>
              <a:cxnLst/>
              <a:rect l="0" t="0" r="0" b="0"/>
              <a:pathLst>
                <a:path w="147726" h="180518">
                  <a:moveTo>
                    <a:pt x="72682" y="0"/>
                  </a:moveTo>
                  <a:cubicBezTo>
                    <a:pt x="87097" y="0"/>
                    <a:pt x="99162" y="1981"/>
                    <a:pt x="108839" y="5906"/>
                  </a:cubicBezTo>
                  <a:cubicBezTo>
                    <a:pt x="118542" y="9868"/>
                    <a:pt x="126263" y="15367"/>
                    <a:pt x="132016" y="22466"/>
                  </a:cubicBezTo>
                  <a:cubicBezTo>
                    <a:pt x="137770" y="29591"/>
                    <a:pt x="141796" y="38138"/>
                    <a:pt x="144196" y="48158"/>
                  </a:cubicBezTo>
                  <a:cubicBezTo>
                    <a:pt x="146558" y="58217"/>
                    <a:pt x="147726" y="69190"/>
                    <a:pt x="147726" y="81140"/>
                  </a:cubicBezTo>
                  <a:lnTo>
                    <a:pt x="147726" y="180518"/>
                  </a:lnTo>
                  <a:lnTo>
                    <a:pt x="106820" y="180518"/>
                  </a:lnTo>
                  <a:lnTo>
                    <a:pt x="106820" y="87554"/>
                  </a:lnTo>
                  <a:cubicBezTo>
                    <a:pt x="106820" y="78080"/>
                    <a:pt x="106185" y="70053"/>
                    <a:pt x="104978" y="63398"/>
                  </a:cubicBezTo>
                  <a:cubicBezTo>
                    <a:pt x="103734" y="56756"/>
                    <a:pt x="101702" y="51321"/>
                    <a:pt x="98882" y="47142"/>
                  </a:cubicBezTo>
                  <a:cubicBezTo>
                    <a:pt x="96050" y="42977"/>
                    <a:pt x="92240" y="39954"/>
                    <a:pt x="87401" y="38037"/>
                  </a:cubicBezTo>
                  <a:cubicBezTo>
                    <a:pt x="82550" y="36132"/>
                    <a:pt x="76619" y="35154"/>
                    <a:pt x="69634" y="35154"/>
                  </a:cubicBezTo>
                  <a:cubicBezTo>
                    <a:pt x="64453" y="35154"/>
                    <a:pt x="59042" y="35496"/>
                    <a:pt x="53403" y="36170"/>
                  </a:cubicBezTo>
                  <a:cubicBezTo>
                    <a:pt x="47777" y="36843"/>
                    <a:pt x="43612" y="37402"/>
                    <a:pt x="40907" y="37859"/>
                  </a:cubicBezTo>
                  <a:lnTo>
                    <a:pt x="40907" y="180518"/>
                  </a:lnTo>
                  <a:lnTo>
                    <a:pt x="0" y="180518"/>
                  </a:lnTo>
                  <a:lnTo>
                    <a:pt x="0" y="9461"/>
                  </a:lnTo>
                  <a:cubicBezTo>
                    <a:pt x="7887" y="7201"/>
                    <a:pt x="18148" y="5067"/>
                    <a:pt x="30759" y="3035"/>
                  </a:cubicBezTo>
                  <a:cubicBezTo>
                    <a:pt x="43383" y="1016"/>
                    <a:pt x="57353" y="0"/>
                    <a:pt x="726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5" name="Shape 7596">
              <a:extLst>
                <a:ext uri="{FF2B5EF4-FFF2-40B4-BE49-F238E27FC236}">
                  <a16:creationId xmlns:a16="http://schemas.microsoft.com/office/drawing/2014/main" id="{E4B285F5-197E-49D6-9FA1-340847F1BBC1}"/>
                </a:ext>
              </a:extLst>
            </p:cNvPr>
            <p:cNvSpPr/>
            <p:nvPr/>
          </p:nvSpPr>
          <p:spPr>
            <a:xfrm>
              <a:off x="3370548" y="167488"/>
              <a:ext cx="137592" cy="185585"/>
            </a:xfrm>
            <a:custGeom>
              <a:avLst/>
              <a:gdLst/>
              <a:ahLst/>
              <a:cxnLst/>
              <a:rect l="0" t="0" r="0" b="0"/>
              <a:pathLst>
                <a:path w="137592" h="185585">
                  <a:moveTo>
                    <a:pt x="87566" y="0"/>
                  </a:moveTo>
                  <a:cubicBezTo>
                    <a:pt x="104242" y="0"/>
                    <a:pt x="120015" y="3035"/>
                    <a:pt x="134887" y="9119"/>
                  </a:cubicBezTo>
                  <a:lnTo>
                    <a:pt x="126098" y="42596"/>
                  </a:lnTo>
                  <a:cubicBezTo>
                    <a:pt x="121374" y="40564"/>
                    <a:pt x="116002" y="38875"/>
                    <a:pt x="110033" y="37529"/>
                  </a:cubicBezTo>
                  <a:cubicBezTo>
                    <a:pt x="104051" y="36170"/>
                    <a:pt x="97701" y="35497"/>
                    <a:pt x="90932" y="35497"/>
                  </a:cubicBezTo>
                  <a:cubicBezTo>
                    <a:pt x="74930" y="35497"/>
                    <a:pt x="62763" y="40513"/>
                    <a:pt x="54407" y="50546"/>
                  </a:cubicBezTo>
                  <a:cubicBezTo>
                    <a:pt x="46088" y="60579"/>
                    <a:pt x="41923" y="74714"/>
                    <a:pt x="41923" y="92964"/>
                  </a:cubicBezTo>
                  <a:cubicBezTo>
                    <a:pt x="41923" y="110541"/>
                    <a:pt x="45860" y="124447"/>
                    <a:pt x="53746" y="134722"/>
                  </a:cubicBezTo>
                  <a:cubicBezTo>
                    <a:pt x="61646" y="144983"/>
                    <a:pt x="74930" y="150089"/>
                    <a:pt x="93650" y="150089"/>
                  </a:cubicBezTo>
                  <a:cubicBezTo>
                    <a:pt x="100635" y="150089"/>
                    <a:pt x="107505" y="149416"/>
                    <a:pt x="114262" y="148069"/>
                  </a:cubicBezTo>
                  <a:cubicBezTo>
                    <a:pt x="121018" y="146710"/>
                    <a:pt x="126886" y="145021"/>
                    <a:pt x="131851" y="142989"/>
                  </a:cubicBezTo>
                  <a:lnTo>
                    <a:pt x="137592" y="176809"/>
                  </a:lnTo>
                  <a:cubicBezTo>
                    <a:pt x="133083" y="179045"/>
                    <a:pt x="126251" y="181077"/>
                    <a:pt x="117132" y="182880"/>
                  </a:cubicBezTo>
                  <a:cubicBezTo>
                    <a:pt x="108026" y="184696"/>
                    <a:pt x="98603" y="185585"/>
                    <a:pt x="88913" y="185585"/>
                  </a:cubicBezTo>
                  <a:cubicBezTo>
                    <a:pt x="73813" y="185585"/>
                    <a:pt x="60668" y="183261"/>
                    <a:pt x="49517" y="178664"/>
                  </a:cubicBezTo>
                  <a:cubicBezTo>
                    <a:pt x="38367" y="174054"/>
                    <a:pt x="29121" y="167627"/>
                    <a:pt x="21793" y="159398"/>
                  </a:cubicBezTo>
                  <a:cubicBezTo>
                    <a:pt x="14478" y="151168"/>
                    <a:pt x="8992" y="141351"/>
                    <a:pt x="5410" y="129985"/>
                  </a:cubicBezTo>
                  <a:cubicBezTo>
                    <a:pt x="1816" y="118618"/>
                    <a:pt x="0" y="106261"/>
                    <a:pt x="0" y="92964"/>
                  </a:cubicBezTo>
                  <a:cubicBezTo>
                    <a:pt x="0" y="79896"/>
                    <a:pt x="2032" y="67653"/>
                    <a:pt x="6083" y="56274"/>
                  </a:cubicBezTo>
                  <a:cubicBezTo>
                    <a:pt x="10147" y="44920"/>
                    <a:pt x="15939" y="35039"/>
                    <a:pt x="23520" y="26695"/>
                  </a:cubicBezTo>
                  <a:cubicBezTo>
                    <a:pt x="31039" y="18364"/>
                    <a:pt x="40234" y="11824"/>
                    <a:pt x="51054" y="7099"/>
                  </a:cubicBezTo>
                  <a:cubicBezTo>
                    <a:pt x="61862" y="2362"/>
                    <a:pt x="74041" y="0"/>
                    <a:pt x="8756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6" name="Shape 7597">
              <a:extLst>
                <a:ext uri="{FF2B5EF4-FFF2-40B4-BE49-F238E27FC236}">
                  <a16:creationId xmlns:a16="http://schemas.microsoft.com/office/drawing/2014/main" id="{46BC0F73-6048-4733-91B0-CA3BF1D538BE}"/>
                </a:ext>
              </a:extLst>
            </p:cNvPr>
            <p:cNvSpPr/>
            <p:nvPr/>
          </p:nvSpPr>
          <p:spPr>
            <a:xfrm>
              <a:off x="3526400" y="167483"/>
              <a:ext cx="84830" cy="185928"/>
            </a:xfrm>
            <a:custGeom>
              <a:avLst/>
              <a:gdLst/>
              <a:ahLst/>
              <a:cxnLst/>
              <a:rect l="0" t="0" r="0" b="0"/>
              <a:pathLst>
                <a:path w="84830" h="185928">
                  <a:moveTo>
                    <a:pt x="84823" y="0"/>
                  </a:moveTo>
                  <a:lnTo>
                    <a:pt x="84830" y="1"/>
                  </a:lnTo>
                  <a:lnTo>
                    <a:pt x="84830" y="35498"/>
                  </a:lnTo>
                  <a:lnTo>
                    <a:pt x="84823" y="35496"/>
                  </a:lnTo>
                  <a:cubicBezTo>
                    <a:pt x="71310" y="35496"/>
                    <a:pt x="60782" y="40627"/>
                    <a:pt x="53226" y="50889"/>
                  </a:cubicBezTo>
                  <a:cubicBezTo>
                    <a:pt x="45682" y="61138"/>
                    <a:pt x="41897" y="75044"/>
                    <a:pt x="41897" y="92621"/>
                  </a:cubicBezTo>
                  <a:cubicBezTo>
                    <a:pt x="41897" y="110427"/>
                    <a:pt x="45682" y="124536"/>
                    <a:pt x="53226" y="134874"/>
                  </a:cubicBezTo>
                  <a:cubicBezTo>
                    <a:pt x="60782" y="145275"/>
                    <a:pt x="71310" y="150432"/>
                    <a:pt x="84823" y="150432"/>
                  </a:cubicBezTo>
                  <a:lnTo>
                    <a:pt x="84830" y="150430"/>
                  </a:lnTo>
                  <a:lnTo>
                    <a:pt x="84830" y="185927"/>
                  </a:lnTo>
                  <a:lnTo>
                    <a:pt x="84823" y="185928"/>
                  </a:lnTo>
                  <a:cubicBezTo>
                    <a:pt x="72199" y="185928"/>
                    <a:pt x="60719" y="183667"/>
                    <a:pt x="50368" y="179159"/>
                  </a:cubicBezTo>
                  <a:cubicBezTo>
                    <a:pt x="40005" y="174663"/>
                    <a:pt x="31102" y="168351"/>
                    <a:pt x="23660" y="160236"/>
                  </a:cubicBezTo>
                  <a:cubicBezTo>
                    <a:pt x="16205" y="152121"/>
                    <a:pt x="10414" y="142316"/>
                    <a:pt x="6248" y="130823"/>
                  </a:cubicBezTo>
                  <a:cubicBezTo>
                    <a:pt x="2083" y="119329"/>
                    <a:pt x="0" y="106604"/>
                    <a:pt x="0" y="92621"/>
                  </a:cubicBezTo>
                  <a:cubicBezTo>
                    <a:pt x="0" y="78651"/>
                    <a:pt x="2083" y="65977"/>
                    <a:pt x="6248" y="54610"/>
                  </a:cubicBezTo>
                  <a:cubicBezTo>
                    <a:pt x="10414" y="43218"/>
                    <a:pt x="16269" y="33464"/>
                    <a:pt x="23825" y="25349"/>
                  </a:cubicBezTo>
                  <a:cubicBezTo>
                    <a:pt x="31369" y="17234"/>
                    <a:pt x="40310" y="10998"/>
                    <a:pt x="50711" y="6604"/>
                  </a:cubicBezTo>
                  <a:cubicBezTo>
                    <a:pt x="61049" y="2210"/>
                    <a:pt x="72453" y="0"/>
                    <a:pt x="8482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7" name="Shape 7598">
              <a:extLst>
                <a:ext uri="{FF2B5EF4-FFF2-40B4-BE49-F238E27FC236}">
                  <a16:creationId xmlns:a16="http://schemas.microsoft.com/office/drawing/2014/main" id="{E02373CD-08C1-4FF5-9401-14F6D2AC8DF3}"/>
                </a:ext>
              </a:extLst>
            </p:cNvPr>
            <p:cNvSpPr/>
            <p:nvPr/>
          </p:nvSpPr>
          <p:spPr>
            <a:xfrm>
              <a:off x="3611230" y="167484"/>
              <a:ext cx="84868" cy="185925"/>
            </a:xfrm>
            <a:custGeom>
              <a:avLst/>
              <a:gdLst/>
              <a:ahLst/>
              <a:cxnLst/>
              <a:rect l="0" t="0" r="0" b="0"/>
              <a:pathLst>
                <a:path w="84868" h="185925">
                  <a:moveTo>
                    <a:pt x="0" y="0"/>
                  </a:moveTo>
                  <a:lnTo>
                    <a:pt x="34334" y="6603"/>
                  </a:lnTo>
                  <a:cubicBezTo>
                    <a:pt x="44824" y="10997"/>
                    <a:pt x="53753" y="17233"/>
                    <a:pt x="61195" y="25348"/>
                  </a:cubicBezTo>
                  <a:cubicBezTo>
                    <a:pt x="68624" y="33463"/>
                    <a:pt x="74441" y="43217"/>
                    <a:pt x="78632" y="54609"/>
                  </a:cubicBezTo>
                  <a:cubicBezTo>
                    <a:pt x="82760" y="65975"/>
                    <a:pt x="84868" y="78650"/>
                    <a:pt x="84868" y="92620"/>
                  </a:cubicBezTo>
                  <a:cubicBezTo>
                    <a:pt x="84868" y="106603"/>
                    <a:pt x="82848" y="119328"/>
                    <a:pt x="78784" y="130821"/>
                  </a:cubicBezTo>
                  <a:cubicBezTo>
                    <a:pt x="74708" y="142315"/>
                    <a:pt x="68980" y="152119"/>
                    <a:pt x="61551" y="160235"/>
                  </a:cubicBezTo>
                  <a:cubicBezTo>
                    <a:pt x="54108" y="168350"/>
                    <a:pt x="45117" y="174662"/>
                    <a:pt x="34639" y="179158"/>
                  </a:cubicBezTo>
                  <a:lnTo>
                    <a:pt x="0" y="185925"/>
                  </a:lnTo>
                  <a:lnTo>
                    <a:pt x="0" y="150429"/>
                  </a:lnTo>
                  <a:lnTo>
                    <a:pt x="18059" y="146552"/>
                  </a:lnTo>
                  <a:cubicBezTo>
                    <a:pt x="23330" y="143963"/>
                    <a:pt x="27851" y="140073"/>
                    <a:pt x="31629" y="134873"/>
                  </a:cubicBezTo>
                  <a:cubicBezTo>
                    <a:pt x="39186" y="124535"/>
                    <a:pt x="42932" y="110425"/>
                    <a:pt x="42932" y="92620"/>
                  </a:cubicBezTo>
                  <a:cubicBezTo>
                    <a:pt x="42932" y="75043"/>
                    <a:pt x="39186" y="61137"/>
                    <a:pt x="31629" y="50888"/>
                  </a:cubicBezTo>
                  <a:cubicBezTo>
                    <a:pt x="27851" y="45757"/>
                    <a:pt x="23330" y="41909"/>
                    <a:pt x="18059" y="39343"/>
                  </a:cubicBezTo>
                  <a:lnTo>
                    <a:pt x="0" y="3549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8" name="Shape 7599">
              <a:extLst>
                <a:ext uri="{FF2B5EF4-FFF2-40B4-BE49-F238E27FC236}">
                  <a16:creationId xmlns:a16="http://schemas.microsoft.com/office/drawing/2014/main" id="{BAD6A7B7-3F30-48E8-BFF7-3B72D2EC5786}"/>
                </a:ext>
              </a:extLst>
            </p:cNvPr>
            <p:cNvSpPr/>
            <p:nvPr/>
          </p:nvSpPr>
          <p:spPr>
            <a:xfrm>
              <a:off x="3712643" y="171873"/>
              <a:ext cx="169380" cy="176809"/>
            </a:xfrm>
            <a:custGeom>
              <a:avLst/>
              <a:gdLst/>
              <a:ahLst/>
              <a:cxnLst/>
              <a:rect l="0" t="0" r="0" b="0"/>
              <a:pathLst>
                <a:path w="169380" h="176809">
                  <a:moveTo>
                    <a:pt x="0" y="0"/>
                  </a:moveTo>
                  <a:lnTo>
                    <a:pt x="43612" y="0"/>
                  </a:lnTo>
                  <a:cubicBezTo>
                    <a:pt x="46113" y="9919"/>
                    <a:pt x="48958" y="20587"/>
                    <a:pt x="52260" y="31941"/>
                  </a:cubicBezTo>
                  <a:cubicBezTo>
                    <a:pt x="55524" y="43345"/>
                    <a:pt x="59055" y="54712"/>
                    <a:pt x="62776" y="66078"/>
                  </a:cubicBezTo>
                  <a:cubicBezTo>
                    <a:pt x="66522" y="77495"/>
                    <a:pt x="70383" y="88506"/>
                    <a:pt x="74333" y="99238"/>
                  </a:cubicBezTo>
                  <a:cubicBezTo>
                    <a:pt x="78295" y="109931"/>
                    <a:pt x="81966" y="119558"/>
                    <a:pt x="85369" y="128130"/>
                  </a:cubicBezTo>
                  <a:cubicBezTo>
                    <a:pt x="88747" y="119558"/>
                    <a:pt x="92367" y="109931"/>
                    <a:pt x="96228" y="99238"/>
                  </a:cubicBezTo>
                  <a:cubicBezTo>
                    <a:pt x="100063" y="88506"/>
                    <a:pt x="103873" y="77495"/>
                    <a:pt x="107594" y="66078"/>
                  </a:cubicBezTo>
                  <a:cubicBezTo>
                    <a:pt x="111328" y="54712"/>
                    <a:pt x="114897" y="43345"/>
                    <a:pt x="118288" y="31941"/>
                  </a:cubicBezTo>
                  <a:cubicBezTo>
                    <a:pt x="121666" y="20587"/>
                    <a:pt x="124625" y="9919"/>
                    <a:pt x="127102" y="0"/>
                  </a:cubicBezTo>
                  <a:lnTo>
                    <a:pt x="169380" y="0"/>
                  </a:lnTo>
                  <a:cubicBezTo>
                    <a:pt x="159639" y="34493"/>
                    <a:pt x="148831" y="66789"/>
                    <a:pt x="136969" y="96876"/>
                  </a:cubicBezTo>
                  <a:cubicBezTo>
                    <a:pt x="125082" y="126949"/>
                    <a:pt x="113500" y="153594"/>
                    <a:pt x="102184" y="176809"/>
                  </a:cubicBezTo>
                  <a:lnTo>
                    <a:pt x="67196" y="176809"/>
                  </a:lnTo>
                  <a:cubicBezTo>
                    <a:pt x="55880" y="153594"/>
                    <a:pt x="44272" y="126949"/>
                    <a:pt x="32410" y="96876"/>
                  </a:cubicBezTo>
                  <a:cubicBezTo>
                    <a:pt x="20523" y="66789"/>
                    <a:pt x="9715" y="3449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39" name="Shape 7600">
              <a:extLst>
                <a:ext uri="{FF2B5EF4-FFF2-40B4-BE49-F238E27FC236}">
                  <a16:creationId xmlns:a16="http://schemas.microsoft.com/office/drawing/2014/main" id="{306CE501-0530-4228-8A26-899383C85A61}"/>
                </a:ext>
              </a:extLst>
            </p:cNvPr>
            <p:cNvSpPr/>
            <p:nvPr/>
          </p:nvSpPr>
          <p:spPr>
            <a:xfrm>
              <a:off x="3899573" y="240291"/>
              <a:ext cx="72174" cy="112118"/>
            </a:xfrm>
            <a:custGeom>
              <a:avLst/>
              <a:gdLst/>
              <a:ahLst/>
              <a:cxnLst/>
              <a:rect l="0" t="0" r="0" b="0"/>
              <a:pathLst>
                <a:path w="72174" h="112118">
                  <a:moveTo>
                    <a:pt x="72174" y="0"/>
                  </a:moveTo>
                  <a:lnTo>
                    <a:pt x="72174" y="29828"/>
                  </a:lnTo>
                  <a:lnTo>
                    <a:pt x="65761" y="30305"/>
                  </a:lnTo>
                  <a:cubicBezTo>
                    <a:pt x="61138" y="30978"/>
                    <a:pt x="56972" y="32222"/>
                    <a:pt x="53251" y="34013"/>
                  </a:cubicBezTo>
                  <a:cubicBezTo>
                    <a:pt x="49530" y="35829"/>
                    <a:pt x="46533" y="38369"/>
                    <a:pt x="44310" y="41646"/>
                  </a:cubicBezTo>
                  <a:cubicBezTo>
                    <a:pt x="42024" y="44910"/>
                    <a:pt x="40894" y="49012"/>
                    <a:pt x="40894" y="53952"/>
                  </a:cubicBezTo>
                  <a:cubicBezTo>
                    <a:pt x="40894" y="63655"/>
                    <a:pt x="43942" y="70360"/>
                    <a:pt x="50051" y="74081"/>
                  </a:cubicBezTo>
                  <a:lnTo>
                    <a:pt x="72174" y="79083"/>
                  </a:lnTo>
                  <a:lnTo>
                    <a:pt x="72174" y="112061"/>
                  </a:lnTo>
                  <a:lnTo>
                    <a:pt x="71323" y="112118"/>
                  </a:lnTo>
                  <a:cubicBezTo>
                    <a:pt x="60731" y="112118"/>
                    <a:pt x="51067" y="111089"/>
                    <a:pt x="42253" y="109057"/>
                  </a:cubicBezTo>
                  <a:cubicBezTo>
                    <a:pt x="33465" y="107038"/>
                    <a:pt x="25959" y="103761"/>
                    <a:pt x="19774" y="99266"/>
                  </a:cubicBezTo>
                  <a:cubicBezTo>
                    <a:pt x="13564" y="94757"/>
                    <a:pt x="8737" y="88890"/>
                    <a:pt x="5232" y="81689"/>
                  </a:cubicBezTo>
                  <a:cubicBezTo>
                    <a:pt x="1740" y="74475"/>
                    <a:pt x="0" y="65572"/>
                    <a:pt x="0" y="54981"/>
                  </a:cubicBezTo>
                  <a:cubicBezTo>
                    <a:pt x="0" y="44846"/>
                    <a:pt x="1981" y="36274"/>
                    <a:pt x="5931" y="29289"/>
                  </a:cubicBezTo>
                  <a:cubicBezTo>
                    <a:pt x="9842" y="22291"/>
                    <a:pt x="15227" y="16627"/>
                    <a:pt x="21996" y="12194"/>
                  </a:cubicBezTo>
                  <a:cubicBezTo>
                    <a:pt x="28727" y="7838"/>
                    <a:pt x="36576" y="4676"/>
                    <a:pt x="45479" y="2758"/>
                  </a:cubicBezTo>
                  <a:lnTo>
                    <a:pt x="721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0" name="Shape 7601">
              <a:extLst>
                <a:ext uri="{FF2B5EF4-FFF2-40B4-BE49-F238E27FC236}">
                  <a16:creationId xmlns:a16="http://schemas.microsoft.com/office/drawing/2014/main" id="{A3CC6805-5A05-42EC-A7E4-5086128AB737}"/>
                </a:ext>
              </a:extLst>
            </p:cNvPr>
            <p:cNvSpPr/>
            <p:nvPr/>
          </p:nvSpPr>
          <p:spPr>
            <a:xfrm>
              <a:off x="3916477" y="167484"/>
              <a:ext cx="55270" cy="41237"/>
            </a:xfrm>
            <a:custGeom>
              <a:avLst/>
              <a:gdLst/>
              <a:ahLst/>
              <a:cxnLst/>
              <a:rect l="0" t="0" r="0" b="0"/>
              <a:pathLst>
                <a:path w="55270" h="41237">
                  <a:moveTo>
                    <a:pt x="54420" y="0"/>
                  </a:moveTo>
                  <a:lnTo>
                    <a:pt x="55270" y="126"/>
                  </a:lnTo>
                  <a:lnTo>
                    <a:pt x="55270" y="35242"/>
                  </a:lnTo>
                  <a:lnTo>
                    <a:pt x="50368" y="34481"/>
                  </a:lnTo>
                  <a:cubicBezTo>
                    <a:pt x="40907" y="34481"/>
                    <a:pt x="32245" y="35166"/>
                    <a:pt x="24333" y="36513"/>
                  </a:cubicBezTo>
                  <a:cubicBezTo>
                    <a:pt x="16447" y="37859"/>
                    <a:pt x="10033" y="39433"/>
                    <a:pt x="5093" y="41237"/>
                  </a:cubicBezTo>
                  <a:lnTo>
                    <a:pt x="0" y="8115"/>
                  </a:lnTo>
                  <a:cubicBezTo>
                    <a:pt x="5181" y="6312"/>
                    <a:pt x="12738" y="4508"/>
                    <a:pt x="22670" y="2705"/>
                  </a:cubicBezTo>
                  <a:cubicBezTo>
                    <a:pt x="32563" y="902"/>
                    <a:pt x="43155" y="0"/>
                    <a:pt x="5442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1" name="Shape 7602">
              <a:extLst>
                <a:ext uri="{FF2B5EF4-FFF2-40B4-BE49-F238E27FC236}">
                  <a16:creationId xmlns:a16="http://schemas.microsoft.com/office/drawing/2014/main" id="{AA79D5C2-5A04-49B6-A528-7F406AC10A56}"/>
                </a:ext>
              </a:extLst>
            </p:cNvPr>
            <p:cNvSpPr/>
            <p:nvPr/>
          </p:nvSpPr>
          <p:spPr>
            <a:xfrm>
              <a:off x="3946563" y="104714"/>
              <a:ext cx="25184" cy="48228"/>
            </a:xfrm>
            <a:custGeom>
              <a:avLst/>
              <a:gdLst/>
              <a:ahLst/>
              <a:cxnLst/>
              <a:rect l="0" t="0" r="0" b="0"/>
              <a:pathLst>
                <a:path w="25184" h="48228">
                  <a:moveTo>
                    <a:pt x="25184" y="0"/>
                  </a:moveTo>
                  <a:lnTo>
                    <a:pt x="25184" y="43478"/>
                  </a:lnTo>
                  <a:lnTo>
                    <a:pt x="20282" y="48228"/>
                  </a:lnTo>
                  <a:lnTo>
                    <a:pt x="0" y="29979"/>
                  </a:lnTo>
                  <a:lnTo>
                    <a:pt x="251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2" name="Shape 7603">
              <a:extLst>
                <a:ext uri="{FF2B5EF4-FFF2-40B4-BE49-F238E27FC236}">
                  <a16:creationId xmlns:a16="http://schemas.microsoft.com/office/drawing/2014/main" id="{76CE5E0A-EEFF-4340-878A-211CD317AF24}"/>
                </a:ext>
              </a:extLst>
            </p:cNvPr>
            <p:cNvSpPr/>
            <p:nvPr/>
          </p:nvSpPr>
          <p:spPr>
            <a:xfrm>
              <a:off x="3971747" y="167610"/>
              <a:ext cx="70853" cy="184742"/>
            </a:xfrm>
            <a:custGeom>
              <a:avLst/>
              <a:gdLst/>
              <a:ahLst/>
              <a:cxnLst/>
              <a:rect l="0" t="0" r="0" b="0"/>
              <a:pathLst>
                <a:path w="70853" h="184742">
                  <a:moveTo>
                    <a:pt x="0" y="0"/>
                  </a:moveTo>
                  <a:lnTo>
                    <a:pt x="33300" y="4941"/>
                  </a:lnTo>
                  <a:cubicBezTo>
                    <a:pt x="42532" y="8332"/>
                    <a:pt x="49924" y="13056"/>
                    <a:pt x="55449" y="19152"/>
                  </a:cubicBezTo>
                  <a:cubicBezTo>
                    <a:pt x="60973" y="25223"/>
                    <a:pt x="64922" y="32614"/>
                    <a:pt x="67259" y="41276"/>
                  </a:cubicBezTo>
                  <a:cubicBezTo>
                    <a:pt x="69647" y="49975"/>
                    <a:pt x="70853" y="59475"/>
                    <a:pt x="70853" y="69851"/>
                  </a:cubicBezTo>
                  <a:lnTo>
                    <a:pt x="70853" y="177013"/>
                  </a:lnTo>
                  <a:cubicBezTo>
                    <a:pt x="64503" y="178372"/>
                    <a:pt x="54978" y="180011"/>
                    <a:pt x="42266" y="181928"/>
                  </a:cubicBezTo>
                  <a:lnTo>
                    <a:pt x="0" y="184742"/>
                  </a:lnTo>
                  <a:lnTo>
                    <a:pt x="0" y="151763"/>
                  </a:lnTo>
                  <a:lnTo>
                    <a:pt x="2540" y="152337"/>
                  </a:lnTo>
                  <a:cubicBezTo>
                    <a:pt x="15151" y="152337"/>
                    <a:pt x="24740" y="151664"/>
                    <a:pt x="31280" y="150305"/>
                  </a:cubicBezTo>
                  <a:lnTo>
                    <a:pt x="31280" y="105004"/>
                  </a:lnTo>
                  <a:cubicBezTo>
                    <a:pt x="29020" y="104344"/>
                    <a:pt x="25769" y="103658"/>
                    <a:pt x="21463" y="102985"/>
                  </a:cubicBezTo>
                  <a:cubicBezTo>
                    <a:pt x="17183" y="102299"/>
                    <a:pt x="12446" y="101969"/>
                    <a:pt x="7265" y="101969"/>
                  </a:cubicBezTo>
                  <a:lnTo>
                    <a:pt x="0" y="102509"/>
                  </a:lnTo>
                  <a:lnTo>
                    <a:pt x="0" y="72681"/>
                  </a:lnTo>
                  <a:lnTo>
                    <a:pt x="1207" y="72556"/>
                  </a:lnTo>
                  <a:cubicBezTo>
                    <a:pt x="5690" y="72556"/>
                    <a:pt x="10427" y="72848"/>
                    <a:pt x="15392" y="73407"/>
                  </a:cubicBezTo>
                  <a:cubicBezTo>
                    <a:pt x="20333" y="73978"/>
                    <a:pt x="25629" y="74918"/>
                    <a:pt x="31280" y="76277"/>
                  </a:cubicBezTo>
                  <a:lnTo>
                    <a:pt x="31280" y="69508"/>
                  </a:lnTo>
                  <a:cubicBezTo>
                    <a:pt x="31280" y="64771"/>
                    <a:pt x="30696" y="60275"/>
                    <a:pt x="29578" y="55995"/>
                  </a:cubicBezTo>
                  <a:cubicBezTo>
                    <a:pt x="28461" y="51715"/>
                    <a:pt x="26480" y="47943"/>
                    <a:pt x="23673" y="44654"/>
                  </a:cubicBezTo>
                  <a:cubicBezTo>
                    <a:pt x="20854" y="41415"/>
                    <a:pt x="17132" y="38863"/>
                    <a:pt x="12522" y="37059"/>
                  </a:cubicBezTo>
                  <a:lnTo>
                    <a:pt x="0" y="3511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3" name="Shape 7604">
              <a:extLst>
                <a:ext uri="{FF2B5EF4-FFF2-40B4-BE49-F238E27FC236}">
                  <a16:creationId xmlns:a16="http://schemas.microsoft.com/office/drawing/2014/main" id="{27D46FD0-53EC-4B58-B991-1BACC915AE81}"/>
                </a:ext>
              </a:extLst>
            </p:cNvPr>
            <p:cNvSpPr/>
            <p:nvPr/>
          </p:nvSpPr>
          <p:spPr>
            <a:xfrm>
              <a:off x="3971747" y="75536"/>
              <a:ext cx="50216" cy="72656"/>
            </a:xfrm>
            <a:custGeom>
              <a:avLst/>
              <a:gdLst/>
              <a:ahLst/>
              <a:cxnLst/>
              <a:rect l="0" t="0" r="0" b="0"/>
              <a:pathLst>
                <a:path w="50216" h="72656">
                  <a:moveTo>
                    <a:pt x="24511" y="0"/>
                  </a:moveTo>
                  <a:lnTo>
                    <a:pt x="50216" y="23990"/>
                  </a:lnTo>
                  <a:lnTo>
                    <a:pt x="0" y="72656"/>
                  </a:lnTo>
                  <a:lnTo>
                    <a:pt x="0" y="29178"/>
                  </a:lnTo>
                  <a:lnTo>
                    <a:pt x="245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4" name="Shape 7605">
              <a:extLst>
                <a:ext uri="{FF2B5EF4-FFF2-40B4-BE49-F238E27FC236}">
                  <a16:creationId xmlns:a16="http://schemas.microsoft.com/office/drawing/2014/main" id="{9B593E1A-1EFD-47B7-BA19-55228A4B7BA0}"/>
                </a:ext>
              </a:extLst>
            </p:cNvPr>
            <p:cNvSpPr/>
            <p:nvPr/>
          </p:nvSpPr>
          <p:spPr>
            <a:xfrm>
              <a:off x="4092626" y="168167"/>
              <a:ext cx="147739" cy="180518"/>
            </a:xfrm>
            <a:custGeom>
              <a:avLst/>
              <a:gdLst/>
              <a:ahLst/>
              <a:cxnLst/>
              <a:rect l="0" t="0" r="0" b="0"/>
              <a:pathLst>
                <a:path w="147739" h="180518">
                  <a:moveTo>
                    <a:pt x="72695" y="0"/>
                  </a:moveTo>
                  <a:cubicBezTo>
                    <a:pt x="87084" y="0"/>
                    <a:pt x="99149" y="1981"/>
                    <a:pt x="108852" y="5906"/>
                  </a:cubicBezTo>
                  <a:cubicBezTo>
                    <a:pt x="118542" y="9868"/>
                    <a:pt x="126276" y="15367"/>
                    <a:pt x="132004" y="22466"/>
                  </a:cubicBezTo>
                  <a:cubicBezTo>
                    <a:pt x="137757" y="29591"/>
                    <a:pt x="141808" y="38138"/>
                    <a:pt x="144183" y="48158"/>
                  </a:cubicBezTo>
                  <a:cubicBezTo>
                    <a:pt x="146533" y="58217"/>
                    <a:pt x="147739" y="69190"/>
                    <a:pt x="147739" y="81140"/>
                  </a:cubicBezTo>
                  <a:lnTo>
                    <a:pt x="147739" y="180518"/>
                  </a:lnTo>
                  <a:lnTo>
                    <a:pt x="106807" y="180518"/>
                  </a:lnTo>
                  <a:lnTo>
                    <a:pt x="106807" y="87554"/>
                  </a:lnTo>
                  <a:cubicBezTo>
                    <a:pt x="106807" y="78080"/>
                    <a:pt x="106197" y="70053"/>
                    <a:pt x="104966" y="63398"/>
                  </a:cubicBezTo>
                  <a:cubicBezTo>
                    <a:pt x="103746" y="56756"/>
                    <a:pt x="101689" y="51321"/>
                    <a:pt x="98895" y="47142"/>
                  </a:cubicBezTo>
                  <a:cubicBezTo>
                    <a:pt x="96050" y="42977"/>
                    <a:pt x="92227" y="39954"/>
                    <a:pt x="87376" y="38037"/>
                  </a:cubicBezTo>
                  <a:cubicBezTo>
                    <a:pt x="82537" y="36132"/>
                    <a:pt x="76607" y="35154"/>
                    <a:pt x="69634" y="35154"/>
                  </a:cubicBezTo>
                  <a:cubicBezTo>
                    <a:pt x="64440" y="35154"/>
                    <a:pt x="59017" y="35496"/>
                    <a:pt x="53416" y="36170"/>
                  </a:cubicBezTo>
                  <a:cubicBezTo>
                    <a:pt x="47790" y="36843"/>
                    <a:pt x="43612" y="37402"/>
                    <a:pt x="40894" y="37859"/>
                  </a:cubicBezTo>
                  <a:lnTo>
                    <a:pt x="40894" y="180518"/>
                  </a:lnTo>
                  <a:lnTo>
                    <a:pt x="0" y="180518"/>
                  </a:lnTo>
                  <a:lnTo>
                    <a:pt x="0" y="9461"/>
                  </a:lnTo>
                  <a:cubicBezTo>
                    <a:pt x="7887" y="7201"/>
                    <a:pt x="18148" y="5067"/>
                    <a:pt x="30747" y="3035"/>
                  </a:cubicBezTo>
                  <a:cubicBezTo>
                    <a:pt x="43383" y="1016"/>
                    <a:pt x="57366" y="0"/>
                    <a:pt x="7269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5" name="Shape 7606">
              <a:extLst>
                <a:ext uri="{FF2B5EF4-FFF2-40B4-BE49-F238E27FC236}">
                  <a16:creationId xmlns:a16="http://schemas.microsoft.com/office/drawing/2014/main" id="{0655E47D-DA57-4889-9F3A-910651F98D91}"/>
                </a:ext>
              </a:extLst>
            </p:cNvPr>
            <p:cNvSpPr/>
            <p:nvPr/>
          </p:nvSpPr>
          <p:spPr>
            <a:xfrm>
              <a:off x="4280575" y="167483"/>
              <a:ext cx="84836" cy="185928"/>
            </a:xfrm>
            <a:custGeom>
              <a:avLst/>
              <a:gdLst/>
              <a:ahLst/>
              <a:cxnLst/>
              <a:rect l="0" t="0" r="0" b="0"/>
              <a:pathLst>
                <a:path w="84836" h="185928">
                  <a:moveTo>
                    <a:pt x="84836" y="0"/>
                  </a:moveTo>
                  <a:lnTo>
                    <a:pt x="84836" y="35496"/>
                  </a:lnTo>
                  <a:cubicBezTo>
                    <a:pt x="71323" y="35496"/>
                    <a:pt x="60782" y="40627"/>
                    <a:pt x="53226" y="50889"/>
                  </a:cubicBezTo>
                  <a:cubicBezTo>
                    <a:pt x="45669" y="61138"/>
                    <a:pt x="41897" y="75044"/>
                    <a:pt x="41897" y="92621"/>
                  </a:cubicBezTo>
                  <a:cubicBezTo>
                    <a:pt x="41897" y="110427"/>
                    <a:pt x="45669" y="124536"/>
                    <a:pt x="53226" y="134874"/>
                  </a:cubicBezTo>
                  <a:cubicBezTo>
                    <a:pt x="60782" y="145275"/>
                    <a:pt x="71323" y="150432"/>
                    <a:pt x="84836" y="150432"/>
                  </a:cubicBezTo>
                  <a:lnTo>
                    <a:pt x="84836" y="185928"/>
                  </a:lnTo>
                  <a:cubicBezTo>
                    <a:pt x="72225" y="185928"/>
                    <a:pt x="60732" y="183667"/>
                    <a:pt x="50368" y="179159"/>
                  </a:cubicBezTo>
                  <a:cubicBezTo>
                    <a:pt x="39992" y="174663"/>
                    <a:pt x="31090" y="168351"/>
                    <a:pt x="23660" y="160236"/>
                  </a:cubicBezTo>
                  <a:cubicBezTo>
                    <a:pt x="16218" y="152121"/>
                    <a:pt x="10426" y="142316"/>
                    <a:pt x="6236" y="130823"/>
                  </a:cubicBezTo>
                  <a:cubicBezTo>
                    <a:pt x="2096" y="119329"/>
                    <a:pt x="0" y="106604"/>
                    <a:pt x="0" y="92621"/>
                  </a:cubicBezTo>
                  <a:cubicBezTo>
                    <a:pt x="0" y="78651"/>
                    <a:pt x="2096" y="65977"/>
                    <a:pt x="6236" y="54610"/>
                  </a:cubicBezTo>
                  <a:cubicBezTo>
                    <a:pt x="10426" y="43218"/>
                    <a:pt x="16269" y="33464"/>
                    <a:pt x="23813" y="25349"/>
                  </a:cubicBezTo>
                  <a:cubicBezTo>
                    <a:pt x="31356" y="17234"/>
                    <a:pt x="40310" y="10998"/>
                    <a:pt x="50698" y="6604"/>
                  </a:cubicBezTo>
                  <a:cubicBezTo>
                    <a:pt x="61062" y="2210"/>
                    <a:pt x="72428" y="0"/>
                    <a:pt x="8483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6" name="Shape 7607">
              <a:extLst>
                <a:ext uri="{FF2B5EF4-FFF2-40B4-BE49-F238E27FC236}">
                  <a16:creationId xmlns:a16="http://schemas.microsoft.com/office/drawing/2014/main" id="{9D4042D0-4282-4D27-9A09-EBACBE634AB8}"/>
                </a:ext>
              </a:extLst>
            </p:cNvPr>
            <p:cNvSpPr/>
            <p:nvPr/>
          </p:nvSpPr>
          <p:spPr>
            <a:xfrm>
              <a:off x="4365411" y="167483"/>
              <a:ext cx="84861" cy="185928"/>
            </a:xfrm>
            <a:custGeom>
              <a:avLst/>
              <a:gdLst/>
              <a:ahLst/>
              <a:cxnLst/>
              <a:rect l="0" t="0" r="0" b="0"/>
              <a:pathLst>
                <a:path w="84861" h="185928">
                  <a:moveTo>
                    <a:pt x="0" y="0"/>
                  </a:moveTo>
                  <a:cubicBezTo>
                    <a:pt x="12408" y="0"/>
                    <a:pt x="23851" y="2210"/>
                    <a:pt x="34328" y="6604"/>
                  </a:cubicBezTo>
                  <a:cubicBezTo>
                    <a:pt x="44818" y="10998"/>
                    <a:pt x="53759" y="17234"/>
                    <a:pt x="61201" y="25349"/>
                  </a:cubicBezTo>
                  <a:cubicBezTo>
                    <a:pt x="68631" y="33464"/>
                    <a:pt x="74422" y="43218"/>
                    <a:pt x="78613" y="54610"/>
                  </a:cubicBezTo>
                  <a:cubicBezTo>
                    <a:pt x="82766" y="65977"/>
                    <a:pt x="84861" y="78651"/>
                    <a:pt x="84861" y="92621"/>
                  </a:cubicBezTo>
                  <a:cubicBezTo>
                    <a:pt x="84861" y="106604"/>
                    <a:pt x="82829" y="119329"/>
                    <a:pt x="78778" y="130823"/>
                  </a:cubicBezTo>
                  <a:cubicBezTo>
                    <a:pt x="74714" y="142316"/>
                    <a:pt x="68974" y="152121"/>
                    <a:pt x="61532" y="160236"/>
                  </a:cubicBezTo>
                  <a:cubicBezTo>
                    <a:pt x="54089" y="168351"/>
                    <a:pt x="45123" y="174663"/>
                    <a:pt x="34646" y="179159"/>
                  </a:cubicBezTo>
                  <a:cubicBezTo>
                    <a:pt x="24193" y="183667"/>
                    <a:pt x="12636" y="185928"/>
                    <a:pt x="0" y="185928"/>
                  </a:cubicBezTo>
                  <a:lnTo>
                    <a:pt x="0" y="150432"/>
                  </a:lnTo>
                  <a:cubicBezTo>
                    <a:pt x="13538" y="150432"/>
                    <a:pt x="24079" y="145275"/>
                    <a:pt x="31636" y="134874"/>
                  </a:cubicBezTo>
                  <a:cubicBezTo>
                    <a:pt x="39167" y="124536"/>
                    <a:pt x="42939" y="110427"/>
                    <a:pt x="42939" y="92621"/>
                  </a:cubicBezTo>
                  <a:cubicBezTo>
                    <a:pt x="42939" y="75044"/>
                    <a:pt x="39167" y="61138"/>
                    <a:pt x="31636" y="50889"/>
                  </a:cubicBezTo>
                  <a:cubicBezTo>
                    <a:pt x="24079" y="40627"/>
                    <a:pt x="13538" y="35496"/>
                    <a:pt x="0" y="35496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7" name="Shape 7608">
              <a:extLst>
                <a:ext uri="{FF2B5EF4-FFF2-40B4-BE49-F238E27FC236}">
                  <a16:creationId xmlns:a16="http://schemas.microsoft.com/office/drawing/2014/main" id="{93DED8CC-600C-493E-AFD3-EFB32B4C285D}"/>
                </a:ext>
              </a:extLst>
            </p:cNvPr>
            <p:cNvSpPr/>
            <p:nvPr/>
          </p:nvSpPr>
          <p:spPr>
            <a:xfrm>
              <a:off x="1692821" y="520079"/>
              <a:ext cx="158547" cy="234264"/>
            </a:xfrm>
            <a:custGeom>
              <a:avLst/>
              <a:gdLst/>
              <a:ahLst/>
              <a:cxnLst/>
              <a:rect l="0" t="0" r="0" b="0"/>
              <a:pathLst>
                <a:path w="158547" h="234264">
                  <a:moveTo>
                    <a:pt x="0" y="0"/>
                  </a:moveTo>
                  <a:lnTo>
                    <a:pt x="150432" y="0"/>
                  </a:lnTo>
                  <a:lnTo>
                    <a:pt x="150432" y="36157"/>
                  </a:lnTo>
                  <a:lnTo>
                    <a:pt x="42596" y="36157"/>
                  </a:lnTo>
                  <a:lnTo>
                    <a:pt x="42596" y="93967"/>
                  </a:lnTo>
                  <a:lnTo>
                    <a:pt x="138595" y="93967"/>
                  </a:lnTo>
                  <a:lnTo>
                    <a:pt x="138595" y="129477"/>
                  </a:lnTo>
                  <a:lnTo>
                    <a:pt x="42596" y="129477"/>
                  </a:lnTo>
                  <a:lnTo>
                    <a:pt x="42596" y="198082"/>
                  </a:lnTo>
                  <a:lnTo>
                    <a:pt x="158547" y="198082"/>
                  </a:lnTo>
                  <a:lnTo>
                    <a:pt x="158547" y="234264"/>
                  </a:lnTo>
                  <a:lnTo>
                    <a:pt x="0" y="23426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8" name="Shape 7609">
              <a:extLst>
                <a:ext uri="{FF2B5EF4-FFF2-40B4-BE49-F238E27FC236}">
                  <a16:creationId xmlns:a16="http://schemas.microsoft.com/office/drawing/2014/main" id="{09B5FFB8-6C3C-4447-A499-3056B2527564}"/>
                </a:ext>
              </a:extLst>
            </p:cNvPr>
            <p:cNvSpPr/>
            <p:nvPr/>
          </p:nvSpPr>
          <p:spPr>
            <a:xfrm>
              <a:off x="1859794" y="577534"/>
              <a:ext cx="169393" cy="176809"/>
            </a:xfrm>
            <a:custGeom>
              <a:avLst/>
              <a:gdLst/>
              <a:ahLst/>
              <a:cxnLst/>
              <a:rect l="0" t="0" r="0" b="0"/>
              <a:pathLst>
                <a:path w="169393" h="176809">
                  <a:moveTo>
                    <a:pt x="0" y="0"/>
                  </a:moveTo>
                  <a:lnTo>
                    <a:pt x="43637" y="0"/>
                  </a:lnTo>
                  <a:cubicBezTo>
                    <a:pt x="46114" y="9906"/>
                    <a:pt x="48997" y="20574"/>
                    <a:pt x="52273" y="31953"/>
                  </a:cubicBezTo>
                  <a:cubicBezTo>
                    <a:pt x="55563" y="43332"/>
                    <a:pt x="59068" y="54712"/>
                    <a:pt x="62814" y="66078"/>
                  </a:cubicBezTo>
                  <a:cubicBezTo>
                    <a:pt x="66535" y="77495"/>
                    <a:pt x="70383" y="88519"/>
                    <a:pt x="74333" y="99251"/>
                  </a:cubicBezTo>
                  <a:cubicBezTo>
                    <a:pt x="78296" y="109931"/>
                    <a:pt x="81991" y="119558"/>
                    <a:pt x="85369" y="128130"/>
                  </a:cubicBezTo>
                  <a:cubicBezTo>
                    <a:pt x="88773" y="119558"/>
                    <a:pt x="92405" y="109931"/>
                    <a:pt x="96241" y="99251"/>
                  </a:cubicBezTo>
                  <a:cubicBezTo>
                    <a:pt x="100089" y="88519"/>
                    <a:pt x="103873" y="77495"/>
                    <a:pt x="107594" y="66078"/>
                  </a:cubicBezTo>
                  <a:cubicBezTo>
                    <a:pt x="111341" y="54712"/>
                    <a:pt x="114897" y="43332"/>
                    <a:pt x="118301" y="31953"/>
                  </a:cubicBezTo>
                  <a:cubicBezTo>
                    <a:pt x="121679" y="20574"/>
                    <a:pt x="124625" y="9906"/>
                    <a:pt x="127140" y="0"/>
                  </a:cubicBezTo>
                  <a:lnTo>
                    <a:pt x="169393" y="0"/>
                  </a:lnTo>
                  <a:cubicBezTo>
                    <a:pt x="159677" y="34493"/>
                    <a:pt x="148857" y="66789"/>
                    <a:pt x="136982" y="96863"/>
                  </a:cubicBezTo>
                  <a:cubicBezTo>
                    <a:pt x="125082" y="126949"/>
                    <a:pt x="113500" y="153607"/>
                    <a:pt x="102184" y="176809"/>
                  </a:cubicBezTo>
                  <a:lnTo>
                    <a:pt x="67208" y="176809"/>
                  </a:lnTo>
                  <a:cubicBezTo>
                    <a:pt x="55893" y="153607"/>
                    <a:pt x="44285" y="126949"/>
                    <a:pt x="32436" y="96863"/>
                  </a:cubicBezTo>
                  <a:cubicBezTo>
                    <a:pt x="20536" y="66789"/>
                    <a:pt x="9741" y="34493"/>
                    <a:pt x="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49" name="Shape 7610">
              <a:extLst>
                <a:ext uri="{FF2B5EF4-FFF2-40B4-BE49-F238E27FC236}">
                  <a16:creationId xmlns:a16="http://schemas.microsoft.com/office/drawing/2014/main" id="{C045F5B6-27D9-4622-9F79-C01A8614568F}"/>
                </a:ext>
              </a:extLst>
            </p:cNvPr>
            <p:cNvSpPr/>
            <p:nvPr/>
          </p:nvSpPr>
          <p:spPr>
            <a:xfrm>
              <a:off x="2059270" y="573832"/>
              <a:ext cx="107836" cy="180518"/>
            </a:xfrm>
            <a:custGeom>
              <a:avLst/>
              <a:gdLst/>
              <a:ahLst/>
              <a:cxnLst/>
              <a:rect l="0" t="0" r="0" b="0"/>
              <a:pathLst>
                <a:path w="107836" h="180518">
                  <a:moveTo>
                    <a:pt x="68961" y="0"/>
                  </a:moveTo>
                  <a:cubicBezTo>
                    <a:pt x="71666" y="0"/>
                    <a:pt x="74816" y="140"/>
                    <a:pt x="78423" y="521"/>
                  </a:cubicBezTo>
                  <a:cubicBezTo>
                    <a:pt x="82029" y="813"/>
                    <a:pt x="85636" y="1295"/>
                    <a:pt x="89243" y="1829"/>
                  </a:cubicBezTo>
                  <a:cubicBezTo>
                    <a:pt x="92850" y="2426"/>
                    <a:pt x="96342" y="3086"/>
                    <a:pt x="99720" y="3861"/>
                  </a:cubicBezTo>
                  <a:cubicBezTo>
                    <a:pt x="103111" y="4686"/>
                    <a:pt x="105804" y="5385"/>
                    <a:pt x="107836" y="6071"/>
                  </a:cubicBezTo>
                  <a:lnTo>
                    <a:pt x="100736" y="40564"/>
                  </a:lnTo>
                  <a:cubicBezTo>
                    <a:pt x="97358" y="39421"/>
                    <a:pt x="92697" y="38227"/>
                    <a:pt x="86716" y="37008"/>
                  </a:cubicBezTo>
                  <a:cubicBezTo>
                    <a:pt x="80721" y="35789"/>
                    <a:pt x="73800" y="35141"/>
                    <a:pt x="65913" y="35141"/>
                  </a:cubicBezTo>
                  <a:cubicBezTo>
                    <a:pt x="61405" y="35141"/>
                    <a:pt x="56629" y="35585"/>
                    <a:pt x="51537" y="36513"/>
                  </a:cubicBezTo>
                  <a:cubicBezTo>
                    <a:pt x="46469" y="37414"/>
                    <a:pt x="42926" y="38189"/>
                    <a:pt x="40907" y="38862"/>
                  </a:cubicBezTo>
                  <a:lnTo>
                    <a:pt x="40907" y="180518"/>
                  </a:lnTo>
                  <a:lnTo>
                    <a:pt x="0" y="180518"/>
                  </a:lnTo>
                  <a:lnTo>
                    <a:pt x="0" y="12167"/>
                  </a:lnTo>
                  <a:cubicBezTo>
                    <a:pt x="7887" y="9220"/>
                    <a:pt x="17729" y="6452"/>
                    <a:pt x="29566" y="3861"/>
                  </a:cubicBezTo>
                  <a:cubicBezTo>
                    <a:pt x="41428" y="1295"/>
                    <a:pt x="54534" y="0"/>
                    <a:pt x="68961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0" name="Shape 7611">
              <a:extLst>
                <a:ext uri="{FF2B5EF4-FFF2-40B4-BE49-F238E27FC236}">
                  <a16:creationId xmlns:a16="http://schemas.microsoft.com/office/drawing/2014/main" id="{633E4FF5-3F43-44F8-BA03-068F0B0DEA61}"/>
                </a:ext>
              </a:extLst>
            </p:cNvPr>
            <p:cNvSpPr/>
            <p:nvPr/>
          </p:nvSpPr>
          <p:spPr>
            <a:xfrm>
              <a:off x="2185701" y="573146"/>
              <a:ext cx="84842" cy="185938"/>
            </a:xfrm>
            <a:custGeom>
              <a:avLst/>
              <a:gdLst/>
              <a:ahLst/>
              <a:cxnLst/>
              <a:rect l="0" t="0" r="0" b="0"/>
              <a:pathLst>
                <a:path w="84842" h="185938">
                  <a:moveTo>
                    <a:pt x="84842" y="0"/>
                  </a:moveTo>
                  <a:lnTo>
                    <a:pt x="84842" y="35497"/>
                  </a:lnTo>
                  <a:lnTo>
                    <a:pt x="66807" y="39339"/>
                  </a:lnTo>
                  <a:cubicBezTo>
                    <a:pt x="61541" y="41902"/>
                    <a:pt x="57023" y="45751"/>
                    <a:pt x="53251" y="50888"/>
                  </a:cubicBezTo>
                  <a:cubicBezTo>
                    <a:pt x="45694" y="61149"/>
                    <a:pt x="41910" y="75030"/>
                    <a:pt x="41910" y="92633"/>
                  </a:cubicBezTo>
                  <a:cubicBezTo>
                    <a:pt x="41910" y="110413"/>
                    <a:pt x="45694" y="124548"/>
                    <a:pt x="53251" y="134873"/>
                  </a:cubicBezTo>
                  <a:cubicBezTo>
                    <a:pt x="57023" y="140073"/>
                    <a:pt x="61541" y="143966"/>
                    <a:pt x="66807" y="146558"/>
                  </a:cubicBezTo>
                  <a:lnTo>
                    <a:pt x="84842" y="150442"/>
                  </a:lnTo>
                  <a:lnTo>
                    <a:pt x="84842" y="185938"/>
                  </a:lnTo>
                  <a:lnTo>
                    <a:pt x="50368" y="179145"/>
                  </a:lnTo>
                  <a:cubicBezTo>
                    <a:pt x="40005" y="174662"/>
                    <a:pt x="31090" y="168350"/>
                    <a:pt x="23660" y="160222"/>
                  </a:cubicBezTo>
                  <a:cubicBezTo>
                    <a:pt x="16231" y="152132"/>
                    <a:pt x="10427" y="142302"/>
                    <a:pt x="6261" y="130834"/>
                  </a:cubicBezTo>
                  <a:cubicBezTo>
                    <a:pt x="2095" y="119341"/>
                    <a:pt x="0" y="106603"/>
                    <a:pt x="0" y="92633"/>
                  </a:cubicBezTo>
                  <a:cubicBezTo>
                    <a:pt x="0" y="78637"/>
                    <a:pt x="2095" y="65975"/>
                    <a:pt x="6261" y="54609"/>
                  </a:cubicBezTo>
                  <a:cubicBezTo>
                    <a:pt x="10427" y="43204"/>
                    <a:pt x="16269" y="33476"/>
                    <a:pt x="23813" y="25335"/>
                  </a:cubicBezTo>
                  <a:cubicBezTo>
                    <a:pt x="31369" y="17233"/>
                    <a:pt x="40335" y="10984"/>
                    <a:pt x="50698" y="6615"/>
                  </a:cubicBezTo>
                  <a:lnTo>
                    <a:pt x="8484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1" name="Shape 7612">
              <a:extLst>
                <a:ext uri="{FF2B5EF4-FFF2-40B4-BE49-F238E27FC236}">
                  <a16:creationId xmlns:a16="http://schemas.microsoft.com/office/drawing/2014/main" id="{D8A226D8-2313-432C-9756-401F5481A13A}"/>
                </a:ext>
              </a:extLst>
            </p:cNvPr>
            <p:cNvSpPr/>
            <p:nvPr/>
          </p:nvSpPr>
          <p:spPr>
            <a:xfrm>
              <a:off x="2270543" y="573145"/>
              <a:ext cx="84855" cy="185941"/>
            </a:xfrm>
            <a:custGeom>
              <a:avLst/>
              <a:gdLst/>
              <a:ahLst/>
              <a:cxnLst/>
              <a:rect l="0" t="0" r="0" b="0"/>
              <a:pathLst>
                <a:path w="84855" h="185941">
                  <a:moveTo>
                    <a:pt x="6" y="0"/>
                  </a:moveTo>
                  <a:cubicBezTo>
                    <a:pt x="12401" y="0"/>
                    <a:pt x="23844" y="2210"/>
                    <a:pt x="34309" y="6617"/>
                  </a:cubicBezTo>
                  <a:cubicBezTo>
                    <a:pt x="44812" y="10985"/>
                    <a:pt x="53753" y="17234"/>
                    <a:pt x="61195" y="25336"/>
                  </a:cubicBezTo>
                  <a:cubicBezTo>
                    <a:pt x="68624" y="33477"/>
                    <a:pt x="74415" y="43205"/>
                    <a:pt x="78606" y="54610"/>
                  </a:cubicBezTo>
                  <a:cubicBezTo>
                    <a:pt x="82759" y="65977"/>
                    <a:pt x="84855" y="78638"/>
                    <a:pt x="84855" y="92634"/>
                  </a:cubicBezTo>
                  <a:cubicBezTo>
                    <a:pt x="84855" y="106604"/>
                    <a:pt x="82823" y="119342"/>
                    <a:pt x="78772" y="130835"/>
                  </a:cubicBezTo>
                  <a:cubicBezTo>
                    <a:pt x="74708" y="142303"/>
                    <a:pt x="68967" y="152133"/>
                    <a:pt x="61525" y="160223"/>
                  </a:cubicBezTo>
                  <a:cubicBezTo>
                    <a:pt x="54096" y="168351"/>
                    <a:pt x="45129" y="174663"/>
                    <a:pt x="34665" y="179146"/>
                  </a:cubicBezTo>
                  <a:cubicBezTo>
                    <a:pt x="24187" y="183680"/>
                    <a:pt x="12630" y="185941"/>
                    <a:pt x="6" y="185941"/>
                  </a:cubicBezTo>
                  <a:lnTo>
                    <a:pt x="0" y="185939"/>
                  </a:lnTo>
                  <a:lnTo>
                    <a:pt x="0" y="150443"/>
                  </a:lnTo>
                  <a:lnTo>
                    <a:pt x="6" y="150444"/>
                  </a:lnTo>
                  <a:cubicBezTo>
                    <a:pt x="13519" y="150444"/>
                    <a:pt x="24047" y="145275"/>
                    <a:pt x="31629" y="134874"/>
                  </a:cubicBezTo>
                  <a:cubicBezTo>
                    <a:pt x="39173" y="124549"/>
                    <a:pt x="42932" y="110414"/>
                    <a:pt x="42932" y="92634"/>
                  </a:cubicBezTo>
                  <a:cubicBezTo>
                    <a:pt x="42932" y="75032"/>
                    <a:pt x="39173" y="61150"/>
                    <a:pt x="31629" y="50889"/>
                  </a:cubicBezTo>
                  <a:cubicBezTo>
                    <a:pt x="24047" y="40615"/>
                    <a:pt x="13519" y="35496"/>
                    <a:pt x="6" y="35496"/>
                  </a:cubicBezTo>
                  <a:lnTo>
                    <a:pt x="0" y="35498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2" name="Shape 7613">
              <a:extLst>
                <a:ext uri="{FF2B5EF4-FFF2-40B4-BE49-F238E27FC236}">
                  <a16:creationId xmlns:a16="http://schemas.microsoft.com/office/drawing/2014/main" id="{0F1ECB70-6276-4B8F-8562-82CCF43448B4}"/>
                </a:ext>
              </a:extLst>
            </p:cNvPr>
            <p:cNvSpPr/>
            <p:nvPr/>
          </p:nvSpPr>
          <p:spPr>
            <a:xfrm>
              <a:off x="2397655" y="573810"/>
              <a:ext cx="79108" cy="243078"/>
            </a:xfrm>
            <a:custGeom>
              <a:avLst/>
              <a:gdLst/>
              <a:ahLst/>
              <a:cxnLst/>
              <a:rect l="0" t="0" r="0" b="0"/>
              <a:pathLst>
                <a:path w="79108" h="243078">
                  <a:moveTo>
                    <a:pt x="69304" y="0"/>
                  </a:moveTo>
                  <a:lnTo>
                    <a:pt x="79108" y="1679"/>
                  </a:lnTo>
                  <a:lnTo>
                    <a:pt x="79108" y="37407"/>
                  </a:lnTo>
                  <a:lnTo>
                    <a:pt x="65240" y="35179"/>
                  </a:lnTo>
                  <a:cubicBezTo>
                    <a:pt x="61417" y="35179"/>
                    <a:pt x="57404" y="35357"/>
                    <a:pt x="53226" y="35674"/>
                  </a:cubicBezTo>
                  <a:cubicBezTo>
                    <a:pt x="49060" y="35992"/>
                    <a:pt x="44958" y="36754"/>
                    <a:pt x="40907" y="37884"/>
                  </a:cubicBezTo>
                  <a:lnTo>
                    <a:pt x="40907" y="138963"/>
                  </a:lnTo>
                  <a:cubicBezTo>
                    <a:pt x="44514" y="141427"/>
                    <a:pt x="49289" y="143764"/>
                    <a:pt x="55258" y="145885"/>
                  </a:cubicBezTo>
                  <a:cubicBezTo>
                    <a:pt x="61227" y="148044"/>
                    <a:pt x="67615" y="149098"/>
                    <a:pt x="74371" y="149098"/>
                  </a:cubicBezTo>
                  <a:lnTo>
                    <a:pt x="79108" y="148164"/>
                  </a:lnTo>
                  <a:lnTo>
                    <a:pt x="79108" y="183972"/>
                  </a:lnTo>
                  <a:lnTo>
                    <a:pt x="58153" y="181216"/>
                  </a:lnTo>
                  <a:cubicBezTo>
                    <a:pt x="51156" y="179184"/>
                    <a:pt x="45415" y="176936"/>
                    <a:pt x="40907" y="174460"/>
                  </a:cubicBezTo>
                  <a:lnTo>
                    <a:pt x="40907" y="243078"/>
                  </a:lnTo>
                  <a:lnTo>
                    <a:pt x="0" y="243078"/>
                  </a:lnTo>
                  <a:lnTo>
                    <a:pt x="0" y="9487"/>
                  </a:lnTo>
                  <a:cubicBezTo>
                    <a:pt x="8344" y="7239"/>
                    <a:pt x="18593" y="5093"/>
                    <a:pt x="30759" y="3061"/>
                  </a:cubicBezTo>
                  <a:cubicBezTo>
                    <a:pt x="42926" y="1029"/>
                    <a:pt x="55778" y="0"/>
                    <a:pt x="69304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3" name="Shape 7614">
              <a:extLst>
                <a:ext uri="{FF2B5EF4-FFF2-40B4-BE49-F238E27FC236}">
                  <a16:creationId xmlns:a16="http://schemas.microsoft.com/office/drawing/2014/main" id="{C48F158C-0155-4A2F-814B-19860942D464}"/>
                </a:ext>
              </a:extLst>
            </p:cNvPr>
            <p:cNvSpPr/>
            <p:nvPr/>
          </p:nvSpPr>
          <p:spPr>
            <a:xfrm>
              <a:off x="2476763" y="575489"/>
              <a:ext cx="80112" cy="182560"/>
            </a:xfrm>
            <a:custGeom>
              <a:avLst/>
              <a:gdLst/>
              <a:ahLst/>
              <a:cxnLst/>
              <a:rect l="0" t="0" r="0" b="0"/>
              <a:pathLst>
                <a:path w="80112" h="182560">
                  <a:moveTo>
                    <a:pt x="0" y="0"/>
                  </a:moveTo>
                  <a:lnTo>
                    <a:pt x="27724" y="4747"/>
                  </a:lnTo>
                  <a:cubicBezTo>
                    <a:pt x="38760" y="9027"/>
                    <a:pt x="48171" y="15199"/>
                    <a:pt x="55931" y="23162"/>
                  </a:cubicBezTo>
                  <a:cubicBezTo>
                    <a:pt x="63703" y="31176"/>
                    <a:pt x="69685" y="40892"/>
                    <a:pt x="73851" y="52258"/>
                  </a:cubicBezTo>
                  <a:cubicBezTo>
                    <a:pt x="78016" y="63650"/>
                    <a:pt x="80112" y="76426"/>
                    <a:pt x="80112" y="90625"/>
                  </a:cubicBezTo>
                  <a:cubicBezTo>
                    <a:pt x="80112" y="104125"/>
                    <a:pt x="78359" y="116545"/>
                    <a:pt x="74854" y="127810"/>
                  </a:cubicBezTo>
                  <a:cubicBezTo>
                    <a:pt x="71374" y="139063"/>
                    <a:pt x="66358" y="148753"/>
                    <a:pt x="59830" y="156893"/>
                  </a:cubicBezTo>
                  <a:cubicBezTo>
                    <a:pt x="53289" y="164983"/>
                    <a:pt x="45110" y="171321"/>
                    <a:pt x="35306" y="175816"/>
                  </a:cubicBezTo>
                  <a:cubicBezTo>
                    <a:pt x="25502" y="180312"/>
                    <a:pt x="14414" y="182560"/>
                    <a:pt x="2032" y="182560"/>
                  </a:cubicBezTo>
                  <a:lnTo>
                    <a:pt x="0" y="182293"/>
                  </a:lnTo>
                  <a:lnTo>
                    <a:pt x="0" y="146485"/>
                  </a:lnTo>
                  <a:lnTo>
                    <a:pt x="14570" y="143611"/>
                  </a:lnTo>
                  <a:cubicBezTo>
                    <a:pt x="20006" y="141072"/>
                    <a:pt x="24441" y="137266"/>
                    <a:pt x="27876" y="132192"/>
                  </a:cubicBezTo>
                  <a:cubicBezTo>
                    <a:pt x="34747" y="122070"/>
                    <a:pt x="38202" y="108417"/>
                    <a:pt x="38202" y="91311"/>
                  </a:cubicBezTo>
                  <a:cubicBezTo>
                    <a:pt x="38202" y="73035"/>
                    <a:pt x="34074" y="58849"/>
                    <a:pt x="25845" y="48689"/>
                  </a:cubicBezTo>
                  <a:cubicBezTo>
                    <a:pt x="21730" y="43622"/>
                    <a:pt x="16367" y="39825"/>
                    <a:pt x="9750" y="37294"/>
                  </a:cubicBezTo>
                  <a:lnTo>
                    <a:pt x="0" y="35728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4" name="Shape 7615">
              <a:extLst>
                <a:ext uri="{FF2B5EF4-FFF2-40B4-BE49-F238E27FC236}">
                  <a16:creationId xmlns:a16="http://schemas.microsoft.com/office/drawing/2014/main" id="{F6070376-FC72-4BB3-A984-F4E4FD8E2904}"/>
                </a:ext>
              </a:extLst>
            </p:cNvPr>
            <p:cNvSpPr/>
            <p:nvPr/>
          </p:nvSpPr>
          <p:spPr>
            <a:xfrm>
              <a:off x="2585601" y="573147"/>
              <a:ext cx="129819" cy="185572"/>
            </a:xfrm>
            <a:custGeom>
              <a:avLst/>
              <a:gdLst/>
              <a:ahLst/>
              <a:cxnLst/>
              <a:rect l="0" t="0" r="0" b="0"/>
              <a:pathLst>
                <a:path w="129819" h="185572">
                  <a:moveTo>
                    <a:pt x="70320" y="0"/>
                  </a:moveTo>
                  <a:cubicBezTo>
                    <a:pt x="80683" y="0"/>
                    <a:pt x="90602" y="965"/>
                    <a:pt x="100063" y="2870"/>
                  </a:cubicBezTo>
                  <a:cubicBezTo>
                    <a:pt x="109538" y="4801"/>
                    <a:pt x="116637" y="6629"/>
                    <a:pt x="121361" y="8458"/>
                  </a:cubicBezTo>
                  <a:lnTo>
                    <a:pt x="113919" y="41567"/>
                  </a:lnTo>
                  <a:cubicBezTo>
                    <a:pt x="109423" y="39535"/>
                    <a:pt x="103670" y="37706"/>
                    <a:pt x="96685" y="36017"/>
                  </a:cubicBezTo>
                  <a:cubicBezTo>
                    <a:pt x="89700" y="34328"/>
                    <a:pt x="81585" y="33477"/>
                    <a:pt x="72352" y="33477"/>
                  </a:cubicBezTo>
                  <a:cubicBezTo>
                    <a:pt x="64008" y="33477"/>
                    <a:pt x="57252" y="34887"/>
                    <a:pt x="52057" y="37706"/>
                  </a:cubicBezTo>
                  <a:cubicBezTo>
                    <a:pt x="46876" y="40500"/>
                    <a:pt x="44298" y="44831"/>
                    <a:pt x="44298" y="50711"/>
                  </a:cubicBezTo>
                  <a:cubicBezTo>
                    <a:pt x="44298" y="53632"/>
                    <a:pt x="44780" y="56236"/>
                    <a:pt x="45796" y="58471"/>
                  </a:cubicBezTo>
                  <a:cubicBezTo>
                    <a:pt x="46812" y="60757"/>
                    <a:pt x="48565" y="62814"/>
                    <a:pt x="51054" y="64745"/>
                  </a:cubicBezTo>
                  <a:cubicBezTo>
                    <a:pt x="53530" y="66662"/>
                    <a:pt x="56794" y="68567"/>
                    <a:pt x="60858" y="70498"/>
                  </a:cubicBezTo>
                  <a:cubicBezTo>
                    <a:pt x="64910" y="72415"/>
                    <a:pt x="69863" y="74358"/>
                    <a:pt x="75730" y="76390"/>
                  </a:cubicBezTo>
                  <a:cubicBezTo>
                    <a:pt x="85420" y="80010"/>
                    <a:pt x="93650" y="83566"/>
                    <a:pt x="100406" y="87046"/>
                  </a:cubicBezTo>
                  <a:cubicBezTo>
                    <a:pt x="107163" y="90551"/>
                    <a:pt x="112751" y="94475"/>
                    <a:pt x="117119" y="98895"/>
                  </a:cubicBezTo>
                  <a:cubicBezTo>
                    <a:pt x="121526" y="103289"/>
                    <a:pt x="124752" y="108268"/>
                    <a:pt x="126771" y="113932"/>
                  </a:cubicBezTo>
                  <a:cubicBezTo>
                    <a:pt x="128803" y="119558"/>
                    <a:pt x="129819" y="126302"/>
                    <a:pt x="129819" y="134188"/>
                  </a:cubicBezTo>
                  <a:cubicBezTo>
                    <a:pt x="129819" y="151092"/>
                    <a:pt x="123546" y="163893"/>
                    <a:pt x="111036" y="172593"/>
                  </a:cubicBezTo>
                  <a:cubicBezTo>
                    <a:pt x="98552" y="181242"/>
                    <a:pt x="80683" y="185572"/>
                    <a:pt x="57480" y="185572"/>
                  </a:cubicBezTo>
                  <a:cubicBezTo>
                    <a:pt x="41923" y="185572"/>
                    <a:pt x="29413" y="184290"/>
                    <a:pt x="19952" y="181699"/>
                  </a:cubicBezTo>
                  <a:cubicBezTo>
                    <a:pt x="10477" y="179108"/>
                    <a:pt x="3835" y="177013"/>
                    <a:pt x="0" y="175438"/>
                  </a:cubicBezTo>
                  <a:lnTo>
                    <a:pt x="7099" y="141313"/>
                  </a:lnTo>
                  <a:cubicBezTo>
                    <a:pt x="13183" y="143789"/>
                    <a:pt x="20447" y="146152"/>
                    <a:pt x="28893" y="148387"/>
                  </a:cubicBezTo>
                  <a:cubicBezTo>
                    <a:pt x="37351" y="150647"/>
                    <a:pt x="46990" y="151790"/>
                    <a:pt x="57810" y="151790"/>
                  </a:cubicBezTo>
                  <a:cubicBezTo>
                    <a:pt x="68631" y="151790"/>
                    <a:pt x="76518" y="150482"/>
                    <a:pt x="81471" y="147892"/>
                  </a:cubicBezTo>
                  <a:cubicBezTo>
                    <a:pt x="86436" y="145301"/>
                    <a:pt x="88913" y="140856"/>
                    <a:pt x="88913" y="134544"/>
                  </a:cubicBezTo>
                  <a:cubicBezTo>
                    <a:pt x="88913" y="128689"/>
                    <a:pt x="86258" y="123838"/>
                    <a:pt x="80950" y="119990"/>
                  </a:cubicBezTo>
                  <a:cubicBezTo>
                    <a:pt x="75654" y="116180"/>
                    <a:pt x="66942" y="111989"/>
                    <a:pt x="54762" y="107506"/>
                  </a:cubicBezTo>
                  <a:cubicBezTo>
                    <a:pt x="47333" y="104800"/>
                    <a:pt x="40500" y="101918"/>
                    <a:pt x="34303" y="98895"/>
                  </a:cubicBezTo>
                  <a:cubicBezTo>
                    <a:pt x="28105" y="95847"/>
                    <a:pt x="22771" y="92265"/>
                    <a:pt x="18263" y="88214"/>
                  </a:cubicBezTo>
                  <a:cubicBezTo>
                    <a:pt x="13754" y="84176"/>
                    <a:pt x="10185" y="79286"/>
                    <a:pt x="7595" y="73533"/>
                  </a:cubicBezTo>
                  <a:cubicBezTo>
                    <a:pt x="5004" y="67793"/>
                    <a:pt x="3721" y="60757"/>
                    <a:pt x="3721" y="52400"/>
                  </a:cubicBezTo>
                  <a:cubicBezTo>
                    <a:pt x="3721" y="36170"/>
                    <a:pt x="9690" y="23393"/>
                    <a:pt x="21641" y="14021"/>
                  </a:cubicBezTo>
                  <a:cubicBezTo>
                    <a:pt x="33579" y="4686"/>
                    <a:pt x="49809" y="0"/>
                    <a:pt x="70320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5" name="Shape 7616">
              <a:extLst>
                <a:ext uri="{FF2B5EF4-FFF2-40B4-BE49-F238E27FC236}">
                  <a16:creationId xmlns:a16="http://schemas.microsoft.com/office/drawing/2014/main" id="{C766A2DC-C642-4AEA-AB6E-733044A2F3E3}"/>
                </a:ext>
              </a:extLst>
            </p:cNvPr>
            <p:cNvSpPr/>
            <p:nvPr/>
          </p:nvSpPr>
          <p:spPr>
            <a:xfrm>
              <a:off x="2753616" y="491997"/>
              <a:ext cx="156527" cy="262331"/>
            </a:xfrm>
            <a:custGeom>
              <a:avLst/>
              <a:gdLst/>
              <a:ahLst/>
              <a:cxnLst/>
              <a:rect l="0" t="0" r="0" b="0"/>
              <a:pathLst>
                <a:path w="156527" h="262331">
                  <a:moveTo>
                    <a:pt x="40907" y="0"/>
                  </a:moveTo>
                  <a:lnTo>
                    <a:pt x="40907" y="154508"/>
                  </a:lnTo>
                  <a:cubicBezTo>
                    <a:pt x="46063" y="149085"/>
                    <a:pt x="51613" y="143294"/>
                    <a:pt x="57467" y="137109"/>
                  </a:cubicBezTo>
                  <a:cubicBezTo>
                    <a:pt x="63335" y="130912"/>
                    <a:pt x="69050" y="124701"/>
                    <a:pt x="74714" y="118516"/>
                  </a:cubicBezTo>
                  <a:cubicBezTo>
                    <a:pt x="80327" y="112319"/>
                    <a:pt x="85687" y="106350"/>
                    <a:pt x="90754" y="100584"/>
                  </a:cubicBezTo>
                  <a:cubicBezTo>
                    <a:pt x="95859" y="94856"/>
                    <a:pt x="100178" y="89814"/>
                    <a:pt x="103784" y="85535"/>
                  </a:cubicBezTo>
                  <a:lnTo>
                    <a:pt x="152121" y="85535"/>
                  </a:lnTo>
                  <a:cubicBezTo>
                    <a:pt x="140881" y="98171"/>
                    <a:pt x="129006" y="111239"/>
                    <a:pt x="116548" y="124739"/>
                  </a:cubicBezTo>
                  <a:cubicBezTo>
                    <a:pt x="104051" y="138290"/>
                    <a:pt x="91529" y="151473"/>
                    <a:pt x="78930" y="164300"/>
                  </a:cubicBezTo>
                  <a:cubicBezTo>
                    <a:pt x="85687" y="169951"/>
                    <a:pt x="92761" y="176771"/>
                    <a:pt x="100178" y="184772"/>
                  </a:cubicBezTo>
                  <a:cubicBezTo>
                    <a:pt x="107594" y="192773"/>
                    <a:pt x="114808" y="201270"/>
                    <a:pt x="121768" y="210287"/>
                  </a:cubicBezTo>
                  <a:cubicBezTo>
                    <a:pt x="128740" y="219304"/>
                    <a:pt x="135242" y="228321"/>
                    <a:pt x="141338" y="237325"/>
                  </a:cubicBezTo>
                  <a:cubicBezTo>
                    <a:pt x="147421" y="246329"/>
                    <a:pt x="152463" y="254686"/>
                    <a:pt x="156527" y="262331"/>
                  </a:cubicBezTo>
                  <a:lnTo>
                    <a:pt x="109195" y="262331"/>
                  </a:lnTo>
                  <a:cubicBezTo>
                    <a:pt x="105143" y="255346"/>
                    <a:pt x="100444" y="248018"/>
                    <a:pt x="95148" y="240373"/>
                  </a:cubicBezTo>
                  <a:cubicBezTo>
                    <a:pt x="89852" y="232689"/>
                    <a:pt x="84175" y="225260"/>
                    <a:pt x="78092" y="218059"/>
                  </a:cubicBezTo>
                  <a:cubicBezTo>
                    <a:pt x="72009" y="210858"/>
                    <a:pt x="65786" y="204025"/>
                    <a:pt x="59499" y="197625"/>
                  </a:cubicBezTo>
                  <a:cubicBezTo>
                    <a:pt x="53187" y="191173"/>
                    <a:pt x="46990" y="185725"/>
                    <a:pt x="40907" y="181216"/>
                  </a:cubicBezTo>
                  <a:lnTo>
                    <a:pt x="40907" y="262331"/>
                  </a:lnTo>
                  <a:lnTo>
                    <a:pt x="0" y="262331"/>
                  </a:lnTo>
                  <a:lnTo>
                    <a:pt x="0" y="6769"/>
                  </a:lnTo>
                  <a:lnTo>
                    <a:pt x="4090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6" name="Shape 7617">
              <a:extLst>
                <a:ext uri="{FF2B5EF4-FFF2-40B4-BE49-F238E27FC236}">
                  <a16:creationId xmlns:a16="http://schemas.microsoft.com/office/drawing/2014/main" id="{C1BC0824-D91C-40B3-92FB-86201D2BB778}"/>
                </a:ext>
              </a:extLst>
            </p:cNvPr>
            <p:cNvSpPr/>
            <p:nvPr/>
          </p:nvSpPr>
          <p:spPr>
            <a:xfrm>
              <a:off x="2921290" y="573146"/>
              <a:ext cx="84842" cy="185938"/>
            </a:xfrm>
            <a:custGeom>
              <a:avLst/>
              <a:gdLst/>
              <a:ahLst/>
              <a:cxnLst/>
              <a:rect l="0" t="0" r="0" b="0"/>
              <a:pathLst>
                <a:path w="84842" h="185938">
                  <a:moveTo>
                    <a:pt x="84842" y="0"/>
                  </a:moveTo>
                  <a:lnTo>
                    <a:pt x="84842" y="35497"/>
                  </a:lnTo>
                  <a:lnTo>
                    <a:pt x="66808" y="39339"/>
                  </a:lnTo>
                  <a:cubicBezTo>
                    <a:pt x="61541" y="41902"/>
                    <a:pt x="57017" y="45751"/>
                    <a:pt x="53226" y="50888"/>
                  </a:cubicBezTo>
                  <a:cubicBezTo>
                    <a:pt x="45707" y="61149"/>
                    <a:pt x="41897" y="75030"/>
                    <a:pt x="41897" y="92633"/>
                  </a:cubicBezTo>
                  <a:cubicBezTo>
                    <a:pt x="41897" y="110413"/>
                    <a:pt x="45707" y="124548"/>
                    <a:pt x="53226" y="134873"/>
                  </a:cubicBezTo>
                  <a:cubicBezTo>
                    <a:pt x="57017" y="140073"/>
                    <a:pt x="61541" y="143966"/>
                    <a:pt x="66808" y="146558"/>
                  </a:cubicBezTo>
                  <a:lnTo>
                    <a:pt x="84842" y="150442"/>
                  </a:lnTo>
                  <a:lnTo>
                    <a:pt x="84842" y="185938"/>
                  </a:lnTo>
                  <a:lnTo>
                    <a:pt x="50368" y="179145"/>
                  </a:lnTo>
                  <a:cubicBezTo>
                    <a:pt x="40005" y="174662"/>
                    <a:pt x="31102" y="168350"/>
                    <a:pt x="23660" y="160222"/>
                  </a:cubicBezTo>
                  <a:cubicBezTo>
                    <a:pt x="16231" y="152132"/>
                    <a:pt x="10427" y="142302"/>
                    <a:pt x="6261" y="130834"/>
                  </a:cubicBezTo>
                  <a:cubicBezTo>
                    <a:pt x="2095" y="119341"/>
                    <a:pt x="0" y="106603"/>
                    <a:pt x="0" y="92633"/>
                  </a:cubicBezTo>
                  <a:cubicBezTo>
                    <a:pt x="0" y="78637"/>
                    <a:pt x="2095" y="65975"/>
                    <a:pt x="6261" y="54609"/>
                  </a:cubicBezTo>
                  <a:cubicBezTo>
                    <a:pt x="10427" y="43204"/>
                    <a:pt x="16269" y="33476"/>
                    <a:pt x="23825" y="25335"/>
                  </a:cubicBezTo>
                  <a:cubicBezTo>
                    <a:pt x="31369" y="17233"/>
                    <a:pt x="40323" y="10984"/>
                    <a:pt x="50698" y="6615"/>
                  </a:cubicBezTo>
                  <a:lnTo>
                    <a:pt x="8484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7" name="Shape 7618">
              <a:extLst>
                <a:ext uri="{FF2B5EF4-FFF2-40B4-BE49-F238E27FC236}">
                  <a16:creationId xmlns:a16="http://schemas.microsoft.com/office/drawing/2014/main" id="{70C8EBF3-CC4D-4395-855D-27D7040F6A0C}"/>
                </a:ext>
              </a:extLst>
            </p:cNvPr>
            <p:cNvSpPr/>
            <p:nvPr/>
          </p:nvSpPr>
          <p:spPr>
            <a:xfrm>
              <a:off x="3006132" y="573145"/>
              <a:ext cx="84855" cy="185941"/>
            </a:xfrm>
            <a:custGeom>
              <a:avLst/>
              <a:gdLst/>
              <a:ahLst/>
              <a:cxnLst/>
              <a:rect l="0" t="0" r="0" b="0"/>
              <a:pathLst>
                <a:path w="84855" h="185941">
                  <a:moveTo>
                    <a:pt x="6" y="0"/>
                  </a:moveTo>
                  <a:cubicBezTo>
                    <a:pt x="12402" y="0"/>
                    <a:pt x="23844" y="2210"/>
                    <a:pt x="34309" y="6617"/>
                  </a:cubicBezTo>
                  <a:cubicBezTo>
                    <a:pt x="44812" y="10985"/>
                    <a:pt x="53753" y="17234"/>
                    <a:pt x="61195" y="25336"/>
                  </a:cubicBezTo>
                  <a:cubicBezTo>
                    <a:pt x="68637" y="33477"/>
                    <a:pt x="74428" y="43205"/>
                    <a:pt x="78619" y="54610"/>
                  </a:cubicBezTo>
                  <a:cubicBezTo>
                    <a:pt x="82760" y="65977"/>
                    <a:pt x="84855" y="78638"/>
                    <a:pt x="84855" y="92634"/>
                  </a:cubicBezTo>
                  <a:cubicBezTo>
                    <a:pt x="84855" y="106604"/>
                    <a:pt x="82823" y="119342"/>
                    <a:pt x="78772" y="130835"/>
                  </a:cubicBezTo>
                  <a:cubicBezTo>
                    <a:pt x="74720" y="142303"/>
                    <a:pt x="68967" y="152133"/>
                    <a:pt x="61538" y="160223"/>
                  </a:cubicBezTo>
                  <a:cubicBezTo>
                    <a:pt x="54096" y="168351"/>
                    <a:pt x="45129" y="174663"/>
                    <a:pt x="34639" y="179146"/>
                  </a:cubicBezTo>
                  <a:cubicBezTo>
                    <a:pt x="24187" y="183680"/>
                    <a:pt x="12630" y="185941"/>
                    <a:pt x="6" y="185941"/>
                  </a:cubicBezTo>
                  <a:lnTo>
                    <a:pt x="0" y="185939"/>
                  </a:lnTo>
                  <a:lnTo>
                    <a:pt x="0" y="150443"/>
                  </a:lnTo>
                  <a:lnTo>
                    <a:pt x="6" y="150444"/>
                  </a:lnTo>
                  <a:cubicBezTo>
                    <a:pt x="13532" y="150444"/>
                    <a:pt x="24048" y="145275"/>
                    <a:pt x="31629" y="134874"/>
                  </a:cubicBezTo>
                  <a:cubicBezTo>
                    <a:pt x="39173" y="124549"/>
                    <a:pt x="42945" y="110414"/>
                    <a:pt x="42945" y="92634"/>
                  </a:cubicBezTo>
                  <a:cubicBezTo>
                    <a:pt x="42945" y="75032"/>
                    <a:pt x="39173" y="61150"/>
                    <a:pt x="31629" y="50889"/>
                  </a:cubicBezTo>
                  <a:cubicBezTo>
                    <a:pt x="24048" y="40615"/>
                    <a:pt x="13532" y="35496"/>
                    <a:pt x="6" y="35496"/>
                  </a:cubicBezTo>
                  <a:lnTo>
                    <a:pt x="0" y="35498"/>
                  </a:lnTo>
                  <a:lnTo>
                    <a:pt x="0" y="1"/>
                  </a:lnTo>
                  <a:lnTo>
                    <a:pt x="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8" name="Shape 7619">
              <a:extLst>
                <a:ext uri="{FF2B5EF4-FFF2-40B4-BE49-F238E27FC236}">
                  <a16:creationId xmlns:a16="http://schemas.microsoft.com/office/drawing/2014/main" id="{D75384AA-CE25-4A95-A262-F080A7EB02C1}"/>
                </a:ext>
              </a:extLst>
            </p:cNvPr>
            <p:cNvSpPr/>
            <p:nvPr/>
          </p:nvSpPr>
          <p:spPr>
            <a:xfrm>
              <a:off x="3131209" y="577550"/>
              <a:ext cx="147053" cy="180848"/>
            </a:xfrm>
            <a:custGeom>
              <a:avLst/>
              <a:gdLst/>
              <a:ahLst/>
              <a:cxnLst/>
              <a:rect l="0" t="0" r="0" b="0"/>
              <a:pathLst>
                <a:path w="147053" h="180848">
                  <a:moveTo>
                    <a:pt x="0" y="0"/>
                  </a:moveTo>
                  <a:lnTo>
                    <a:pt x="40907" y="0"/>
                  </a:lnTo>
                  <a:lnTo>
                    <a:pt x="40907" y="92621"/>
                  </a:lnTo>
                  <a:cubicBezTo>
                    <a:pt x="40907" y="111544"/>
                    <a:pt x="43675" y="125082"/>
                    <a:pt x="49200" y="133172"/>
                  </a:cubicBezTo>
                  <a:cubicBezTo>
                    <a:pt x="54699" y="141300"/>
                    <a:pt x="64338" y="145339"/>
                    <a:pt x="78080" y="145339"/>
                  </a:cubicBezTo>
                  <a:cubicBezTo>
                    <a:pt x="83045" y="145339"/>
                    <a:pt x="88278" y="145136"/>
                    <a:pt x="93827" y="144666"/>
                  </a:cubicBezTo>
                  <a:cubicBezTo>
                    <a:pt x="99339" y="144209"/>
                    <a:pt x="103442" y="143650"/>
                    <a:pt x="106146" y="142989"/>
                  </a:cubicBezTo>
                  <a:lnTo>
                    <a:pt x="106146" y="0"/>
                  </a:lnTo>
                  <a:lnTo>
                    <a:pt x="147053" y="0"/>
                  </a:lnTo>
                  <a:lnTo>
                    <a:pt x="147053" y="171386"/>
                  </a:lnTo>
                  <a:cubicBezTo>
                    <a:pt x="139167" y="173393"/>
                    <a:pt x="128905" y="175489"/>
                    <a:pt x="116281" y="177635"/>
                  </a:cubicBezTo>
                  <a:cubicBezTo>
                    <a:pt x="103670" y="179756"/>
                    <a:pt x="89802" y="180848"/>
                    <a:pt x="74714" y="180848"/>
                  </a:cubicBezTo>
                  <a:cubicBezTo>
                    <a:pt x="60515" y="180848"/>
                    <a:pt x="48628" y="178816"/>
                    <a:pt x="39027" y="174765"/>
                  </a:cubicBezTo>
                  <a:cubicBezTo>
                    <a:pt x="29477" y="170688"/>
                    <a:pt x="21819" y="165075"/>
                    <a:pt x="16078" y="157874"/>
                  </a:cubicBezTo>
                  <a:cubicBezTo>
                    <a:pt x="10312" y="150635"/>
                    <a:pt x="6197" y="142024"/>
                    <a:pt x="3721" y="131991"/>
                  </a:cubicBezTo>
                  <a:cubicBezTo>
                    <a:pt x="1244" y="121971"/>
                    <a:pt x="0" y="110973"/>
                    <a:pt x="0" y="99047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59" name="Shape 7620">
              <a:extLst>
                <a:ext uri="{FF2B5EF4-FFF2-40B4-BE49-F238E27FC236}">
                  <a16:creationId xmlns:a16="http://schemas.microsoft.com/office/drawing/2014/main" id="{96F3852D-FC73-45E9-929F-A4A4EE0E9787}"/>
                </a:ext>
              </a:extLst>
            </p:cNvPr>
            <p:cNvSpPr/>
            <p:nvPr/>
          </p:nvSpPr>
          <p:spPr>
            <a:xfrm>
              <a:off x="3407050" y="577550"/>
              <a:ext cx="147053" cy="180848"/>
            </a:xfrm>
            <a:custGeom>
              <a:avLst/>
              <a:gdLst/>
              <a:ahLst/>
              <a:cxnLst/>
              <a:rect l="0" t="0" r="0" b="0"/>
              <a:pathLst>
                <a:path w="147053" h="180848">
                  <a:moveTo>
                    <a:pt x="0" y="0"/>
                  </a:moveTo>
                  <a:lnTo>
                    <a:pt x="40907" y="0"/>
                  </a:lnTo>
                  <a:lnTo>
                    <a:pt x="40907" y="92621"/>
                  </a:lnTo>
                  <a:cubicBezTo>
                    <a:pt x="40907" y="111544"/>
                    <a:pt x="43675" y="125082"/>
                    <a:pt x="49200" y="133172"/>
                  </a:cubicBezTo>
                  <a:cubicBezTo>
                    <a:pt x="54712" y="141300"/>
                    <a:pt x="64338" y="145339"/>
                    <a:pt x="78093" y="145339"/>
                  </a:cubicBezTo>
                  <a:cubicBezTo>
                    <a:pt x="83045" y="145339"/>
                    <a:pt x="88303" y="145136"/>
                    <a:pt x="93828" y="144666"/>
                  </a:cubicBezTo>
                  <a:cubicBezTo>
                    <a:pt x="99340" y="144209"/>
                    <a:pt x="103442" y="143650"/>
                    <a:pt x="106147" y="142989"/>
                  </a:cubicBezTo>
                  <a:lnTo>
                    <a:pt x="106147" y="0"/>
                  </a:lnTo>
                  <a:lnTo>
                    <a:pt x="147053" y="0"/>
                  </a:lnTo>
                  <a:lnTo>
                    <a:pt x="147053" y="171386"/>
                  </a:lnTo>
                  <a:cubicBezTo>
                    <a:pt x="139167" y="173393"/>
                    <a:pt x="128905" y="175489"/>
                    <a:pt x="116294" y="177635"/>
                  </a:cubicBezTo>
                  <a:cubicBezTo>
                    <a:pt x="103670" y="179756"/>
                    <a:pt x="89802" y="180848"/>
                    <a:pt x="74714" y="180848"/>
                  </a:cubicBezTo>
                  <a:cubicBezTo>
                    <a:pt x="60516" y="180848"/>
                    <a:pt x="48641" y="178816"/>
                    <a:pt x="39027" y="174765"/>
                  </a:cubicBezTo>
                  <a:cubicBezTo>
                    <a:pt x="29477" y="170688"/>
                    <a:pt x="21819" y="165075"/>
                    <a:pt x="16078" y="157874"/>
                  </a:cubicBezTo>
                  <a:cubicBezTo>
                    <a:pt x="10313" y="150635"/>
                    <a:pt x="6198" y="142024"/>
                    <a:pt x="3721" y="131991"/>
                  </a:cubicBezTo>
                  <a:cubicBezTo>
                    <a:pt x="1245" y="121971"/>
                    <a:pt x="0" y="110973"/>
                    <a:pt x="0" y="99047"/>
                  </a:cubicBez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0" name="Shape 7621">
              <a:extLst>
                <a:ext uri="{FF2B5EF4-FFF2-40B4-BE49-F238E27FC236}">
                  <a16:creationId xmlns:a16="http://schemas.microsoft.com/office/drawing/2014/main" id="{1061D145-3043-445A-A335-4AC730CB269E}"/>
                </a:ext>
              </a:extLst>
            </p:cNvPr>
            <p:cNvSpPr/>
            <p:nvPr/>
          </p:nvSpPr>
          <p:spPr>
            <a:xfrm>
              <a:off x="3606169" y="573829"/>
              <a:ext cx="147726" cy="180531"/>
            </a:xfrm>
            <a:custGeom>
              <a:avLst/>
              <a:gdLst/>
              <a:ahLst/>
              <a:cxnLst/>
              <a:rect l="0" t="0" r="0" b="0"/>
              <a:pathLst>
                <a:path w="147726" h="180531">
                  <a:moveTo>
                    <a:pt x="72682" y="0"/>
                  </a:moveTo>
                  <a:cubicBezTo>
                    <a:pt x="87097" y="0"/>
                    <a:pt x="99162" y="1968"/>
                    <a:pt x="108864" y="5906"/>
                  </a:cubicBezTo>
                  <a:cubicBezTo>
                    <a:pt x="118542" y="9855"/>
                    <a:pt x="126263" y="15380"/>
                    <a:pt x="132029" y="22454"/>
                  </a:cubicBezTo>
                  <a:cubicBezTo>
                    <a:pt x="137770" y="29591"/>
                    <a:pt x="141796" y="38138"/>
                    <a:pt x="144196" y="48171"/>
                  </a:cubicBezTo>
                  <a:cubicBezTo>
                    <a:pt x="146533" y="58217"/>
                    <a:pt x="147726" y="69177"/>
                    <a:pt x="147726" y="81140"/>
                  </a:cubicBezTo>
                  <a:lnTo>
                    <a:pt x="147726" y="180531"/>
                  </a:lnTo>
                  <a:lnTo>
                    <a:pt x="106820" y="180531"/>
                  </a:lnTo>
                  <a:lnTo>
                    <a:pt x="106820" y="87541"/>
                  </a:lnTo>
                  <a:cubicBezTo>
                    <a:pt x="106820" y="78080"/>
                    <a:pt x="106185" y="70053"/>
                    <a:pt x="104978" y="63398"/>
                  </a:cubicBezTo>
                  <a:cubicBezTo>
                    <a:pt x="103734" y="56756"/>
                    <a:pt x="101689" y="51321"/>
                    <a:pt x="98882" y="47155"/>
                  </a:cubicBezTo>
                  <a:cubicBezTo>
                    <a:pt x="96038" y="42989"/>
                    <a:pt x="92215" y="39941"/>
                    <a:pt x="87376" y="38049"/>
                  </a:cubicBezTo>
                  <a:cubicBezTo>
                    <a:pt x="82550" y="36131"/>
                    <a:pt x="76619" y="35141"/>
                    <a:pt x="69634" y="35141"/>
                  </a:cubicBezTo>
                  <a:cubicBezTo>
                    <a:pt x="64453" y="35141"/>
                    <a:pt x="59042" y="35496"/>
                    <a:pt x="53429" y="36182"/>
                  </a:cubicBezTo>
                  <a:cubicBezTo>
                    <a:pt x="47803" y="36830"/>
                    <a:pt x="43612" y="37401"/>
                    <a:pt x="40907" y="37846"/>
                  </a:cubicBezTo>
                  <a:lnTo>
                    <a:pt x="40907" y="180531"/>
                  </a:lnTo>
                  <a:lnTo>
                    <a:pt x="0" y="180531"/>
                  </a:lnTo>
                  <a:lnTo>
                    <a:pt x="0" y="9474"/>
                  </a:lnTo>
                  <a:cubicBezTo>
                    <a:pt x="7887" y="7201"/>
                    <a:pt x="18148" y="5055"/>
                    <a:pt x="30785" y="3035"/>
                  </a:cubicBezTo>
                  <a:cubicBezTo>
                    <a:pt x="43383" y="1016"/>
                    <a:pt x="57353" y="0"/>
                    <a:pt x="7268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1" name="Shape 7894">
              <a:extLst>
                <a:ext uri="{FF2B5EF4-FFF2-40B4-BE49-F238E27FC236}">
                  <a16:creationId xmlns:a16="http://schemas.microsoft.com/office/drawing/2014/main" id="{25509F69-D761-4D9F-95F1-C652A67AF6B7}"/>
                </a:ext>
              </a:extLst>
            </p:cNvPr>
            <p:cNvSpPr/>
            <p:nvPr/>
          </p:nvSpPr>
          <p:spPr>
            <a:xfrm>
              <a:off x="3804251" y="577533"/>
              <a:ext cx="40919" cy="176797"/>
            </a:xfrm>
            <a:custGeom>
              <a:avLst/>
              <a:gdLst/>
              <a:ahLst/>
              <a:cxnLst/>
              <a:rect l="0" t="0" r="0" b="0"/>
              <a:pathLst>
                <a:path w="40919" h="176797">
                  <a:moveTo>
                    <a:pt x="0" y="0"/>
                  </a:moveTo>
                  <a:lnTo>
                    <a:pt x="40919" y="0"/>
                  </a:lnTo>
                  <a:lnTo>
                    <a:pt x="40919" y="176797"/>
                  </a:lnTo>
                  <a:lnTo>
                    <a:pt x="0" y="17679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2" name="Shape 7623">
              <a:extLst>
                <a:ext uri="{FF2B5EF4-FFF2-40B4-BE49-F238E27FC236}">
                  <a16:creationId xmlns:a16="http://schemas.microsoft.com/office/drawing/2014/main" id="{9A9C7601-844C-41B4-AE75-675663AB9413}"/>
                </a:ext>
              </a:extLst>
            </p:cNvPr>
            <p:cNvSpPr/>
            <p:nvPr/>
          </p:nvSpPr>
          <p:spPr>
            <a:xfrm>
              <a:off x="3799196" y="500469"/>
              <a:ext cx="50355" cy="50368"/>
            </a:xfrm>
            <a:custGeom>
              <a:avLst/>
              <a:gdLst/>
              <a:ahLst/>
              <a:cxnLst/>
              <a:rect l="0" t="0" r="0" b="0"/>
              <a:pathLst>
                <a:path w="50355" h="50368">
                  <a:moveTo>
                    <a:pt x="25349" y="0"/>
                  </a:moveTo>
                  <a:cubicBezTo>
                    <a:pt x="32105" y="0"/>
                    <a:pt x="37948" y="2261"/>
                    <a:pt x="42913" y="6744"/>
                  </a:cubicBezTo>
                  <a:cubicBezTo>
                    <a:pt x="47892" y="11278"/>
                    <a:pt x="50355" y="17463"/>
                    <a:pt x="50355" y="25349"/>
                  </a:cubicBezTo>
                  <a:cubicBezTo>
                    <a:pt x="50355" y="33020"/>
                    <a:pt x="47892" y="39103"/>
                    <a:pt x="42913" y="43599"/>
                  </a:cubicBezTo>
                  <a:cubicBezTo>
                    <a:pt x="37948" y="48120"/>
                    <a:pt x="32105" y="50368"/>
                    <a:pt x="25349" y="50368"/>
                  </a:cubicBezTo>
                  <a:cubicBezTo>
                    <a:pt x="18339" y="50368"/>
                    <a:pt x="12383" y="48120"/>
                    <a:pt x="7442" y="43599"/>
                  </a:cubicBezTo>
                  <a:cubicBezTo>
                    <a:pt x="2464" y="39103"/>
                    <a:pt x="0" y="33020"/>
                    <a:pt x="0" y="25349"/>
                  </a:cubicBezTo>
                  <a:cubicBezTo>
                    <a:pt x="0" y="17463"/>
                    <a:pt x="2464" y="11278"/>
                    <a:pt x="7442" y="6744"/>
                  </a:cubicBezTo>
                  <a:cubicBezTo>
                    <a:pt x="12383" y="2261"/>
                    <a:pt x="18339" y="0"/>
                    <a:pt x="2534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3" name="Shape 7895">
              <a:extLst>
                <a:ext uri="{FF2B5EF4-FFF2-40B4-BE49-F238E27FC236}">
                  <a16:creationId xmlns:a16="http://schemas.microsoft.com/office/drawing/2014/main" id="{E51DE5AD-8D2A-4ED0-A75E-3C4742AF79B2}"/>
                </a:ext>
              </a:extLst>
            </p:cNvPr>
            <p:cNvSpPr/>
            <p:nvPr/>
          </p:nvSpPr>
          <p:spPr>
            <a:xfrm>
              <a:off x="3897558" y="577533"/>
              <a:ext cx="40906" cy="176797"/>
            </a:xfrm>
            <a:custGeom>
              <a:avLst/>
              <a:gdLst/>
              <a:ahLst/>
              <a:cxnLst/>
              <a:rect l="0" t="0" r="0" b="0"/>
              <a:pathLst>
                <a:path w="40906" h="176797">
                  <a:moveTo>
                    <a:pt x="0" y="0"/>
                  </a:moveTo>
                  <a:lnTo>
                    <a:pt x="40906" y="0"/>
                  </a:lnTo>
                  <a:lnTo>
                    <a:pt x="40906" y="176797"/>
                  </a:lnTo>
                  <a:lnTo>
                    <a:pt x="0" y="176797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  <p:sp>
          <p:nvSpPr>
            <p:cNvPr id="64" name="Shape 7625">
              <a:extLst>
                <a:ext uri="{FF2B5EF4-FFF2-40B4-BE49-F238E27FC236}">
                  <a16:creationId xmlns:a16="http://schemas.microsoft.com/office/drawing/2014/main" id="{676E8BAF-DA7D-4282-A0D6-5C07995B938A}"/>
                </a:ext>
              </a:extLst>
            </p:cNvPr>
            <p:cNvSpPr/>
            <p:nvPr/>
          </p:nvSpPr>
          <p:spPr>
            <a:xfrm>
              <a:off x="3891118" y="481178"/>
              <a:ext cx="75400" cy="77419"/>
            </a:xfrm>
            <a:custGeom>
              <a:avLst/>
              <a:gdLst/>
              <a:ahLst/>
              <a:cxnLst/>
              <a:rect l="0" t="0" r="0" b="0"/>
              <a:pathLst>
                <a:path w="75400" h="77419">
                  <a:moveTo>
                    <a:pt x="49695" y="0"/>
                  </a:moveTo>
                  <a:lnTo>
                    <a:pt x="75400" y="24028"/>
                  </a:lnTo>
                  <a:lnTo>
                    <a:pt x="20295" y="77419"/>
                  </a:lnTo>
                  <a:lnTo>
                    <a:pt x="0" y="59182"/>
                  </a:lnTo>
                  <a:lnTo>
                    <a:pt x="4969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16419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cs-CZ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E89A776C-8305-E821-C4DE-A44722D993B4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827584" y="620689"/>
            <a:ext cx="7772400" cy="1080120"/>
          </a:xfrm>
        </p:spPr>
        <p:txBody>
          <a:bodyPr/>
          <a:lstStyle/>
          <a:p>
            <a:r>
              <a:rPr lang="cs-CZ" sz="1800" dirty="false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Ocenění </a:t>
            </a:r>
            <a:r>
              <a:rPr lang="cs-CZ" sz="1800" dirty="false" err="true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Gratias</a:t>
            </a:r>
            <a:r>
              <a:rPr lang="cs-CZ" sz="1800" dirty="false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je udělováno sociálním pracovníkům, kteří přispívají k rozvoji a dobrému jménu sociální práce v České republice. </a:t>
            </a:r>
            <a:endParaRPr lang="cs-CZ" sz="2000" dirty="false">
              <a:solidFill>
                <a:srgbClr val="00B050"/>
              </a:solidFill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AF20559-B641-2AD9-4C57-C2A00F6691BB}"/>
              </a:ext>
            </a:extLst>
          </p:cNvPr>
          <p:cNvSpPr txBox="true"/>
          <p:nvPr/>
        </p:nvSpPr>
        <p:spPr>
          <a:xfrm>
            <a:off x="899592" y="3789040"/>
            <a:ext cx="770039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Ocenění jsou udělována ve všech oblastech jejich působení, a to konkrétně v kategoriích:</a:t>
            </a:r>
          </a:p>
          <a:p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 veřejná správa (ministerstva, ÚP ČR, obecní a krajské úřady, uprchlická zařízení),</a:t>
            </a:r>
            <a:b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</a:br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sociální poradenství,</a:t>
            </a:r>
            <a:b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</a:br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služby sociální prevence,</a:t>
            </a:r>
            <a:b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</a:br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služby sociální péče,</a:t>
            </a:r>
            <a:b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</a:br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ostatní (vězeňství, školy a školská zařízení, zdravotnictví),</a:t>
            </a:r>
            <a:b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</a:br>
            <a:r>
              <a:rPr lang="cs-CZ" sz="1800" dirty="false">
                <a:solidFill>
                  <a:srgbClr val="0070C0"/>
                </a:solidFill>
                <a:latin typeface="Times New Roman" panose="02020603050405020304" pitchFamily="18" charset="0"/>
                <a:cs typeface="+mj-cs"/>
              </a:rPr>
              <a:t>• významný přínos v oblasti sociální práce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E51D3613-DC8A-D7EE-3E0A-FDBEDF3191A1}"/>
              </a:ext>
            </a:extLst>
          </p:cNvPr>
          <p:cNvSpPr txBox="true"/>
          <p:nvPr/>
        </p:nvSpPr>
        <p:spPr>
          <a:xfrm>
            <a:off x="868880" y="1988840"/>
            <a:ext cx="76898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false">
                <a:solidFill>
                  <a:srgbClr val="7030A0"/>
                </a:solidFill>
                <a:latin typeface="Times New Roman" panose="02020603050405020304" pitchFamily="18" charset="0"/>
                <a:cs typeface="+mj-cs"/>
              </a:rPr>
              <a:t>Nominace pro ocenění může prostřednictvím nominačního formuláře předat nejen sociální pracovník, kolega nebo nadřízený, ale také rodina či blízcí nominovaného. Oceněné bude vybírat hodnotící komise složená ze zástupců MPSV a z dalších odborníků.</a:t>
            </a:r>
          </a:p>
        </p:txBody>
      </p:sp>
    </p:spTree>
    <p:extLst>
      <p:ext uri="{BB962C8B-B14F-4D97-AF65-F5344CB8AC3E}">
        <p14:creationId xmlns:p14="http://schemas.microsoft.com/office/powerpoint/2010/main" val="3488213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Otázky </a:t>
            </a:r>
            <a:b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457200" lvl="1" indent="0">
              <a:lnSpc>
                <a:spcPct val="106000"/>
              </a:lnSpc>
              <a:buNone/>
            </a:pPr>
            <a:endParaRPr lang="cs-CZ" sz="1200" dirty="fals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l">
              <a:buNone/>
            </a:pPr>
            <a:endParaRPr lang="cs-CZ" sz="120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20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600" dirty="false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600" dirty="false">
                <a:solidFill>
                  <a:srgbClr val="FF0000"/>
                </a:solidFill>
                <a:latin typeface="IBMPlexMono"/>
              </a:rPr>
              <a:t>TĚŠÍME SE NA SPOLUPRÁCI</a:t>
            </a:r>
          </a:p>
          <a:p>
            <a:pPr marL="0" indent="0" algn="ctr">
              <a:buNone/>
            </a:pPr>
            <a:endParaRPr lang="cs-CZ" sz="1600" dirty="false">
              <a:solidFill>
                <a:srgbClr val="FF0000"/>
              </a:solidFill>
              <a:latin typeface="IBMPlexMono"/>
            </a:endParaRPr>
          </a:p>
          <a:p>
            <a:pPr marL="0" indent="0">
              <a:buNone/>
            </a:pPr>
            <a:endParaRPr lang="cs-CZ" sz="1600" dirty="false">
              <a:latin typeface="IBMPlexMono"/>
            </a:endParaRPr>
          </a:p>
          <a:p>
            <a:pPr marL="0" indent="0">
              <a:buNone/>
            </a:pPr>
            <a:r>
              <a:rPr lang="cs-CZ" sz="1600" dirty="false">
                <a:latin typeface="IBMPlexMono"/>
              </a:rPr>
              <a:t>Mgr. et Mgr. Jaroslava Šibravová   		</a:t>
            </a:r>
            <a:r>
              <a:rPr lang="cs-CZ" sz="1600" dirty="false">
                <a:solidFill>
                  <a:srgbClr val="002060"/>
                </a:solidFill>
                <a:latin typeface="IBMPlexMon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jaroslava.sibravova@mpsv.cz</a:t>
            </a:r>
            <a:endParaRPr lang="cs-CZ" sz="1600" dirty="false">
              <a:solidFill>
                <a:srgbClr val="002060"/>
              </a:solidFill>
              <a:latin typeface="IBMPlexMono"/>
            </a:endParaRPr>
          </a:p>
          <a:p>
            <a:pPr marL="0" indent="0">
              <a:buNone/>
            </a:pPr>
            <a:r>
              <a:rPr lang="cs-CZ" sz="1600" dirty="false">
                <a:latin typeface="IBMPlexMono"/>
              </a:rPr>
              <a:t>Bc. Lucie Sedláková	</a:t>
            </a:r>
            <a:r>
              <a:rPr lang="cs-CZ" sz="1600">
                <a:latin typeface="IBMPlexMono"/>
              </a:rPr>
              <a:t>(newslettery)</a:t>
            </a:r>
            <a:r>
              <a:rPr lang="cs-CZ" sz="1600" dirty="false">
                <a:latin typeface="IBMPlexMono"/>
              </a:rPr>
              <a:t>		</a:t>
            </a:r>
            <a:r>
              <a:rPr lang="cs-CZ" sz="1600" dirty="false">
                <a:solidFill>
                  <a:srgbClr val="002060"/>
                </a:solidFill>
                <a:latin typeface="IBMPlexMon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lucie.sedlakova1@mpsv.cz</a:t>
            </a:r>
            <a:endParaRPr lang="cs-CZ" sz="1600" dirty="false">
              <a:solidFill>
                <a:srgbClr val="002060"/>
              </a:solidFill>
              <a:latin typeface="IBMPlexMono"/>
            </a:endParaRPr>
          </a:p>
          <a:p>
            <a:pPr marL="0" indent="0">
              <a:buNone/>
            </a:pPr>
            <a:endParaRPr lang="cs-CZ" sz="1600" u="sng" dirty="false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hlinkClick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ctr">
              <a:buNone/>
            </a:pPr>
            <a:r>
              <a:rPr lang="cs-CZ" sz="1600" u="sng" dirty="fals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www.facebook.cz/budmeprofi</a:t>
            </a:r>
            <a:endParaRPr lang="cs-CZ" sz="1600" dirty="false">
              <a:solidFill>
                <a:schemeClr val="accent1">
                  <a:lumMod val="50000"/>
                </a:schemeClr>
              </a:solidFill>
              <a:latin typeface="IBMPlexMono"/>
            </a:endParaRPr>
          </a:p>
          <a:p>
            <a:pPr marL="0" indent="0" algn="ctr">
              <a:spcAft>
                <a:spcPts val="1100"/>
              </a:spcAft>
              <a:buNone/>
            </a:pPr>
            <a:r>
              <a:rPr lang="cs-CZ" sz="1200" dirty="false" err="true"/>
              <a:t>Gratias</a:t>
            </a:r>
            <a:r>
              <a:rPr lang="cs-CZ" sz="1200" dirty="false"/>
              <a:t> - Nominační formulář - </a:t>
            </a:r>
            <a:r>
              <a:rPr lang="cs-CZ" sz="1200" u="none" strike="noStrike" dirty="false">
                <a:solidFill>
                  <a:srgbClr val="FF0000"/>
                </a:solidFill>
                <a:effectLst/>
                <a:latin typeface="inherit"/>
                <a:ea typeface="Calibri" panose="020F0502020204030204" pitchFamily="34" charset="0"/>
                <a:cs typeface="Segoe UI Historic" panose="020B05020402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http://bit.ly./GRATIAS-prihlasovaci-formular</a:t>
            </a:r>
            <a:endParaRPr lang="cs-CZ" sz="1200" b="true" dirty="false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false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r>
              <a:rPr lang="cs-CZ" sz="1800" i="true" dirty="false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Projekt “Podpora implementace koordinovaného přístupu v systému poskytování sociální ochrany v ČR </a:t>
            </a:r>
            <a:r>
              <a:rPr lang="cs-CZ" sz="1800" i="true" dirty="false" err="true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</a:t>
            </a:r>
            <a:r>
              <a:rPr lang="cs-CZ" sz="1800" i="true" dirty="false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č. </a:t>
            </a:r>
            <a:r>
              <a:rPr lang="cs-CZ" sz="1800" i="true" dirty="false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CZ.03.02.02/00/22_004/0001320</a:t>
            </a:r>
            <a:r>
              <a:rPr lang="cs-CZ" sz="1800" i="true" dirty="false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financovaný z Evropského sociálního fondu plus v rámci Operačního programu Zaměstnanost plus 2021 - 2027.“ 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spcAft>
                <a:spcPts val="1100"/>
              </a:spcAft>
              <a:buNone/>
            </a:pPr>
            <a:endParaRPr lang="cs-CZ" sz="1100" dirty="false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130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3"/>
          <p:cNvSpPr>
            <a:spLocks noGrp="true"/>
          </p:cNvSpPr>
          <p:nvPr>
            <p:ph type="title"/>
          </p:nvPr>
        </p:nvSpPr>
        <p:spPr>
          <a:xfrm>
            <a:off x="6444208" y="332656"/>
            <a:ext cx="2606824" cy="1179984"/>
          </a:xfrm>
        </p:spPr>
        <p:txBody>
          <a:bodyPr/>
          <a:lstStyle/>
          <a:p>
            <a:r>
              <a:rPr lang="cs-CZ" sz="3200" u="sng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 projektu</a:t>
            </a:r>
          </a:p>
        </p:txBody>
      </p:sp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58F523C-8527-408B-B1D6-A56F8E218E3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 marL="0" indent="0"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2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false">
                <a:latin typeface="Calibri" panose="020F0502020204030204" pitchFamily="34" charset="0"/>
                <a:cs typeface="Times New Roman" panose="02020603050405020304" pitchFamily="18" charset="0"/>
              </a:rPr>
              <a:t>Podpora změn </a:t>
            </a:r>
            <a:r>
              <a:rPr lang="cs-CZ" sz="25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současného poskytování sociální ochrany</a:t>
            </a:r>
          </a:p>
          <a:p>
            <a:pPr marL="0" indent="0">
              <a:buNone/>
            </a:pPr>
            <a:endParaRPr lang="cs-CZ" sz="25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Zavedení a podpora koordinace do procesu zajištění pomoci občanům na úrovni ORP</a:t>
            </a:r>
          </a:p>
          <a:p>
            <a:pPr marL="0" indent="0">
              <a:buNone/>
            </a:pPr>
            <a:endParaRPr lang="cs-CZ" sz="25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Využití přínosů </a:t>
            </a:r>
            <a:r>
              <a:rPr lang="cs-CZ" sz="2500" dirty="false">
                <a:latin typeface="Calibri" panose="020F0502020204030204" pitchFamily="34" charset="0"/>
                <a:cs typeface="Times New Roman" panose="02020603050405020304" pitchFamily="18" charset="0"/>
              </a:rPr>
              <a:t>koordinovaného přístupu při řešení nepříznivých životních situací občanů s mnohačetnými problémy</a:t>
            </a:r>
          </a:p>
          <a:p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0103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3">
            <a:extLst>
              <a:ext uri="{FF2B5EF4-FFF2-40B4-BE49-F238E27FC236}">
                <a16:creationId xmlns:a16="http://schemas.microsoft.com/office/drawing/2014/main" id="{F78BA5E4-F92D-4816-8C12-E4B75BC03718}"/>
              </a:ext>
            </a:extLst>
          </p:cNvPr>
          <p:cNvSpPr txBox="true">
            <a:spLocks/>
          </p:cNvSpPr>
          <p:nvPr/>
        </p:nvSpPr>
        <p:spPr bwMode="auto">
          <a:xfrm>
            <a:off x="6444208" y="116632"/>
            <a:ext cx="26068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manager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54612C31-7A79-454E-9259-B44E27AD9ED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616624"/>
          </a:xfrm>
        </p:spPr>
        <p:txBody>
          <a:bodyPr/>
          <a:lstStyle/>
          <a:p>
            <a:r>
              <a:rPr lang="cs-CZ" sz="2500" u="sng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Hospodárnost </a:t>
            </a:r>
            <a:r>
              <a:rPr lang="cs-CZ" sz="2500" u="sng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řešení případu</a:t>
            </a:r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a) úspora času - občan „neobíhá“ se stejnými informacemi různá místa v systému, pracovníci nezjišťují informace duplicitně</a:t>
            </a:r>
          </a:p>
          <a:p>
            <a:pPr marL="0" indent="0">
              <a:buNone/>
            </a:pPr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b) úspora financí - omezení čerpání podpory na více místech, pracovníci „obslouží“ více klientů  </a:t>
            </a:r>
          </a:p>
          <a:p>
            <a:pPr marL="0" indent="0">
              <a:buNone/>
            </a:pPr>
            <a:endParaRPr lang="cs-CZ" sz="25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500" u="sng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Přenos i</a:t>
            </a:r>
            <a:r>
              <a:rPr lang="cs-CZ" sz="2500" u="sng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nformací z ter</a:t>
            </a:r>
            <a:r>
              <a:rPr lang="cs-CZ" sz="2500" u="sng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énu </a:t>
            </a:r>
          </a:p>
          <a:p>
            <a:pPr marL="0" indent="0">
              <a:buNone/>
            </a:pPr>
            <a:r>
              <a:rPr lang="cs-CZ" sz="25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koordinace </a:t>
            </a:r>
            <a:r>
              <a:rPr lang="cs-CZ" sz="2500" dirty="false">
                <a:latin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5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rychlý </a:t>
            </a:r>
            <a:r>
              <a:rPr lang="cs-CZ" sz="2500" dirty="false">
                <a:latin typeface="Calibri" panose="020F0502020204030204" pitchFamily="34" charset="0"/>
                <a:cs typeface="Times New Roman" panose="02020603050405020304" pitchFamily="18" charset="0"/>
              </a:rPr>
              <a:t>zdroj informací o fungování systému, dírách i duplicitách v něm</a:t>
            </a:r>
          </a:p>
          <a:p>
            <a:pPr marL="0" indent="0">
              <a:buNone/>
            </a:pPr>
            <a:r>
              <a:rPr lang="cs-CZ" sz="2500" dirty="false">
                <a:latin typeface="Calibri" panose="020F0502020204030204" pitchFamily="34" charset="0"/>
                <a:cs typeface="Times New Roman" panose="02020603050405020304" pitchFamily="18" charset="0"/>
              </a:rPr>
              <a:t>	b) koordinace = pomocník pro obce, kraje, MPSV při plánování fungování systému sociálních služeb a tvorbě rozpočtů</a:t>
            </a:r>
            <a:endParaRPr lang="cs-CZ" sz="20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8922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444208" y="116632"/>
            <a:ext cx="260682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b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praxe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Klientka - paní Bára</a:t>
            </a:r>
          </a:p>
          <a:p>
            <a:pPr marL="0" indent="0" algn="ctr">
              <a:buNone/>
            </a:pP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pt-BR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Práce s 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klientem </a:t>
            </a:r>
            <a:r>
              <a:rPr lang="pt-BR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se d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á</a:t>
            </a:r>
            <a:r>
              <a:rPr lang="pt-BR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 rozdělit do tří fází -</a:t>
            </a:r>
          </a:p>
          <a:p>
            <a:pPr marL="0" indent="0" algn="l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	a) Screening problémů klienta, zjišťování potřebnosti 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) Práce na řešení klientových problémů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c) Předání klienta jiné organizaci </a:t>
            </a:r>
          </a:p>
          <a:p>
            <a:pPr marL="0" indent="0" algn="ctr">
              <a:buNone/>
            </a:pPr>
            <a:r>
              <a:rPr lang="cs-CZ" sz="1800" dirty="false">
                <a:solidFill>
                  <a:srgbClr val="FF0000"/>
                </a:solidFill>
                <a:latin typeface="IBMPlexMono"/>
              </a:rPr>
              <a:t>Pokud systém </a:t>
            </a:r>
            <a:r>
              <a:rPr lang="cs-CZ" sz="1800" b="false" i="false" u="none" strike="noStrike" baseline="0" dirty="false">
                <a:solidFill>
                  <a:srgbClr val="FF0000"/>
                </a:solidFill>
                <a:latin typeface="IBMPlexMono"/>
              </a:rPr>
              <a:t>nefunguje dobře, často se pro klienta dokola opakují fáze A- C, samotná podpora není poskytnuta.</a:t>
            </a:r>
          </a:p>
          <a:p>
            <a:pPr marL="0" indent="0" algn="ctr">
              <a:buNone/>
            </a:pPr>
            <a:endParaRPr lang="cs-CZ" sz="1800" b="false" i="false" u="none" strike="noStrike" baseline="0" dirty="false">
              <a:solidFill>
                <a:srgbClr val="FF0000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Zjišťování oprávněnosti podpory</a:t>
            </a:r>
          </a:p>
          <a:p>
            <a:pPr marL="0" indent="0" algn="ctr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 </a:t>
            </a:r>
          </a:p>
          <a:p>
            <a:pPr marL="0" indent="0" algn="ctr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Pokud se v šetření ukáže, že klient není "to </a:t>
            </a:r>
            <a:r>
              <a:rPr lang="pl-PL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pravé" pro organizaci a pomoct mu má někdo další, 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je přeposlán jinam, kde se často proces screeningu a šetření opakuje.</a:t>
            </a:r>
          </a:p>
          <a:p>
            <a:pPr marL="0" indent="0" algn="ctr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Časově, finančně a administrativně náročná část agendy organizací</a:t>
            </a:r>
          </a:p>
          <a:p>
            <a:pPr marL="0" indent="0" algn="ctr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0" indent="0" algn="ctr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Řešením je koordinovaný přístup (v případě mnohačetných problémů klienta CM)</a:t>
            </a:r>
          </a:p>
        </p:txBody>
      </p:sp>
      <p:sp>
        <p:nvSpPr>
          <p:cNvPr id="6" name="Šipka: dolů 5">
            <a:extLst>
              <a:ext uri="{FF2B5EF4-FFF2-40B4-BE49-F238E27FC236}">
                <a16:creationId xmlns:a16="http://schemas.microsoft.com/office/drawing/2014/main" id="{9C8CB5AA-32C9-40B3-9236-FB2B13C50256}"/>
              </a:ext>
            </a:extLst>
          </p:cNvPr>
          <p:cNvSpPr/>
          <p:nvPr/>
        </p:nvSpPr>
        <p:spPr>
          <a:xfrm>
            <a:off x="4329684" y="3977680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CB83FA55-50B6-4DD4-9EEB-29133B724F98}"/>
              </a:ext>
            </a:extLst>
          </p:cNvPr>
          <p:cNvSpPr/>
          <p:nvPr/>
        </p:nvSpPr>
        <p:spPr>
          <a:xfrm>
            <a:off x="4329684" y="5157192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0" name="Šipka: dolů 9">
            <a:extLst>
              <a:ext uri="{FF2B5EF4-FFF2-40B4-BE49-F238E27FC236}">
                <a16:creationId xmlns:a16="http://schemas.microsoft.com/office/drawing/2014/main" id="{C721D11C-A3EC-4112-9965-1885AD5F0272}"/>
              </a:ext>
            </a:extLst>
          </p:cNvPr>
          <p:cNvSpPr/>
          <p:nvPr/>
        </p:nvSpPr>
        <p:spPr>
          <a:xfrm>
            <a:off x="4329684" y="5817770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1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ctr">
              <a:buNone/>
            </a:pP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>
              <a:buNone/>
            </a:pPr>
            <a:r>
              <a:rPr lang="cs-CZ" sz="1800" dirty="false">
                <a:solidFill>
                  <a:srgbClr val="002060"/>
                </a:solidFill>
                <a:latin typeface="IBMPlexMono"/>
              </a:rPr>
              <a:t>Podpora pro žadatele výzvy č. 03_22_009 Podpora sociální práce</a:t>
            </a:r>
          </a:p>
          <a:p>
            <a:pPr marL="0" indent="0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u="sng" dirty="false">
                <a:solidFill>
                  <a:srgbClr val="1A1A1A"/>
                </a:solidFill>
                <a:latin typeface="IBMPlexMono"/>
              </a:rPr>
              <a:t>1. Proškolení zapojených aktérů</a:t>
            </a:r>
            <a:endParaRPr lang="pt-BR" sz="1800" b="false" i="false" u="sng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	a) intenzivní a průběžné 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) tematicky zaměřené – podstata koordinace, znalosti, dovednosti 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c) pro týmy z řad ORP i jednotlivce</a:t>
            </a:r>
          </a:p>
          <a:p>
            <a:pPr marL="0" indent="0" algn="l">
              <a:buNone/>
            </a:pPr>
            <a:r>
              <a:rPr lang="cs-CZ" sz="1800" u="sng" dirty="false">
                <a:solidFill>
                  <a:srgbClr val="1A1A1A"/>
                </a:solidFill>
                <a:latin typeface="IBMPlexMono"/>
              </a:rPr>
              <a:t>2. Podpora zavedení koordinace do praxe </a:t>
            </a:r>
            <a:endParaRPr lang="pt-BR" sz="1800" b="false" i="false" u="sng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a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) za podpory </a:t>
            </a:r>
            <a:r>
              <a:rPr lang="cs-CZ" sz="1800" dirty="false">
                <a:solidFill>
                  <a:srgbClr val="1A1A1A"/>
                </a:solidFill>
                <a:latin typeface="IBMPlexMono"/>
              </a:rPr>
              <a:t>expertního týmu složeného z odborníků na téma</a:t>
            </a: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b) konzultace</a:t>
            </a:r>
          </a:p>
          <a:p>
            <a:pPr marL="0" indent="0" algn="l">
              <a:buNone/>
            </a:pPr>
            <a:r>
              <a:rPr lang="cs-CZ" sz="1800" u="sng" dirty="false">
                <a:solidFill>
                  <a:srgbClr val="1A1A1A"/>
                </a:solidFill>
                <a:latin typeface="IBMPlexMono"/>
              </a:rPr>
              <a:t>3. Hodnocení procesu zavádění koordinace do praxe</a:t>
            </a:r>
            <a:endParaRPr lang="pt-BR" sz="1800" b="false" i="false" u="sng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	a) zpracování podkladů hodnocení procesu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) porovnání mezi zapojenými obcemi projektu a žadateli výzvy</a:t>
            </a:r>
          </a:p>
          <a:p>
            <a:pPr marL="0" indent="0" algn="l">
              <a:buNone/>
            </a:pPr>
            <a:r>
              <a:rPr lang="cs-CZ" sz="1800" u="sng" dirty="false">
                <a:solidFill>
                  <a:srgbClr val="1A1A1A"/>
                </a:solidFill>
                <a:latin typeface="IBMPlexMono"/>
              </a:rPr>
              <a:t>4. Osvěta</a:t>
            </a:r>
            <a:endParaRPr lang="pt-BR" sz="1800" b="false" i="false" u="sng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	a) newsletter, odborné články, FB a web</a:t>
            </a: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b</a:t>
            </a:r>
            <a:r>
              <a:rPr lang="cs-CZ" sz="1800" b="false" i="false" u="none" strike="noStrike" baseline="0" dirty="false">
                <a:solidFill>
                  <a:srgbClr val="1A1A1A"/>
                </a:solidFill>
                <a:latin typeface="IBMPlexMono"/>
              </a:rPr>
              <a:t>) odborná Fóra + předání ocenění </a:t>
            </a:r>
            <a:r>
              <a:rPr lang="cs-CZ" sz="1800" b="false" i="false" u="none" strike="noStrike" baseline="0" dirty="false" err="true">
                <a:solidFill>
                  <a:srgbClr val="1A1A1A"/>
                </a:solidFill>
                <a:latin typeface="IBMPlexMono"/>
              </a:rPr>
              <a:t>Gratias</a:t>
            </a: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r>
              <a:rPr lang="cs-CZ" sz="1800" dirty="false">
                <a:solidFill>
                  <a:srgbClr val="1A1A1A"/>
                </a:solidFill>
                <a:latin typeface="IBMPlexMono"/>
              </a:rPr>
              <a:t>	</a:t>
            </a:r>
            <a:endParaRPr lang="cs-CZ" sz="1800" b="false" i="false" u="none" strike="noStrike" baseline="0" dirty="false">
              <a:solidFill>
                <a:srgbClr val="1A1A1A"/>
              </a:solidFill>
              <a:latin typeface="IBMPlexMono"/>
            </a:endParaRPr>
          </a:p>
          <a:p>
            <a:pPr marL="0" indent="0" algn="l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</p:txBody>
      </p:sp>
    </p:spTree>
    <p:extLst>
      <p:ext uri="{BB962C8B-B14F-4D97-AF65-F5344CB8AC3E}">
        <p14:creationId xmlns:p14="http://schemas.microsoft.com/office/powerpoint/2010/main" val="234892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Benefity projektu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Pracujeme s tím, co funguje, hledáme cesty řešení toho, co nefunguje – a to, co limituje a nefunguje, reflektujeme přímo na MPSV.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Pracujeme s konkrétními kazuistikami občanů ORP – hledáme cesty řešení za podpory výjezdního týmu projektu, spolupracujeme s odborníky na metodu case managementu.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Nabízíme úzce tematicky zaměřené proškolení všech aktérů – a to včetně praktického pojetí, účastníci školení se stávají nositeli změny, účastníci se též učí vzájemně spolupracovat.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Řešíme podporu fungování a udržení sítí pomoci v ORP – včetně formalizace vztahů v sítích pomoci a mezi odbory, a podpory pozice obecního sociálního pracovníka.</a:t>
            </a:r>
          </a:p>
        </p:txBody>
      </p:sp>
    </p:spTree>
    <p:extLst>
      <p:ext uri="{BB962C8B-B14F-4D97-AF65-F5344CB8AC3E}">
        <p14:creationId xmlns:p14="http://schemas.microsoft.com/office/powerpoint/2010/main" val="119639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průběhu listopadu 2023 vypisujeme veřejnou zakázku na dodavatele. 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výběru dodavatele budeme schopni specifikovat parametry podrobně. 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 realizace školení – podmínkou je dobrá dopravní obslužnost </a:t>
            </a:r>
          </a:p>
          <a:p>
            <a:pPr marL="0" lvl="0" indent="0">
              <a:lnSpc>
                <a:spcPct val="106000"/>
              </a:lnSpc>
              <a:buNone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(vč. vlakového spojení).</a:t>
            </a:r>
          </a:p>
          <a:p>
            <a:pPr marL="0" lv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Termín realizace školení – leden až březen 2024.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buNone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Rozložení školících dnů – 4 dny prezenčně, 1 den on-line.</a:t>
            </a:r>
          </a:p>
          <a:p>
            <a:pPr marL="0" indent="0">
              <a:lnSpc>
                <a:spcPct val="106000"/>
              </a:lnSpc>
              <a:buNone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cs-CZ" sz="1800" dirty="false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3">
            <a:extLst>
              <a:ext uri="{FF2B5EF4-FFF2-40B4-BE49-F238E27FC236}">
                <a16:creationId xmlns:a16="http://schemas.microsoft.com/office/drawing/2014/main" id="{38B51F61-FE36-4996-8D55-38CAA12D5B4D}"/>
              </a:ext>
            </a:extLst>
          </p:cNvPr>
          <p:cNvSpPr txBox="true">
            <a:spLocks/>
          </p:cNvSpPr>
          <p:nvPr/>
        </p:nvSpPr>
        <p:spPr bwMode="auto">
          <a:xfrm>
            <a:off x="6525980" y="116632"/>
            <a:ext cx="287055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false" compatLnSpc="true">
            <a:prstTxWarp prst="textNoShape">
              <a:avLst/>
            </a:prstTxWarp>
          </a:bodyPr>
          <a:lstStyle>
            <a:lvl1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false" eaLnBrk="true" fontAlgn="base" hangingPunct="tru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cs-CZ" sz="3200" u="sng" kern="0" dirty="false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Školení</a:t>
            </a:r>
          </a:p>
        </p:txBody>
      </p:sp>
      <p:sp>
        <p:nvSpPr>
          <p:cNvPr id="7" name="Zástupný obsah 1">
            <a:extLst>
              <a:ext uri="{FF2B5EF4-FFF2-40B4-BE49-F238E27FC236}">
                <a16:creationId xmlns:a16="http://schemas.microsoft.com/office/drawing/2014/main" id="{66AAB824-4696-4552-AF8B-8E42F082D1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85800" y="692696"/>
            <a:ext cx="7772400" cy="5760640"/>
          </a:xfrm>
        </p:spPr>
        <p:txBody>
          <a:bodyPr/>
          <a:lstStyle/>
          <a:p>
            <a:pPr marL="0" indent="0" algn="l">
              <a:buNone/>
            </a:pPr>
            <a:endParaRPr lang="cs-CZ" sz="1800" dirty="false">
              <a:solidFill>
                <a:srgbClr val="1A1A1A"/>
              </a:solidFill>
              <a:latin typeface="IBMPlexMono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6000"/>
              </a:lnSpc>
              <a:buNone/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realizaci školení Vás budeme informovat:</a:t>
            </a:r>
          </a:p>
          <a:p>
            <a:pPr>
              <a:lnSpc>
                <a:spcPct val="106000"/>
              </a:lnSpc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 kolegu pana Fencla – mailem</a:t>
            </a:r>
          </a:p>
          <a:p>
            <a:pPr mar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ewsletterem – 3. číslo vyjde v prosinci 2023, pokud máte zájem o odběr newsletteru, kontaktujte prosím kolegyni Lucii Sedlákovou, kontakt na posledním slidu</a:t>
            </a:r>
          </a:p>
          <a:p>
            <a:pPr marL="0" indent="0">
              <a:lnSpc>
                <a:spcPct val="106000"/>
              </a:lnSpc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F</a:t>
            </a: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buďme profi - </a:t>
            </a: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u="sng" dirty="false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www.facebook.cz/budmeprofi</a:t>
            </a:r>
            <a:endParaRPr lang="cs-CZ" sz="1800" u="sng" dirty="false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endParaRPr lang="cs-CZ" sz="1800" u="sng" dirty="false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>
              <a:lnSpc>
                <a:spcPct val="106000"/>
              </a:lnSpc>
            </a:pP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webových stránkách - </a:t>
            </a:r>
            <a:r>
              <a:rPr lang="cs-CZ" sz="1800" u="sng" dirty="false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Podpora implementace koordinovaného přístupu v systému poskytování sociální ochrany v ČR (mpsv.cz)</a:t>
            </a:r>
            <a:endParaRPr lang="cs-CZ" sz="1800" u="sng" dirty="false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cs-CZ" sz="1800" dirty="false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Přihlašování bude probíhat přes přihlašovací formulář. 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spcAft>
                <a:spcPts val="800"/>
              </a:spcAft>
              <a:buNone/>
            </a:pP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4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true" noChangeArrowheads="true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 descr="Obsah obrázku text, logo, Značka, Písmo&#10;&#10;Popis byl vytvořen automaticky">
            <a:extLst>
              <a:ext uri="{FF2B5EF4-FFF2-40B4-BE49-F238E27FC236}">
                <a16:creationId xmlns:a16="http://schemas.microsoft.com/office/drawing/2014/main" id="{DEF7E0C9-25C6-6189-DE86-37B32835BFEE}"/>
              </a:ext>
            </a:extLst>
          </p:cNvPr>
          <p:cNvPicPr>
            <a:picLocks noChangeAspect="true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49" y="476673"/>
            <a:ext cx="8460251" cy="4608512"/>
          </a:xfrm>
          <a:prstGeom prst="rect">
            <a:avLst/>
          </a:prstGeo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E89A776C-8305-E821-C4DE-A44722D993B4}"/>
              </a:ext>
            </a:extLst>
          </p:cNvPr>
          <p:cNvSpPr>
            <a:spLocks noGrp="true"/>
          </p:cNvSpPr>
          <p:nvPr>
            <p:ph type="ctrTitle"/>
          </p:nvPr>
        </p:nvSpPr>
        <p:spPr>
          <a:xfrm>
            <a:off x="1027674" y="5085184"/>
            <a:ext cx="7772400" cy="1470025"/>
          </a:xfrm>
        </p:spPr>
        <p:txBody>
          <a:bodyPr/>
          <a:lstStyle/>
          <a:p>
            <a:r>
              <a:rPr lang="cs-CZ" sz="2000" dirty="false"/>
              <a:t>Nominace do 23. 12. 2023</a:t>
            </a:r>
            <a:br>
              <a:rPr lang="cs-CZ" sz="2000" dirty="false"/>
            </a:br>
            <a:r>
              <a:rPr lang="cs-CZ" sz="2000" dirty="false"/>
              <a:t>Nominační formulář - </a:t>
            </a:r>
            <a:r>
              <a:rPr lang="cs-CZ" sz="2000" u="none" strike="noStrike" dirty="false">
                <a:solidFill>
                  <a:srgbClr val="FF0000"/>
                </a:solidFill>
                <a:effectLst/>
                <a:latin typeface="inherit"/>
                <a:ea typeface="Calibri" panose="020F0502020204030204" pitchFamily="34" charset="0"/>
                <a:cs typeface="Segoe UI Historic" panose="020B0502040204020203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http://bit.ly./GRATIAS-prihlasovaci-formular</a:t>
            </a:r>
            <a:endParaRPr lang="cs-CZ" sz="2000" dirty="false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279572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ŠKOLENÍ-PREZENTAC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E5F94AD5218EE74187C8EAC1B9CC2695" ma:contentTypeName="Dokument" ma:contentTypeScope="" ma:contentTypeVersion="2" ma:versionID="a65bffe7853e942f3e15e8a3605bc73f">
  <xsd:schema xmlns:xsd="http://www.w3.org/2001/XMLSchema" xmlns:p="http://schemas.microsoft.com/office/2006/metadata/properties" xmlns:xs="http://www.w3.org/2001/XMLSchema" ma:fieldsID="e5030a4fb49af6ac1945304746faa32a" ma:root="true" targetNamespace="http://schemas.microsoft.com/office/2006/metadata/properties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C2418B-361F-4164-A973-FD7ED24E1852}">
  <ds:schemaRefs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BA78A2-8378-4C8B-97A2-27EB9839FC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ŠKOLENÍ-PREZENTACE</properties:Template>
  <properties:Words>877</properties:Words>
  <properties:PresentationFormat>Předvádění na obrazovce (4:3)</properties:PresentationFormat>
  <properties:Paragraphs>129</properties:Paragraphs>
  <properties:Slides>11</properties:Slides>
  <properties:Notes>10</properties:Notes>
  <properties:TotalTime>1252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properties:HeadingPairs>
  <properties:TitlesOfParts>
    <vt:vector baseType="lpstr" size="18">
      <vt:lpstr>Arial</vt:lpstr>
      <vt:lpstr>Calibri</vt:lpstr>
      <vt:lpstr>IBMPlexMono</vt:lpstr>
      <vt:lpstr>inherit</vt:lpstr>
      <vt:lpstr>Symbol</vt:lpstr>
      <vt:lpstr>Times New Roman</vt:lpstr>
      <vt:lpstr>ŠKOLENÍ-PREZENTACE</vt:lpstr>
      <vt:lpstr>Projekt  Podpora implementace koordinovaného přístupu v systému poskytování sociální ochrany v ČR </vt:lpstr>
      <vt:lpstr>Cíle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Nominace do 23. 12. 2023 Nominační formulář - http://bit.ly./GRATIAS-prihlasovaci-formular</vt:lpstr>
      <vt:lpstr>Ocenění Gratias je udělováno sociálním pracovníkům, kteří přispívají k rozvoji a dobrému jménu sociální práce v České republice. </vt:lpstr>
      <vt:lpstr>Prezentace aplikace PowerPoint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2014-08-07T13:11:15Z</dcterms:created>
  <dc:creator/>
  <cp:lastModifiedBy/>
  <cp:lastPrinted>2014-08-11T11:37:07Z</cp:lastPrinted>
  <dcterms:modified xmlns:xsi="http://www.w3.org/2001/XMLSchema-instance" xsi:type="dcterms:W3CDTF">2023-11-07T14:41:31Z</dcterms:modified>
  <cp:revision>101</cp:revision>
  <dc:title>Systém spisové služby Arsys Spisový a Skartační řád MPSV</dc:title>
</cp:coreProperties>
</file>