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inkml+xml" PartName="/ppt/ink/ink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725" r:id="rId1"/>
    <p:sldMasterId id="2147483648" r:id="rId2"/>
    <p:sldMasterId id="2147483726" r:id="rId3"/>
    <p:sldMasterId id="2147483728" r:id="rId4"/>
  </p:sldMasterIdLst>
  <p:notesMasterIdLst>
    <p:notesMasterId r:id="rId22"/>
  </p:notesMasterIdLst>
  <p:sldIdLst>
    <p:sldId id="256" r:id="rId5"/>
    <p:sldId id="317" r:id="rId6"/>
    <p:sldId id="312" r:id="rId7"/>
    <p:sldId id="311" r:id="rId8"/>
    <p:sldId id="304" r:id="rId9"/>
    <p:sldId id="303" r:id="rId10"/>
    <p:sldId id="301" r:id="rId11"/>
    <p:sldId id="307" r:id="rId12"/>
    <p:sldId id="289" r:id="rId13"/>
    <p:sldId id="313" r:id="rId14"/>
    <p:sldId id="318" r:id="rId15"/>
    <p:sldId id="315" r:id="rId16"/>
    <p:sldId id="314" r:id="rId17"/>
    <p:sldId id="309" r:id="rId18"/>
    <p:sldId id="310" r:id="rId19"/>
    <p:sldId id="297" r:id="rId20"/>
    <p:sldId id="290" r:id="rId21"/>
  </p:sldIdLst>
  <p:sldSz cx="12192000" cy="6858000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Zajacová Melanie PhDr. (MPSV)" initials="ZM" lastIdx="1" clrIdx="0">
    <p:extLst>
      <p:ext uri="{19B8F6BF-5375-455C-9EA6-DF929625EA0E}">
        <p15:presenceInfo xmlns:p15="http://schemas.microsoft.com/office/powerpoint/2012/main" providerId="None" userId="Zajacová Melanie PhDr. (MPSV)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4577" autoAdjust="false"/>
    <p:restoredTop sz="75547" autoAdjust="false"/>
  </p:normalViewPr>
  <p:slideViewPr>
    <p:cSldViewPr snapToGrid="false">
      <p:cViewPr varScale="true">
        <p:scale>
          <a:sx n="50" d="100"/>
          <a:sy n="50" d="100"/>
        </p:scale>
        <p:origin x="1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theme/theme1.xml" Type="http://schemas.openxmlformats.org/officeDocument/2006/relationships/theme" Id="rId26"/>
    <Relationship Target="slideMasters/slideMaster3.xml" Type="http://schemas.openxmlformats.org/officeDocument/2006/relationships/slideMaster" Id="rId3"/>
    <Relationship Target="slides/slide17.xml" Type="http://schemas.openxmlformats.org/officeDocument/2006/relationships/slide" Id="rId21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viewProps.xml" Type="http://schemas.openxmlformats.org/officeDocument/2006/relationships/viewProps" Id="rId25"/>
    <Relationship Target="slideMasters/slideMaster2.xml" Type="http://schemas.openxmlformats.org/officeDocument/2006/relationships/slideMaster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Masters/slideMaster1.xml" Type="http://schemas.openxmlformats.org/officeDocument/2006/relationships/slideMaster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presProps.xml" Type="http://schemas.openxmlformats.org/officeDocument/2006/relationships/presProps" Id="rId24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commentAuthors.xml" Type="http://schemas.openxmlformats.org/officeDocument/2006/relationships/commentAuthors" Id="rId23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Masters/slideMaster4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notesMasters/notesMaster1.xml" Type="http://schemas.openxmlformats.org/officeDocument/2006/relationships/notesMaster" Id="rId22"/>
    <Relationship Target="tableStyles.xml" Type="http://schemas.openxmlformats.org/officeDocument/2006/relationships/tableStyles" Id="rId27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92CA129E-A652-4CE8-887F-B7751B4E95C2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true"/>
      <dgm:spPr/>
      <dgm:t>
        <a:bodyPr/>
        <a:lstStyle/>
        <a:p>
          <a:endParaRPr lang="en-US"/>
        </a:p>
      </dgm:t>
    </dgm:pt>
    <dgm:pt modelId="{7F6BD2B5-2A79-4B41-ADCC-E91F841AFD71}">
      <dgm:prSet custT="true"/>
      <dgm:spPr>
        <a:gradFill flip="none" rotWithShape="true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l"/>
          <a:r>
            <a:rPr lang="cs-CZ" sz="1800" i="true">
              <a:latin typeface="Calibri Light" panose="020F0302020204030204" pitchFamily="34" charset="0"/>
              <a:cs typeface="Calibri Light" panose="020F0302020204030204" pitchFamily="34" charset="0"/>
            </a:rPr>
            <a:t>Sociální práce v přenesené působnosti (KÚ, ORP, POÚ)</a:t>
          </a:r>
          <a:endParaRPr lang="en-US" sz="1800" i="true" dirty="false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11D9C30-6162-4898-AFAF-F2327ACF816F}" type="parTrans" cxnId="{86E4DF8D-42DB-44AC-95C3-74CDF1CF0A79}">
      <dgm:prSet/>
      <dgm:spPr/>
      <dgm:t>
        <a:bodyPr/>
        <a:lstStyle/>
        <a:p>
          <a:endParaRPr lang="en-US"/>
        </a:p>
      </dgm:t>
    </dgm:pt>
    <dgm:pt modelId="{32E74F10-EE3D-4266-8F46-6DA314612B5C}" type="sibTrans" cxnId="{86E4DF8D-42DB-44AC-95C3-74CDF1CF0A79}">
      <dgm:prSet/>
      <dgm:spPr/>
      <dgm:t>
        <a:bodyPr/>
        <a:lstStyle/>
        <a:p>
          <a:endParaRPr lang="en-US"/>
        </a:p>
      </dgm:t>
    </dgm:pt>
    <dgm:pt modelId="{4B2E5E84-F262-49B7-A914-CA39E1E336EA}">
      <dgm:prSet custT="true"/>
      <dgm:spPr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samostatné působnosti 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01FA591E-4377-471C-8C3E-D583F1EADCCE}" type="parTrans" cxnId="{D1BE14D2-3C0D-4172-9865-4182ECD75698}">
      <dgm:prSet/>
      <dgm:spPr/>
      <dgm:t>
        <a:bodyPr/>
        <a:lstStyle/>
        <a:p>
          <a:endParaRPr lang="en-US"/>
        </a:p>
      </dgm:t>
    </dgm:pt>
    <dgm:pt modelId="{EFEC439A-AB43-4CC3-B957-481118B5FD4D}" type="sibTrans" cxnId="{D1BE14D2-3C0D-4172-9865-4182ECD75698}">
      <dgm:prSet/>
      <dgm:spPr/>
      <dgm:t>
        <a:bodyPr/>
        <a:lstStyle/>
        <a:p>
          <a:endParaRPr lang="en-US"/>
        </a:p>
      </dgm:t>
    </dgm:pt>
    <dgm:pt modelId="{8602EA3D-B139-48B7-AA35-F2E612B40DBB}">
      <dgm:prSet custT="true"/>
      <dgm:spPr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true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rámci projektů hrazených z ESF</a:t>
          </a:r>
          <a:endParaRPr lang="en-US" sz="1800" b="true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4D4638AF-3950-4E90-831C-D5599577DFF5}" type="parTrans" cxnId="{8B167543-B6FF-4089-B0D5-BD4E403385AE}">
      <dgm:prSet/>
      <dgm:spPr/>
      <dgm:t>
        <a:bodyPr/>
        <a:lstStyle/>
        <a:p>
          <a:endParaRPr lang="en-US"/>
        </a:p>
      </dgm:t>
    </dgm:pt>
    <dgm:pt modelId="{F4750DEA-A239-4FAD-BE12-A2C4D2CA0E9E}" type="sibTrans" cxnId="{8B167543-B6FF-4089-B0D5-BD4E403385AE}">
      <dgm:prSet/>
      <dgm:spPr/>
      <dgm:t>
        <a:bodyPr/>
        <a:lstStyle/>
        <a:p>
          <a:endParaRPr lang="en-US"/>
        </a:p>
      </dgm:t>
    </dgm:pt>
    <dgm:pt modelId="{7D392826-9A60-4BCC-9A87-DA1F3B92FA03}">
      <dgm:prSet custT="true"/>
      <dgm:spPr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sociálních službách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9919DCBD-16B2-4877-9971-1DD7FF6DA39E}" type="parTrans" cxnId="{AEC44457-6E80-464C-B71F-1A70665E87C8}">
      <dgm:prSet/>
      <dgm:spPr/>
      <dgm:t>
        <a:bodyPr/>
        <a:lstStyle/>
        <a:p>
          <a:endParaRPr lang="en-US"/>
        </a:p>
      </dgm:t>
    </dgm:pt>
    <dgm:pt modelId="{F3C15F65-8ACB-4B3B-A859-E6B3C19F0A02}" type="sibTrans" cxnId="{AEC44457-6E80-464C-B71F-1A70665E87C8}">
      <dgm:prSet/>
      <dgm:spPr/>
      <dgm:t>
        <a:bodyPr/>
        <a:lstStyle/>
        <a:p>
          <a:endParaRPr lang="en-US"/>
        </a:p>
      </dgm:t>
    </dgm:pt>
    <dgm:pt modelId="{9058BA77-51D8-4195-972A-E17D5321BAC4}">
      <dgm:prSet custT="true"/>
      <dgm:spPr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ostatních resortech 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B2B0B5F-8577-4C90-AAEC-94903E1EBE87}" type="parTrans" cxnId="{815335C9-AA33-4F29-8FFD-93F8EF3A2333}">
      <dgm:prSet/>
      <dgm:spPr/>
      <dgm:t>
        <a:bodyPr/>
        <a:lstStyle/>
        <a:p>
          <a:endParaRPr lang="en-US"/>
        </a:p>
      </dgm:t>
    </dgm:pt>
    <dgm:pt modelId="{E327E504-03D9-441C-882B-1E5AAEABF532}" type="sibTrans" cxnId="{815335C9-AA33-4F29-8FFD-93F8EF3A2333}">
      <dgm:prSet/>
      <dgm:spPr/>
      <dgm:t>
        <a:bodyPr/>
        <a:lstStyle/>
        <a:p>
          <a:endParaRPr lang="en-US"/>
        </a:p>
      </dgm:t>
    </dgm:pt>
    <dgm:pt modelId="{A91AF996-DED4-4197-8D86-94B690F5D449}">
      <dgm:prSet custT="true"/>
      <dgm:spPr>
        <a:gradFill flip="none" rotWithShape="true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l"/>
          <a:r>
            <a:rPr lang="cs-CZ" sz="1800" i="true">
              <a:latin typeface="Calibri Light" panose="020F0302020204030204" pitchFamily="34" charset="0"/>
              <a:cs typeface="Calibri Light" panose="020F0302020204030204" pitchFamily="34" charset="0"/>
            </a:rPr>
            <a:t>Sociální práce v rámci SPOD</a:t>
          </a:r>
          <a:endParaRPr lang="en-US" sz="1800" i="true" dirty="false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BB3F603-C899-4057-A4E3-31D66E0FA0AA}" type="parTrans" cxnId="{C24C9188-D0B6-4075-8B53-FFCCCAD2E7F9}">
      <dgm:prSet/>
      <dgm:spPr/>
      <dgm:t>
        <a:bodyPr/>
        <a:lstStyle/>
        <a:p>
          <a:endParaRPr lang="cs-CZ"/>
        </a:p>
      </dgm:t>
    </dgm:pt>
    <dgm:pt modelId="{443E015E-C4FF-42FE-95E1-40E3F60F153F}" type="sibTrans" cxnId="{C24C9188-D0B6-4075-8B53-FFCCCAD2E7F9}">
      <dgm:prSet/>
      <dgm:spPr/>
      <dgm:t>
        <a:bodyPr/>
        <a:lstStyle/>
        <a:p>
          <a:endParaRPr lang="cs-CZ"/>
        </a:p>
      </dgm:t>
    </dgm:pt>
    <dgm:pt modelId="{4B779F29-25D5-4DF1-AB7A-BC12A34F9D0A}">
      <dgm:prSet custT="true"/>
      <dgm:spPr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</a:t>
          </a: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práce na ÚP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4E3B704D-2D5B-46AB-9C91-CE133DC1705E}" type="parTrans" cxnId="{A80FDB52-42D6-495E-A72D-721604C6A574}">
      <dgm:prSet/>
      <dgm:spPr/>
    </dgm:pt>
    <dgm:pt modelId="{449E5B82-6ABF-47C8-A9A4-27C3E726FF43}" type="sibTrans" cxnId="{A80FDB52-42D6-495E-A72D-721604C6A574}">
      <dgm:prSet/>
      <dgm:spPr/>
    </dgm:pt>
    <dgm:pt modelId="{81612064-AD8A-4BCE-8B33-11344D74EB72}">
      <dgm:prSet custT="true"/>
      <dgm:spPr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ve zdravotnictví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1D4E9781-8763-43EC-8A52-74185F777441}" type="parTrans" cxnId="{B836BC75-F2CD-4272-9EA9-49466D5CABA1}">
      <dgm:prSet/>
      <dgm:spPr/>
    </dgm:pt>
    <dgm:pt modelId="{2693AAB2-CE6B-4593-BBFC-3623C39D93C6}" type="sibTrans" cxnId="{B836BC75-F2CD-4272-9EA9-49466D5CABA1}">
      <dgm:prSet/>
      <dgm:spPr/>
    </dgm:pt>
    <dgm:pt modelId="{C3637CE2-ACBF-41A6-9BF9-5C0572849932}">
      <dgm:prSet custT="true"/>
      <dgm:spPr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gm:spPr>
      <dgm:t>
        <a:bodyPr spcFirstLastPara="false" vert="horz" wrap="square" lIns="102870" tIns="102870" rIns="102870" bIns="102870" numCol="1" spcCol="1270" anchor="ctr" anchorCtr="false"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…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E23A6807-BCC6-41D7-92AE-18D3B25E1AE8}" type="parTrans" cxnId="{D3CF4160-CF6C-4EBF-867A-2646F2B2D742}">
      <dgm:prSet/>
      <dgm:spPr/>
    </dgm:pt>
    <dgm:pt modelId="{D7E8E73C-AD61-49C5-BB03-1906C768E818}" type="sibTrans" cxnId="{D3CF4160-CF6C-4EBF-867A-2646F2B2D742}">
      <dgm:prSet/>
      <dgm:spPr/>
    </dgm:pt>
    <dgm:pt modelId="{3E89F701-7ECA-44B8-B377-E7F0E4F343C2}" type="pres">
      <dgm:prSet presAssocID="{92CA129E-A652-4CE8-887F-B7751B4E95C2}" presName="diagram" presStyleCnt="0">
        <dgm:presLayoutVars>
          <dgm:dir/>
          <dgm:resizeHandles val="exact"/>
        </dgm:presLayoutVars>
      </dgm:prSet>
      <dgm:spPr/>
    </dgm:pt>
    <dgm:pt modelId="{2C8B87AF-949C-49FD-9D6F-21A01476431D}" type="pres">
      <dgm:prSet presAssocID="{7F6BD2B5-2A79-4B41-ADCC-E91F841AFD71}" presName="node" presStyleLbl="node1" presStyleIdx="0" presStyleCnt="9">
        <dgm:presLayoutVars>
          <dgm:bulletEnabled val="true"/>
        </dgm:presLayoutVars>
      </dgm:prSet>
      <dgm:spPr/>
    </dgm:pt>
    <dgm:pt modelId="{C0B110FA-23A6-4CDB-81B3-63BA4501CD2C}" type="pres">
      <dgm:prSet presAssocID="{32E74F10-EE3D-4266-8F46-6DA314612B5C}" presName="sibTrans" presStyleCnt="0"/>
      <dgm:spPr/>
    </dgm:pt>
    <dgm:pt modelId="{3F342291-4635-41BD-953E-202CC00A6A91}" type="pres">
      <dgm:prSet presAssocID="{A91AF996-DED4-4197-8D86-94B690F5D449}" presName="node" presStyleLbl="node1" presStyleIdx="1" presStyleCnt="9">
        <dgm:presLayoutVars>
          <dgm:bulletEnabled val="true"/>
        </dgm:presLayoutVars>
      </dgm:prSet>
      <dgm:spPr/>
    </dgm:pt>
    <dgm:pt modelId="{0C98F7A8-DECF-4928-A54C-35118FCFE05D}" type="pres">
      <dgm:prSet presAssocID="{443E015E-C4FF-42FE-95E1-40E3F60F153F}" presName="sibTrans" presStyleCnt="0"/>
      <dgm:spPr/>
    </dgm:pt>
    <dgm:pt modelId="{614E3AD3-FCA5-4B01-8434-BF9495E3AE41}" type="pres">
      <dgm:prSet presAssocID="{4B2E5E84-F262-49B7-A914-CA39E1E336EA}" presName="node" presStyleLbl="node1" presStyleIdx="2" presStyleCnt="9">
        <dgm:presLayoutVars>
          <dgm:bulletEnabled val="true"/>
        </dgm:presLayoutVars>
      </dgm:prSet>
      <dgm:spPr/>
    </dgm:pt>
    <dgm:pt modelId="{4FC00E1D-5E9F-4056-8A7D-F7C1A530EB90}" type="pres">
      <dgm:prSet presAssocID="{EFEC439A-AB43-4CC3-B957-481118B5FD4D}" presName="sibTrans" presStyleCnt="0"/>
      <dgm:spPr/>
    </dgm:pt>
    <dgm:pt modelId="{6EAB91C4-F782-409C-AC87-F1676C8A6DAC}" type="pres">
      <dgm:prSet presAssocID="{8602EA3D-B139-48B7-AA35-F2E612B40DBB}" presName="node" presStyleLbl="node1" presStyleIdx="3" presStyleCnt="9">
        <dgm:presLayoutVars>
          <dgm:bulletEnabled val="true"/>
        </dgm:presLayoutVars>
      </dgm:prSet>
      <dgm:spPr/>
    </dgm:pt>
    <dgm:pt modelId="{17E19A30-9F5D-4CB4-B78B-C01510603335}" type="pres">
      <dgm:prSet presAssocID="{F4750DEA-A239-4FAD-BE12-A2C4D2CA0E9E}" presName="sibTrans" presStyleCnt="0"/>
      <dgm:spPr/>
    </dgm:pt>
    <dgm:pt modelId="{40771402-6166-4A9D-AC82-FD656FFC4796}" type="pres">
      <dgm:prSet presAssocID="{7D392826-9A60-4BCC-9A87-DA1F3B92FA03}" presName="node" presStyleLbl="node1" presStyleIdx="4" presStyleCnt="9">
        <dgm:presLayoutVars>
          <dgm:bulletEnabled val="true"/>
        </dgm:presLayoutVars>
      </dgm:prSet>
      <dgm:spPr/>
    </dgm:pt>
    <dgm:pt modelId="{A3160882-3B6B-4A30-A0DE-F96542827BB8}" type="pres">
      <dgm:prSet presAssocID="{F3C15F65-8ACB-4B3B-A859-E6B3C19F0A02}" presName="sibTrans" presStyleCnt="0"/>
      <dgm:spPr/>
    </dgm:pt>
    <dgm:pt modelId="{6A55E838-E4BE-45B8-851B-9388781E59E9}" type="pres">
      <dgm:prSet presAssocID="{4B779F29-25D5-4DF1-AB7A-BC12A34F9D0A}" presName="node" presStyleLbl="node1" presStyleIdx="5" presStyleCnt="9">
        <dgm:presLayoutVars>
          <dgm:bulletEnabled val="true"/>
        </dgm:presLayoutVars>
      </dgm:prSet>
      <dgm:spPr/>
    </dgm:pt>
    <dgm:pt modelId="{A930E11C-94E4-487A-8F8B-09035BC4E3E9}" type="pres">
      <dgm:prSet presAssocID="{449E5B82-6ABF-47C8-A9A4-27C3E726FF43}" presName="sibTrans" presStyleCnt="0"/>
      <dgm:spPr/>
    </dgm:pt>
    <dgm:pt modelId="{85512D5A-F729-4BC2-AAC1-9C92C49015E8}" type="pres">
      <dgm:prSet presAssocID="{81612064-AD8A-4BCE-8B33-11344D74EB72}" presName="node" presStyleLbl="node1" presStyleIdx="6" presStyleCnt="9">
        <dgm:presLayoutVars>
          <dgm:bulletEnabled val="true"/>
        </dgm:presLayoutVars>
      </dgm:prSet>
      <dgm:spPr/>
    </dgm:pt>
    <dgm:pt modelId="{DFF338F5-ED82-4154-BB4D-983EA168BB6D}" type="pres">
      <dgm:prSet presAssocID="{2693AAB2-CE6B-4593-BBFC-3623C39D93C6}" presName="sibTrans" presStyleCnt="0"/>
      <dgm:spPr/>
    </dgm:pt>
    <dgm:pt modelId="{8D81EF8E-2439-4C94-8DC9-6862AF2D3D51}" type="pres">
      <dgm:prSet presAssocID="{9058BA77-51D8-4195-972A-E17D5321BAC4}" presName="node" presStyleLbl="node1" presStyleIdx="7" presStyleCnt="9">
        <dgm:presLayoutVars>
          <dgm:bulletEnabled val="true"/>
        </dgm:presLayoutVars>
      </dgm:prSet>
      <dgm:spPr/>
    </dgm:pt>
    <dgm:pt modelId="{EB59E686-080E-4B62-A401-876DEDB841A8}" type="pres">
      <dgm:prSet presAssocID="{E327E504-03D9-441C-882B-1E5AAEABF532}" presName="sibTrans" presStyleCnt="0"/>
      <dgm:spPr/>
    </dgm:pt>
    <dgm:pt modelId="{815911AC-E281-444B-9B73-86F8CF907932}" type="pres">
      <dgm:prSet presAssocID="{C3637CE2-ACBF-41A6-9BF9-5C0572849932}" presName="node" presStyleLbl="node1" presStyleIdx="8" presStyleCnt="9">
        <dgm:presLayoutVars>
          <dgm:bulletEnabled val="true"/>
        </dgm:presLayoutVars>
      </dgm:prSet>
      <dgm:spPr/>
    </dgm:pt>
  </dgm:ptLst>
  <dgm:cxnLst>
    <dgm:cxn modelId="{202CBF3E-B944-4EDB-BF28-412A0BA5485F}" type="presOf" srcId="{A91AF996-DED4-4197-8D86-94B690F5D449}" destId="{3F342291-4635-41BD-953E-202CC00A6A91}" srcOrd="0" destOrd="0" presId="urn:microsoft.com/office/officeart/2005/8/layout/default"/>
    <dgm:cxn modelId="{D3CF4160-CF6C-4EBF-867A-2646F2B2D742}" srcId="{92CA129E-A652-4CE8-887F-B7751B4E95C2}" destId="{C3637CE2-ACBF-41A6-9BF9-5C0572849932}" srcOrd="8" destOrd="0" parTransId="{E23A6807-BCC6-41D7-92AE-18D3B25E1AE8}" sibTransId="{D7E8E73C-AD61-49C5-BB03-1906C768E818}"/>
    <dgm:cxn modelId="{E995CC62-0C9D-4F28-A960-969EEF9645FA}" type="presOf" srcId="{C3637CE2-ACBF-41A6-9BF9-5C0572849932}" destId="{815911AC-E281-444B-9B73-86F8CF907932}" srcOrd="0" destOrd="0" presId="urn:microsoft.com/office/officeart/2005/8/layout/default"/>
    <dgm:cxn modelId="{8B167543-B6FF-4089-B0D5-BD4E403385AE}" srcId="{92CA129E-A652-4CE8-887F-B7751B4E95C2}" destId="{8602EA3D-B139-48B7-AA35-F2E612B40DBB}" srcOrd="3" destOrd="0" parTransId="{4D4638AF-3950-4E90-831C-D5599577DFF5}" sibTransId="{F4750DEA-A239-4FAD-BE12-A2C4D2CA0E9E}"/>
    <dgm:cxn modelId="{A80FDB52-42D6-495E-A72D-721604C6A574}" srcId="{92CA129E-A652-4CE8-887F-B7751B4E95C2}" destId="{4B779F29-25D5-4DF1-AB7A-BC12A34F9D0A}" srcOrd="5" destOrd="0" parTransId="{4E3B704D-2D5B-46AB-9C91-CE133DC1705E}" sibTransId="{449E5B82-6ABF-47C8-A9A4-27C3E726FF43}"/>
    <dgm:cxn modelId="{B836BC75-F2CD-4272-9EA9-49466D5CABA1}" srcId="{92CA129E-A652-4CE8-887F-B7751B4E95C2}" destId="{81612064-AD8A-4BCE-8B33-11344D74EB72}" srcOrd="6" destOrd="0" parTransId="{1D4E9781-8763-43EC-8A52-74185F777441}" sibTransId="{2693AAB2-CE6B-4593-BBFC-3623C39D93C6}"/>
    <dgm:cxn modelId="{AEC44457-6E80-464C-B71F-1A70665E87C8}" srcId="{92CA129E-A652-4CE8-887F-B7751B4E95C2}" destId="{7D392826-9A60-4BCC-9A87-DA1F3B92FA03}" srcOrd="4" destOrd="0" parTransId="{9919DCBD-16B2-4877-9971-1DD7FF6DA39E}" sibTransId="{F3C15F65-8ACB-4B3B-A859-E6B3C19F0A02}"/>
    <dgm:cxn modelId="{C24C9188-D0B6-4075-8B53-FFCCCAD2E7F9}" srcId="{92CA129E-A652-4CE8-887F-B7751B4E95C2}" destId="{A91AF996-DED4-4197-8D86-94B690F5D449}" srcOrd="1" destOrd="0" parTransId="{9BB3F603-C899-4057-A4E3-31D66E0FA0AA}" sibTransId="{443E015E-C4FF-42FE-95E1-40E3F60F153F}"/>
    <dgm:cxn modelId="{86E4DF8D-42DB-44AC-95C3-74CDF1CF0A79}" srcId="{92CA129E-A652-4CE8-887F-B7751B4E95C2}" destId="{7F6BD2B5-2A79-4B41-ADCC-E91F841AFD71}" srcOrd="0" destOrd="0" parTransId="{211D9C30-6162-4898-AFAF-F2327ACF816F}" sibTransId="{32E74F10-EE3D-4266-8F46-6DA314612B5C}"/>
    <dgm:cxn modelId="{5660A094-A865-4739-9D2A-C1A185467A35}" type="presOf" srcId="{8602EA3D-B139-48B7-AA35-F2E612B40DBB}" destId="{6EAB91C4-F782-409C-AC87-F1676C8A6DAC}" srcOrd="0" destOrd="0" presId="urn:microsoft.com/office/officeart/2005/8/layout/default"/>
    <dgm:cxn modelId="{41FCFB99-B1C5-4D64-A955-DB63D62292EB}" type="presOf" srcId="{7F6BD2B5-2A79-4B41-ADCC-E91F841AFD71}" destId="{2C8B87AF-949C-49FD-9D6F-21A01476431D}" srcOrd="0" destOrd="0" presId="urn:microsoft.com/office/officeart/2005/8/layout/default"/>
    <dgm:cxn modelId="{3CDFAE9A-4DAA-41CF-96F2-38F940118B10}" type="presOf" srcId="{9058BA77-51D8-4195-972A-E17D5321BAC4}" destId="{8D81EF8E-2439-4C94-8DC9-6862AF2D3D51}" srcOrd="0" destOrd="0" presId="urn:microsoft.com/office/officeart/2005/8/layout/default"/>
    <dgm:cxn modelId="{1EF7DCA8-6769-4F41-8E21-34DEF216BDC3}" type="presOf" srcId="{4B779F29-25D5-4DF1-AB7A-BC12A34F9D0A}" destId="{6A55E838-E4BE-45B8-851B-9388781E59E9}" srcOrd="0" destOrd="0" presId="urn:microsoft.com/office/officeart/2005/8/layout/default"/>
    <dgm:cxn modelId="{E4A342AD-0D19-40AC-B01B-DFFBD2B4DEBC}" type="presOf" srcId="{92CA129E-A652-4CE8-887F-B7751B4E95C2}" destId="{3E89F701-7ECA-44B8-B377-E7F0E4F343C2}" srcOrd="0" destOrd="0" presId="urn:microsoft.com/office/officeart/2005/8/layout/default"/>
    <dgm:cxn modelId="{9B703CC3-F1EC-4F4E-A848-11ECA719621C}" type="presOf" srcId="{4B2E5E84-F262-49B7-A914-CA39E1E336EA}" destId="{614E3AD3-FCA5-4B01-8434-BF9495E3AE41}" srcOrd="0" destOrd="0" presId="urn:microsoft.com/office/officeart/2005/8/layout/default"/>
    <dgm:cxn modelId="{815335C9-AA33-4F29-8FFD-93F8EF3A2333}" srcId="{92CA129E-A652-4CE8-887F-B7751B4E95C2}" destId="{9058BA77-51D8-4195-972A-E17D5321BAC4}" srcOrd="7" destOrd="0" parTransId="{1B2B0B5F-8577-4C90-AAEC-94903E1EBE87}" sibTransId="{E327E504-03D9-441C-882B-1E5AAEABF532}"/>
    <dgm:cxn modelId="{174228CA-F196-4D1C-BC85-B7B94E426C34}" type="presOf" srcId="{81612064-AD8A-4BCE-8B33-11344D74EB72}" destId="{85512D5A-F729-4BC2-AAC1-9C92C49015E8}" srcOrd="0" destOrd="0" presId="urn:microsoft.com/office/officeart/2005/8/layout/default"/>
    <dgm:cxn modelId="{D1BE14D2-3C0D-4172-9865-4182ECD75698}" srcId="{92CA129E-A652-4CE8-887F-B7751B4E95C2}" destId="{4B2E5E84-F262-49B7-A914-CA39E1E336EA}" srcOrd="2" destOrd="0" parTransId="{01FA591E-4377-471C-8C3E-D583F1EADCCE}" sibTransId="{EFEC439A-AB43-4CC3-B957-481118B5FD4D}"/>
    <dgm:cxn modelId="{346010F9-949B-4C1F-9DEB-6B97EC5123C4}" type="presOf" srcId="{7D392826-9A60-4BCC-9A87-DA1F3B92FA03}" destId="{40771402-6166-4A9D-AC82-FD656FFC4796}" srcOrd="0" destOrd="0" presId="urn:microsoft.com/office/officeart/2005/8/layout/default"/>
    <dgm:cxn modelId="{22C08A70-9FBF-4C10-9FF0-01549538DCA9}" type="presParOf" srcId="{3E89F701-7ECA-44B8-B377-E7F0E4F343C2}" destId="{2C8B87AF-949C-49FD-9D6F-21A01476431D}" srcOrd="0" destOrd="0" presId="urn:microsoft.com/office/officeart/2005/8/layout/default"/>
    <dgm:cxn modelId="{9B2420C9-BFA3-403D-8961-7B24DB5D5C03}" type="presParOf" srcId="{3E89F701-7ECA-44B8-B377-E7F0E4F343C2}" destId="{C0B110FA-23A6-4CDB-81B3-63BA4501CD2C}" srcOrd="1" destOrd="0" presId="urn:microsoft.com/office/officeart/2005/8/layout/default"/>
    <dgm:cxn modelId="{7C6CA4FB-A84D-4885-9546-334974833895}" type="presParOf" srcId="{3E89F701-7ECA-44B8-B377-E7F0E4F343C2}" destId="{3F342291-4635-41BD-953E-202CC00A6A91}" srcOrd="2" destOrd="0" presId="urn:microsoft.com/office/officeart/2005/8/layout/default"/>
    <dgm:cxn modelId="{E4A10447-8280-4381-A4C1-FFF5B0BE9AAA}" type="presParOf" srcId="{3E89F701-7ECA-44B8-B377-E7F0E4F343C2}" destId="{0C98F7A8-DECF-4928-A54C-35118FCFE05D}" srcOrd="3" destOrd="0" presId="urn:microsoft.com/office/officeart/2005/8/layout/default"/>
    <dgm:cxn modelId="{295E3092-4319-48ED-890D-3402215E4FF6}" type="presParOf" srcId="{3E89F701-7ECA-44B8-B377-E7F0E4F343C2}" destId="{614E3AD3-FCA5-4B01-8434-BF9495E3AE41}" srcOrd="4" destOrd="0" presId="urn:microsoft.com/office/officeart/2005/8/layout/default"/>
    <dgm:cxn modelId="{349F67BB-E35F-4E86-ADAE-0DE8227C8915}" type="presParOf" srcId="{3E89F701-7ECA-44B8-B377-E7F0E4F343C2}" destId="{4FC00E1D-5E9F-4056-8A7D-F7C1A530EB90}" srcOrd="5" destOrd="0" presId="urn:microsoft.com/office/officeart/2005/8/layout/default"/>
    <dgm:cxn modelId="{AF11F72B-BFED-4CC2-BFE4-6AE43B6E9A74}" type="presParOf" srcId="{3E89F701-7ECA-44B8-B377-E7F0E4F343C2}" destId="{6EAB91C4-F782-409C-AC87-F1676C8A6DAC}" srcOrd="6" destOrd="0" presId="urn:microsoft.com/office/officeart/2005/8/layout/default"/>
    <dgm:cxn modelId="{1844BB69-D149-498D-A1B7-83581D3E494C}" type="presParOf" srcId="{3E89F701-7ECA-44B8-B377-E7F0E4F343C2}" destId="{17E19A30-9F5D-4CB4-B78B-C01510603335}" srcOrd="7" destOrd="0" presId="urn:microsoft.com/office/officeart/2005/8/layout/default"/>
    <dgm:cxn modelId="{925F5A0B-4AB9-4A78-AD91-E0DDD3F32134}" type="presParOf" srcId="{3E89F701-7ECA-44B8-B377-E7F0E4F343C2}" destId="{40771402-6166-4A9D-AC82-FD656FFC4796}" srcOrd="8" destOrd="0" presId="urn:microsoft.com/office/officeart/2005/8/layout/default"/>
    <dgm:cxn modelId="{CA336AAF-DF4C-4EAE-A141-03BA52E770F9}" type="presParOf" srcId="{3E89F701-7ECA-44B8-B377-E7F0E4F343C2}" destId="{A3160882-3B6B-4A30-A0DE-F96542827BB8}" srcOrd="9" destOrd="0" presId="urn:microsoft.com/office/officeart/2005/8/layout/default"/>
    <dgm:cxn modelId="{08E30D78-86AA-48F2-939E-1E9497966B78}" type="presParOf" srcId="{3E89F701-7ECA-44B8-B377-E7F0E4F343C2}" destId="{6A55E838-E4BE-45B8-851B-9388781E59E9}" srcOrd="10" destOrd="0" presId="urn:microsoft.com/office/officeart/2005/8/layout/default"/>
    <dgm:cxn modelId="{33BF60A2-3AFA-46E8-8104-A8BCC6C6DD8F}" type="presParOf" srcId="{3E89F701-7ECA-44B8-B377-E7F0E4F343C2}" destId="{A930E11C-94E4-487A-8F8B-09035BC4E3E9}" srcOrd="11" destOrd="0" presId="urn:microsoft.com/office/officeart/2005/8/layout/default"/>
    <dgm:cxn modelId="{1B0064EE-EE9A-4E14-AE2F-257469B7C510}" type="presParOf" srcId="{3E89F701-7ECA-44B8-B377-E7F0E4F343C2}" destId="{85512D5A-F729-4BC2-AAC1-9C92C49015E8}" srcOrd="12" destOrd="0" presId="urn:microsoft.com/office/officeart/2005/8/layout/default"/>
    <dgm:cxn modelId="{D383A248-B475-4987-A37B-0B4E8C3741EF}" type="presParOf" srcId="{3E89F701-7ECA-44B8-B377-E7F0E4F343C2}" destId="{DFF338F5-ED82-4154-BB4D-983EA168BB6D}" srcOrd="13" destOrd="0" presId="urn:microsoft.com/office/officeart/2005/8/layout/default"/>
    <dgm:cxn modelId="{0F2696B6-2ABF-4068-875C-BD9B0B5B3F85}" type="presParOf" srcId="{3E89F701-7ECA-44B8-B377-E7F0E4F343C2}" destId="{8D81EF8E-2439-4C94-8DC9-6862AF2D3D51}" srcOrd="14" destOrd="0" presId="urn:microsoft.com/office/officeart/2005/8/layout/default"/>
    <dgm:cxn modelId="{D7886A34-DF30-41DB-9DC3-5BABF2FFEFE4}" type="presParOf" srcId="{3E89F701-7ECA-44B8-B377-E7F0E4F343C2}" destId="{EB59E686-080E-4B62-A401-876DEDB841A8}" srcOrd="15" destOrd="0" presId="urn:microsoft.com/office/officeart/2005/8/layout/default"/>
    <dgm:cxn modelId="{454FB295-394D-47F1-A1C3-AEBF10F02946}" type="presParOf" srcId="{3E89F701-7ECA-44B8-B377-E7F0E4F343C2}" destId="{815911AC-E281-444B-9B73-86F8CF907932}" srcOrd="16" destOrd="0" presId="urn:microsoft.com/office/officeart/2005/8/layout/default"/>
  </dgm:cxnLst>
  <dgm:bg/>
  <dgm:whole/>
  <dgm:extLst>
    <a:ext uri="http://schemas.microsoft.com/office/drawing/2008/diagram">
      <dsp:dataModelExt relId="rId11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2C8B87AF-949C-49FD-9D6F-21A01476431D}">
      <dsp:nvSpPr>
        <dsp:cNvPr id="0" name=""/>
        <dsp:cNvSpPr/>
      </dsp:nvSpPr>
      <dsp:spPr>
        <a:xfrm>
          <a:off x="0" y="68802"/>
          <a:ext cx="1706592" cy="1023955"/>
        </a:xfrm>
        <a:prstGeom prst="rect">
          <a:avLst/>
        </a:prstGeom>
        <a:gradFill flip="none" rotWithShape="true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>
              <a:latin typeface="Calibri Light" panose="020F0302020204030204" pitchFamily="34" charset="0"/>
              <a:cs typeface="Calibri Light" panose="020F0302020204030204" pitchFamily="34" charset="0"/>
            </a:rPr>
            <a:t>Sociální práce v přenesené působnosti (KÚ, ORP, POÚ)</a:t>
          </a:r>
          <a:endParaRPr lang="en-US" sz="1800" i="true" kern="1200" dirty="false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68802"/>
        <a:ext cx="1706592" cy="1023955"/>
      </dsp:txXfrm>
    </dsp:sp>
    <dsp:sp modelId="{3F342291-4635-41BD-953E-202CC00A6A91}">
      <dsp:nvSpPr>
        <dsp:cNvPr id="0" name=""/>
        <dsp:cNvSpPr/>
      </dsp:nvSpPr>
      <dsp:spPr>
        <a:xfrm>
          <a:off x="1877251" y="68802"/>
          <a:ext cx="1706592" cy="1023955"/>
        </a:xfrm>
        <a:prstGeom prst="rect">
          <a:avLst/>
        </a:prstGeom>
        <a:gradFill flip="none" rotWithShape="true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68580" tIns="68580" rIns="68580" bIns="68580" numCol="1" spcCol="1270" anchor="ctr" anchorCtr="false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>
              <a:latin typeface="Calibri Light" panose="020F0302020204030204" pitchFamily="34" charset="0"/>
              <a:cs typeface="Calibri Light" panose="020F0302020204030204" pitchFamily="34" charset="0"/>
            </a:rPr>
            <a:t>Sociální práce v rámci SPOD</a:t>
          </a:r>
          <a:endParaRPr lang="en-US" sz="1800" i="true" kern="1200" dirty="false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877251" y="68802"/>
        <a:ext cx="1706592" cy="1023955"/>
      </dsp:txXfrm>
    </dsp:sp>
    <dsp:sp modelId="{614E3AD3-FCA5-4B01-8434-BF9495E3AE41}">
      <dsp:nvSpPr>
        <dsp:cNvPr id="0" name=""/>
        <dsp:cNvSpPr/>
      </dsp:nvSpPr>
      <dsp:spPr>
        <a:xfrm>
          <a:off x="3754502" y="68802"/>
          <a:ext cx="1706592" cy="1023955"/>
        </a:xfrm>
        <a:prstGeom prst="rect">
          <a:avLst/>
        </a:prstGeom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samostatné působnosti 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754502" y="68802"/>
        <a:ext cx="1706592" cy="1023955"/>
      </dsp:txXfrm>
    </dsp:sp>
    <dsp:sp modelId="{6EAB91C4-F782-409C-AC87-F1676C8A6DAC}">
      <dsp:nvSpPr>
        <dsp:cNvPr id="0" name=""/>
        <dsp:cNvSpPr/>
      </dsp:nvSpPr>
      <dsp:spPr>
        <a:xfrm>
          <a:off x="0" y="1263416"/>
          <a:ext cx="1706592" cy="1023955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true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rámci projektů hrazených z ESF</a:t>
          </a:r>
          <a:endParaRPr lang="en-US" sz="1800" b="true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0" y="1263416"/>
        <a:ext cx="1706592" cy="1023955"/>
      </dsp:txXfrm>
    </dsp:sp>
    <dsp:sp modelId="{40771402-6166-4A9D-AC82-FD656FFC4796}">
      <dsp:nvSpPr>
        <dsp:cNvPr id="0" name=""/>
        <dsp:cNvSpPr/>
      </dsp:nvSpPr>
      <dsp:spPr>
        <a:xfrm>
          <a:off x="1877251" y="1263416"/>
          <a:ext cx="1706592" cy="1023955"/>
        </a:xfrm>
        <a:prstGeom prst="rect">
          <a:avLst/>
        </a:prstGeom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sociálních službách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1877251" y="1263416"/>
        <a:ext cx="1706592" cy="1023955"/>
      </dsp:txXfrm>
    </dsp:sp>
    <dsp:sp modelId="{6A55E838-E4BE-45B8-851B-9388781E59E9}">
      <dsp:nvSpPr>
        <dsp:cNvPr id="0" name=""/>
        <dsp:cNvSpPr/>
      </dsp:nvSpPr>
      <dsp:spPr>
        <a:xfrm>
          <a:off x="3754502" y="1263416"/>
          <a:ext cx="1706592" cy="1023955"/>
        </a:xfrm>
        <a:prstGeom prst="rect">
          <a:avLst/>
        </a:prstGeom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</a:t>
          </a: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práce na ÚP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754502" y="1263416"/>
        <a:ext cx="1706592" cy="1023955"/>
      </dsp:txXfrm>
    </dsp:sp>
    <dsp:sp modelId="{85512D5A-F729-4BC2-AAC1-9C92C49015E8}">
      <dsp:nvSpPr>
        <dsp:cNvPr id="0" name=""/>
        <dsp:cNvSpPr/>
      </dsp:nvSpPr>
      <dsp:spPr>
        <a:xfrm>
          <a:off x="0" y="2458031"/>
          <a:ext cx="1706592" cy="1023955"/>
        </a:xfrm>
        <a:prstGeom prst="rect">
          <a:avLst/>
        </a:prstGeom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ve zdravotnictví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0" y="2458031"/>
        <a:ext cx="1706592" cy="1023955"/>
      </dsp:txXfrm>
    </dsp:sp>
    <dsp:sp modelId="{8D81EF8E-2439-4C94-8DC9-6862AF2D3D51}">
      <dsp:nvSpPr>
        <dsp:cNvPr id="0" name=""/>
        <dsp:cNvSpPr/>
      </dsp:nvSpPr>
      <dsp:spPr>
        <a:xfrm>
          <a:off x="1877251" y="2458031"/>
          <a:ext cx="1706592" cy="1023955"/>
        </a:xfrm>
        <a:prstGeom prst="rect">
          <a:avLst/>
        </a:prstGeom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Sociální práce v ostatních resortech 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1877251" y="2458031"/>
        <a:ext cx="1706592" cy="1023955"/>
      </dsp:txXfrm>
    </dsp:sp>
    <dsp:sp modelId="{815911AC-E281-444B-9B73-86F8CF907932}">
      <dsp:nvSpPr>
        <dsp:cNvPr id="0" name=""/>
        <dsp:cNvSpPr/>
      </dsp:nvSpPr>
      <dsp:spPr>
        <a:xfrm>
          <a:off x="3754502" y="2458031"/>
          <a:ext cx="1706592" cy="1023955"/>
        </a:xfrm>
        <a:prstGeom prst="rect">
          <a:avLst/>
        </a:prstGeom>
        <a:gradFill flip="none" rotWithShape="true">
          <a:gsLst>
            <a:gs pos="0">
              <a:srgbClr val="B57FBA">
                <a:lumMod val="40000"/>
                <a:lumOff val="60000"/>
              </a:srgbClr>
            </a:gs>
            <a:gs pos="46000">
              <a:srgbClr val="B57FBA">
                <a:lumMod val="95000"/>
                <a:lumOff val="5000"/>
              </a:srgbClr>
            </a:gs>
            <a:gs pos="100000">
              <a:srgbClr val="B57FBA">
                <a:lumMod val="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false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i="true" kern="1200" dirty="false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…</a:t>
          </a:r>
          <a:endParaRPr lang="en-US" sz="1800" i="true" kern="1200" dirty="false">
            <a:solidFill>
              <a:srgbClr val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754502" y="2458031"/>
        <a:ext cx="1706592" cy="1023955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  <dgm:pt modelId="4">
          <dgm:prSet phldr="true"/>
        </dgm:pt>
        <dgm:pt modelId="5">
          <dgm:prSet phldr="true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 axis="" ptType="" hideLastTrans="" st="" cnt="" step="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 axis="" ptType="" hideLastTrans="" st="" cnt="" step=""/>
    <dgm:constrLst>
      <dgm:constr type="w" for="ch" forName="node" refType="w"/>
      <dgm:constr fact="0.6" type="h" for="ch" forName="node" refType="w" refFor="ch" refForName="node"/>
      <dgm:constr fact="0.1" type="w" for="ch" forName="sibTrans" refType="w" refFor="ch" refForName="node"/>
      <dgm:constr type="sp" refType="w" refFor="ch" refForName="sibTrans"/>
      <dgm:constr op="equ" val="65.0" type="primFontSz" for="ch" forName="node"/>
    </dgm:constrLst>
    <dgm:ruleLst/>
    <dgm:forEach name="Name3" axis="ch" ptType="node" hideLastTrans="" st="" cnt="" step="">
      <dgm:layoutNode name="node">
        <dgm:varLst>
          <dgm:bulletEnabled val="true"/>
        </dgm:varLst>
        <dgm:alg type="tx"/>
        <dgm:shape type="rect" r:blip="">
          <dgm:adjLst/>
        </dgm:shape>
        <dgm:presOf axis="desOrSelf" ptType="node" hideLastTrans="" st="" cnt="" step=""/>
        <dgm:constrLst>
          <dgm:constr fact="0.3" type="lMarg" refType="primFontSz"/>
          <dgm:constr fact="0.3" type="rMarg" refType="primFontSz"/>
          <dgm:constr fact="0.3" type="tMarg" refType="primFontSz"/>
          <dgm:constr fact="0.3" type="bMarg" refType="primFontSz"/>
        </dgm:constrLst>
        <dgm:ruleLst>
          <dgm:rule val="5.0" fact="NaN" max="NaN" type="primFontSz"/>
        </dgm:ruleLst>
      </dgm:layoutNode>
      <dgm:forEach name="Name4" axis="followSib" ptType="sibTrans" hideLastTrans="" st="" cnt="1" step="">
        <dgm:layoutNode name="sibTrans">
          <dgm:alg type="sp"/>
          <dgm:shape r:blip="">
            <dgm:adjLst/>
          </dgm:shape>
          <dgm:presOf axis="" ptType="" hideLastTrans="" st="" cnt="" step=""/>
          <dgm:constrLst/>
          <dgm:ruleLst/>
        </dgm:layoutNode>
      </dgm:forEach>
    </dgm:forEach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max="2.14748E9" min="-2.14748E9" name="X" type="integer" units="cm"/>
          <inkml:channel max="2.14748E9" min="-2.14748E9" name="Y" type="integer" units="cm"/>
          <inkml:channel max="32767" name="F" type="integer" units="dev"/>
        </inkml:traceFormat>
        <inkml:channelProperties>
          <inkml:channelProperty channel="X" name="resolution" units="1/cm" value="1000"/>
          <inkml:channelProperty channel="Y" name="resolution" units="1/cm" value="1000"/>
          <inkml:channelProperty channel="F" name="resolution" units="1/dev" value="0"/>
        </inkml:channelProperties>
      </inkml:inkSource>
      <inkml:timestamp timeString="2023-05-26T16:16:54.332" xml:id="ts0"/>
    </inkml:context>
    <inkml:brush xml:id="br0">
      <inkml:brushProperty name="width" units="cm" value="0.1"/>
      <inkml:brushProperty name="height" units="cm" value="0.1"/>
      <inkml:brushProperty name="color" value="#FFFFFF"/>
    </inkml:brush>
  </inkml:definitions>
  <inkml:trace brushRef="#br0" contextRef="#ctx0">1 0 128,'0'6'0</inkml:trace>
</inkml:ink>
</file>

<file path=ppt/notesMasters/_rels/notesMaster1.xml.rels><?xml version="1.0" encoding="UTF-8" standalone="yes"?>
<Relationships xmlns="http://schemas.openxmlformats.org/package/2006/relationships">
    <Relationship Target="../theme/theme5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3B19E575-752D-4537-B9D6-FCB1C4A4FFEA}" type="datetimeFigureOut">
              <a:rPr lang="cs-CZ" smtClean="false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2BD658EC-48CA-4716-84AC-BF065F00F761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0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17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31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7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25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2BD658EC-48CA-4716-84AC-BF065F00F761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561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 Flavor=Light 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false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 dirty="fal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8026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0762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9997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DEF3445-28F9-BCF5-3985-923708E75927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25D1-D4E7-4E7B-95F3-243467C93272}" type="datetimeFigureOut">
              <a:rPr lang="cs-CZ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62F6F79-F93F-B40E-F1C0-C8030698530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3155CBF-228E-00F4-62D1-0E769D8CB9B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7BA4-A0EE-4AA8-B80E-7A9995C07C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37754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DEF3445-28F9-BCF5-3985-923708E75927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25D1-D4E7-4E7B-95F3-243467C93272}" type="datetimeFigureOut">
              <a:rPr lang="cs-CZ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62F6F79-F93F-B40E-F1C0-C8030698530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3155CBF-228E-00F4-62D1-0E769D8CB9B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7BA4-A0EE-4AA8-B80E-7A9995C07C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37754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AB28-271D-422A-8D74-DB6BE17F3348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  <p:extLst>
      <p:ext uri="{BB962C8B-B14F-4D97-AF65-F5344CB8AC3E}">
        <p14:creationId xmlns:p14="http://schemas.microsoft.com/office/powerpoint/2010/main" val="414404995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8" name="Rectangle 7" descr="Tag=AccentColor Flavor=Light 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false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false" extrusionOk="false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0714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7" name="Rectangle 6" descr="Tag=AccentColor Flavor=Light 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7200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fal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9" name="Rectangle 8" descr="Tag=AccentColor Flavor=Light 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false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false" extrusionOk="false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9465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true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true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fal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11" name="Rectangle 10" descr="Tag=AccentColor Flavor=Light 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false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false" extrusionOk="false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39980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6" name="Rectangle 6" descr="Tag=AccentColor Flavor=Light 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2837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7286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fal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fals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8" name="Rectangle 6" descr="Tag=AccentColor Flavor=Light 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false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false" extrusionOk="false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9110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fal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true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false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false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false"/>
              <a:t>‹#›</a:t>
            </a:fld>
            <a:endParaRPr lang="en-US"/>
          </a:p>
        </p:txBody>
      </p:sp>
      <p:sp>
        <p:nvSpPr>
          <p:cNvPr id="8" name="Rectangle 6" descr="Tag=AccentColor Flavor=Light 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false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false" extrusionOk="false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11740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2"/>
    <Relationship Target="../slideLayouts/slideLayout12.xml" Type="http://schemas.openxmlformats.org/officeDocument/2006/relationships/slideLayout" Id="rId1"/>
</Relationships>

</file>

<file path=ppt/slideMasters/_rels/slideMaster3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2"/>
    <Relationship Target="../slideLayouts/slideLayout13.xml" Type="http://schemas.openxmlformats.org/officeDocument/2006/relationships/slideLayout" Id="rId1"/>
</Relationships>

</file>

<file path=ppt/slideMasters/_rels/slideMaster4.xml.rels><?xml version="1.0" encoding="UTF-8" standalone="yes"?>
<Relationships xmlns="http://schemas.openxmlformats.org/package/2006/relationships">
    <Relationship Target="../theme/theme4.xml" Type="http://schemas.openxmlformats.org/officeDocument/2006/relationships/theme" Id="rId2"/>
    <Relationship Target="../slideLayouts/slideLayout14.xml" Type="http://schemas.openxmlformats.org/officeDocument/2006/relationships/slideLayout" Id="rId1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en-US" dirty="false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en-US" dirty="false"/>
              <a:t>Click to edit Master text styles</a:t>
            </a:r>
          </a:p>
          <a:p>
            <a:pPr lvl="1"/>
            <a:r>
              <a:rPr lang="en-US" dirty="false"/>
              <a:t>Second level</a:t>
            </a:r>
          </a:p>
          <a:p>
            <a:pPr lvl="2"/>
            <a:r>
              <a:rPr lang="en-US" dirty="false"/>
              <a:t>Third level</a:t>
            </a:r>
          </a:p>
          <a:p>
            <a:pPr lvl="3"/>
            <a:r>
              <a:rPr lang="en-US" dirty="false"/>
              <a:t>Fourth level</a:t>
            </a:r>
          </a:p>
          <a:p>
            <a:pPr lvl="4"/>
            <a:r>
              <a:rPr lang="en-US" dirty="fals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false"/>
              <a:t>11/6/2023</a:t>
            </a:fld>
            <a:endParaRPr lang="en-US" dirty="fal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fal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false"/>
              <a:t>‹#›</a:t>
            </a:fld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26310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313E0E42-59A5-4BE2-C788-D07D4F31229E}"/>
              </a:ext>
            </a:extLst>
          </p:cNvPr>
          <p:cNvSpPr>
            <a:spLocks noGrp="true" noChangeArrowheads="true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AE37CAC8-58D0-D354-60C8-C666269CBB5A}"/>
              </a:ext>
            </a:extLst>
          </p:cNvPr>
          <p:cNvSpPr>
            <a:spLocks noGrp="true" noChangeArrowheads="true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97091A-665A-93B8-3314-B1DAC681311E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638E51-2161-4FF6-86AD-7B9B55856273}" type="datetimeFigureOut">
              <a:rPr lang="cs-CZ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C0AEBD-31E2-CE8D-283E-B227534A50B0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7EC9D-D9A9-06D5-74DF-FE357CD2AE08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19657-B409-44D8-91E8-64846D3377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false" eaLnBrk="false" fontAlgn="base" hangingPunct="fal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313E0E42-59A5-4BE2-C788-D07D4F31229E}"/>
              </a:ext>
            </a:extLst>
          </p:cNvPr>
          <p:cNvSpPr>
            <a:spLocks noGrp="true" noChangeArrowheads="true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AE37CAC8-58D0-D354-60C8-C666269CBB5A}"/>
              </a:ext>
            </a:extLst>
          </p:cNvPr>
          <p:cNvSpPr>
            <a:spLocks noGrp="true" noChangeArrowheads="true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97091A-665A-93B8-3314-B1DAC681311E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638E51-2161-4FF6-86AD-7B9B55856273}" type="datetimeFigureOut">
              <a:rPr lang="cs-CZ"/>
              <a:pPr>
                <a:defRPr/>
              </a:pPr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C0AEBD-31E2-CE8D-283E-B227534A50B0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7EC9D-D9A9-06D5-74DF-FE357CD2AE08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 eaLnBrk="true" fontAlgn="auto" hangingPunct="true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19657-B409-44D8-91E8-64846D3377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false" eaLnBrk="false" fontAlgn="base" hangingPunct="fal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false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false" eaLnBrk="false" fontAlgn="base" hangingPunct="fal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false" eaLnBrk="false" fontAlgn="base" hangingPunct="fal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true" noChangeArrowheads="true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27" name="Rectangle 3"/>
          <p:cNvSpPr>
            <a:spLocks noGrp="true" noChangeArrowheads="true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028" name="Rectangle 4"/>
          <p:cNvSpPr>
            <a:spLocks noGrp="true" noChangeArrowheads="true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cs-CZ" dirty="false"/>
          </a:p>
        </p:txBody>
      </p:sp>
      <p:sp>
        <p:nvSpPr>
          <p:cNvPr id="1029" name="Rectangle 5"/>
          <p:cNvSpPr>
            <a:spLocks noGrp="true" noChangeArrowheads="true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cs-CZ" dirty="false"/>
              <a:t>Ministerstvo práce a sociálních věcí, odbor sociálních služeb, sociální práce a sociálního bydlení         Tel.: 221 922 014, e-mail: david.pospisil@mpsv.cz, www.mpsv.cz, www.noviny-mpsv.cz</a:t>
            </a:r>
          </a:p>
        </p:txBody>
      </p:sp>
      <p:sp>
        <p:nvSpPr>
          <p:cNvPr id="1030" name="Rectangle 6"/>
          <p:cNvSpPr>
            <a:spLocks noGrp="true" noChangeArrowheads="true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DA3352-D602-4B77-9CE2-2643411DDBC2}" type="slidenum">
              <a:rPr lang="en-US" altLang="cs-CZ"/>
              <a:pPr/>
              <a:t>‹#›</a:t>
            </a:fld>
            <a:endParaRPr lang="en-US" altLang="cs-CZ" dirty="fal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false" hdr="false" dt="false"/>
  <p:txStyles>
    <p:titleStyle>
      <a:lvl1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false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false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false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false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false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false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3"/>
    <Relationship Target="../media/image1.jp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0.jpeg" Type="http://schemas.openxmlformats.org/officeDocument/2006/relationships/image" Id="rId3"/>
    <Relationship TargetMode="External" Target="https://forms.office.com/Pages/ResponsePage.aspx?id=wNm92s26JEOkJCKpuprIdyRFzd06FaRBtXETfsIFI1NUOFpVN0VOTEVNQkxMUVhBMjBRSDg4TllBVy4u&amp;wdLOR=c265AFD76-4395-427A-A16D-5D6642EBF0C5" Type="http://schemas.openxmlformats.org/officeDocument/2006/relationships/hyperlink" Id="rId2"/>
    <Relationship Target="../slideLayouts/slideLayout13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11.jp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4.xml" Type="http://schemas.openxmlformats.org/officeDocument/2006/relationships/slideLayout" Id="rId1"/>
    <Relationship TargetMode="External" Target="https://www.mpsv.cz/web/cz/-/ministr-jurecka-vyhlasil-nominace-do-vii-rocniku-oceneni-gratias-2024-pro-socialni-pracovnice-a-pracovniky" Type="http://schemas.openxmlformats.org/officeDocument/2006/relationships/hyperlink" Id="rId5"/>
    <Relationship Target="../media/image12.jpg" Type="http://schemas.openxmlformats.org/officeDocument/2006/relationships/image" Id="rId4"/>
</Relationships>

</file>

<file path=ppt/slides/_rels/slide17.xml.rels><?xml version="1.0" encoding="UTF-8" standalone="yes"?>
<Relationships xmlns="http://schemas.openxmlformats.org/package/2006/relationships">
    <Relationship Target="../media/image1.jp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slideLayouts/slideLayout14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14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6.tmp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diagrams/layout1.xml" Type="http://schemas.openxmlformats.org/officeDocument/2006/relationships/diagramLayout" Id="rId8"/>
    <Relationship Target="../media/image7.png" Type="http://schemas.openxmlformats.org/officeDocument/2006/relationships/image" Id="rId3"/>
    <Relationship Target="../diagrams/data1.xml" Type="http://schemas.openxmlformats.org/officeDocument/2006/relationships/diagramData" Id="rId7"/>
    <Relationship Target="../notesSlides/notesSlide5.xml" Type="http://schemas.openxmlformats.org/officeDocument/2006/relationships/notesSlide" Id="rId2"/>
    <Relationship Target="../slideLayouts/slideLayout4.xml" Type="http://schemas.openxmlformats.org/officeDocument/2006/relationships/slideLayout" Id="rId1"/>
    <Relationship Target="../media/image9.png" Type="http://schemas.openxmlformats.org/officeDocument/2006/relationships/image" Id="rId6"/>
    <Relationship Target="../diagrams/drawing1.xml" Type="http://schemas.microsoft.com/office/2007/relationships/diagramDrawing" Id="rId11"/>
    <Relationship Target="../ink/ink1.xml" Type="http://schemas.openxmlformats.org/officeDocument/2006/relationships/customXml" Id="rId5"/>
    <Relationship Target="../diagrams/colors1.xml" Type="http://schemas.openxmlformats.org/officeDocument/2006/relationships/diagramColors" Id="rId10"/>
    <Relationship Target="../media/image8.svg" Type="http://schemas.openxmlformats.org/officeDocument/2006/relationships/image" Id="rId4"/>
    <Relationship Target="../diagrams/quickStyle1.xml" Type="http://schemas.openxmlformats.org/officeDocument/2006/relationships/diagramQuickStyle" Id="rId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25" name="Rectangle 19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A894E9C-0508-C45D-2B2A-748074B1C96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5431" y="25410"/>
            <a:ext cx="12188930" cy="685799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D503E11D-D7FB-44ED-80F1-8CDAD7A9A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dirty="false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60E62126-74E6-4F9A-86BF-B83F60CB2D94}"/>
              </a:ext>
            </a:extLst>
          </p:cNvPr>
          <p:cNvSpPr txBox="true">
            <a:spLocks/>
          </p:cNvSpPr>
          <p:nvPr/>
        </p:nvSpPr>
        <p:spPr>
          <a:xfrm>
            <a:off x="1155700" y="715568"/>
            <a:ext cx="5156200" cy="2835274"/>
          </a:xfrm>
          <a:prstGeom prst="rect">
            <a:avLst/>
          </a:prstGeom>
        </p:spPr>
        <p:txBody>
          <a:bodyPr vert="horz" lIns="91440" tIns="45720" rIns="91440" bIns="45720" rtlCol="false" anchor="b">
            <a:noAutofit/>
          </a:bodyPr>
          <a:lstStyle>
            <a:lvl1pPr algn="l" defTabSz="914400" rtl="false" eaLnBrk="true" latinLnBrk="false" hangingPunct="true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800" dirty="false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Metodické setkání s příjemci </a:t>
            </a:r>
          </a:p>
          <a:p>
            <a:pPr algn="ctr"/>
            <a:r>
              <a:rPr lang="cs-CZ" sz="4800" dirty="false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výzva 009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74692-EF5A-469B-94E0-D4E44507D49E}"/>
              </a:ext>
            </a:extLst>
          </p:cNvPr>
          <p:cNvSpPr txBox="true"/>
          <p:nvPr/>
        </p:nvSpPr>
        <p:spPr>
          <a:xfrm>
            <a:off x="759646" y="5500259"/>
            <a:ext cx="8752654" cy="95410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800" dirty="false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PhDr. Melanie Zajacová, Ph.D.</a:t>
            </a:r>
          </a:p>
          <a:p>
            <a:endParaRPr lang="cs-CZ" sz="2800" dirty="false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507B07-2AFE-438C-897C-EC2F2A56D07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84" y="1703831"/>
            <a:ext cx="3466785" cy="48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2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02D75-D80F-E31C-AD74-0572E0DA935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Výzvy 009 (a 008) – otázky sociální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1C4C9B-8B52-C4C7-0F9E-9D006B2030A2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Jaké jsou kompetence sociálního pracovníka na (malých) obcích (pomezí sociální práce v </a:t>
            </a:r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projektu vs. přenesená působnost </a:t>
            </a:r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vs. sociální služba)</a:t>
            </a:r>
          </a:p>
          <a:p>
            <a:pPr lvl="0"/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Jak vhodně nastavit spolupráci sociálních pracovníků financovaných v rámci projektů OPZ+ se sociálními pracovníky obcí (v rámci úřadu i mezi úřady)</a:t>
            </a:r>
          </a:p>
          <a:p>
            <a:pPr lvl="0"/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Jak vhodně nastavit spolupráci sociálních pracovníků financovaných v rámci projektů OPZ+ s pracovníky OSPOD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9193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D9763-11DF-E0A4-D070-50056D81743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Výzva 009 – otázky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85754-4184-4E77-01D2-82CFF9F5322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všichni sociální pracovníci zaměstnaní v těchto projektech, jsou </a:t>
            </a:r>
            <a:r>
              <a:rPr lang="cs-CZ" b="true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projektovými sociálními pracovníky, </a:t>
            </a:r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tj. mimo přenesenou působnost.</a:t>
            </a:r>
            <a:endParaRPr lang="cs-CZ" b="true" dirty="false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výzva je zaměřená mimo nebo nad rámec výkonu sociální práce v přenesené působnosti podle zákona o sociálních službách a zákona o pomoci v hmotné nouzi (zavádějící formulace ve znění).</a:t>
            </a:r>
          </a:p>
          <a:p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žadatelé (zejm. obce I. typu) budou v kontaktu s ORP, kam spadají (garant je na ORP), a ideálně i jejich prostřednictvím s KÚ. Na schůzky s realizátory jsou zváni i zástupci KÚ s tím, že faktickou „pravomoc“ vůči projektovým zaměstnancům KÚ nemá. Z tohoto důvodu je podmínkou výzvy spolupráce s MPSV.</a:t>
            </a:r>
            <a:endParaRPr lang="cs-CZ" sz="4000" dirty="false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074DA-B204-D4F6-E59F-0A26E8F1791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Výzva 009 – otázky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9F8A5-CEC7-6F2E-8C36-2765962B3D0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false">
                <a:latin typeface="Cambria" panose="02040503050406030204" pitchFamily="18" charset="0"/>
                <a:ea typeface="Cambria" panose="02040503050406030204" pitchFamily="18" charset="0"/>
              </a:rPr>
              <a:t>vzhledem k tomu, že ve výzvě 009 se jedná o projektové činnosti hrazené z ESF, nejedná se o výkon činností sociální práce v přenesené působnosti dle zák. o sociálních službách a zák. o pomoci v hmotné nouzi, byť na sebe navazují a úzce spolu souvisí. </a:t>
            </a:r>
          </a:p>
          <a:p>
            <a:r>
              <a:rPr lang="cs-CZ" sz="3000" dirty="false">
                <a:latin typeface="Cambria" panose="02040503050406030204" pitchFamily="18" charset="0"/>
                <a:ea typeface="Cambria" panose="02040503050406030204" pitchFamily="18" charset="0"/>
              </a:rPr>
              <a:t>zaměstnanec projektu nevykonává přenesenou působnost, tj. správní činnost v sociálních službách  dle vyhlášky č. 512/2002 Sb. a tudíž nemusí absolvovat zkoušku ZOZ. </a:t>
            </a:r>
          </a:p>
          <a:p>
            <a:r>
              <a:rPr lang="cs-CZ" sz="3000" dirty="false">
                <a:latin typeface="Cambria" panose="02040503050406030204" pitchFamily="18" charset="0"/>
                <a:ea typeface="Cambria" panose="02040503050406030204" pitchFamily="18" charset="0"/>
              </a:rPr>
              <a:t>ze stejných důvodů tento zaměstnanec nemá přístup do Jednotného informačního systému a nezapisuje do SZSP ani v něm neeviduje v něm žádné intervence.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744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02D75-D80F-E31C-AD74-0572E0DA935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Výzva 009 – otázky sociální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1C4C9B-8B52-C4C7-0F9E-9D006B2030A2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případě projektů se nejedná ani o poskytování sociální služby. Tzn. že realizátor neuzavírá smlouvu o poskytování služby ani nevytváří Standardy. </a:t>
            </a:r>
          </a:p>
          <a:p>
            <a:r>
              <a:rPr lang="cs-CZ" dirty="false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individuální plán spolupráce není realizátorům uloženo zpracovávat, nicméně jsou povinni vést evidenci o spolupráci s klienty.</a:t>
            </a:r>
          </a:p>
          <a:p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sociální pracovníci v projektech, obdobně jako ostatní sociální pracovníci, budou používat různé metody sociální práce a přístupy (soustředit se na nové postupy a procesy vyhodnocování).</a:t>
            </a:r>
            <a:endParaRPr lang="cs-CZ" sz="4000" dirty="false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1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 descr="Obsah obrázku text, Písmo, logo, Elektricky modrá&#10;&#10;Popis byl vytvořen automaticky">
            <a:extLst>
              <a:ext uri="{FF2B5EF4-FFF2-40B4-BE49-F238E27FC236}">
                <a16:creationId xmlns:a16="http://schemas.microsoft.com/office/drawing/2014/main" id="{4BD34313-1FEF-D3A8-765D-1FDB46FBAC1C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7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2" descr="Obsah obrázku text, snímek obrazovky, Písmo, Elektricky modrá&#10;&#10;Popis byl vytvořen automaticky">
            <a:hlinkClick r:id="rId2"/>
            <a:extLst>
              <a:ext uri="{FF2B5EF4-FFF2-40B4-BE49-F238E27FC236}">
                <a16:creationId xmlns:a16="http://schemas.microsoft.com/office/drawing/2014/main" id="{58A8527A-1A76-4ED0-750B-C07D1C0ABA79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6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false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false" extrusionOk="false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true">
        <p:nvSpPr>
          <p:cNvPr id="18" name="Rectangle 17">
            <a:extLst>
              <a:ext uri="{FF2B5EF4-FFF2-40B4-BE49-F238E27FC236}">
                <a16:creationId xmlns:a16="http://schemas.microsoft.com/office/drawing/2014/main" id="{75824B8B-B231-480A-9E80-6D446D1D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3AF03E-5FC1-48B3-8CF2-01998C232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true">
            <a:off x="4758548" y="0"/>
            <a:ext cx="7464980" cy="6858000"/>
          </a:xfrm>
          <a:custGeom>
            <a:avLst/>
            <a:gdLst>
              <a:gd name="connsiteX0" fmla="*/ 0 w 7464980"/>
              <a:gd name="connsiteY0" fmla="*/ 0 h 6858000"/>
              <a:gd name="connsiteX1" fmla="*/ 1624264 w 7464980"/>
              <a:gd name="connsiteY1" fmla="*/ 0 h 6858000"/>
              <a:gd name="connsiteX2" fmla="*/ 2171700 w 7464980"/>
              <a:gd name="connsiteY2" fmla="*/ 0 h 6858000"/>
              <a:gd name="connsiteX3" fmla="*/ 2794224 w 7464980"/>
              <a:gd name="connsiteY3" fmla="*/ 0 h 6858000"/>
              <a:gd name="connsiteX4" fmla="*/ 2860782 w 7464980"/>
              <a:gd name="connsiteY4" fmla="*/ 0 h 6858000"/>
              <a:gd name="connsiteX5" fmla="*/ 7446838 w 7464980"/>
              <a:gd name="connsiteY5" fmla="*/ 0 h 6858000"/>
              <a:gd name="connsiteX6" fmla="*/ 7437231 w 7464980"/>
              <a:gd name="connsiteY6" fmla="*/ 94814 h 6858000"/>
              <a:gd name="connsiteX7" fmla="*/ 7442282 w 7464980"/>
              <a:gd name="connsiteY7" fmla="*/ 421796 h 6858000"/>
              <a:gd name="connsiteX8" fmla="*/ 7446216 w 7464980"/>
              <a:gd name="connsiteY8" fmla="*/ 812192 h 6858000"/>
              <a:gd name="connsiteX9" fmla="*/ 7426545 w 7464980"/>
              <a:gd name="connsiteY9" fmla="*/ 1113642 h 6858000"/>
              <a:gd name="connsiteX10" fmla="*/ 7454338 w 7464980"/>
              <a:gd name="connsiteY10" fmla="*/ 1796708 h 6858000"/>
              <a:gd name="connsiteX11" fmla="*/ 7452689 w 7464980"/>
              <a:gd name="connsiteY11" fmla="*/ 2327333 h 6858000"/>
              <a:gd name="connsiteX12" fmla="*/ 7443551 w 7464980"/>
              <a:gd name="connsiteY12" fmla="*/ 2784280 h 6858000"/>
              <a:gd name="connsiteX13" fmla="*/ 7449008 w 7464980"/>
              <a:gd name="connsiteY13" fmla="*/ 2985458 h 6858000"/>
              <a:gd name="connsiteX14" fmla="*/ 7435302 w 7464980"/>
              <a:gd name="connsiteY14" fmla="*/ 3531096 h 6858000"/>
              <a:gd name="connsiteX15" fmla="*/ 7445835 w 7464980"/>
              <a:gd name="connsiteY15" fmla="*/ 4336830 h 6858000"/>
              <a:gd name="connsiteX16" fmla="*/ 7444947 w 7464980"/>
              <a:gd name="connsiteY16" fmla="*/ 5026893 h 6858000"/>
              <a:gd name="connsiteX17" fmla="*/ 7449262 w 7464980"/>
              <a:gd name="connsiteY17" fmla="*/ 5252632 h 6858000"/>
              <a:gd name="connsiteX18" fmla="*/ 7449262 w 7464980"/>
              <a:gd name="connsiteY18" fmla="*/ 5466282 h 6858000"/>
              <a:gd name="connsiteX19" fmla="*/ 7411187 w 7464980"/>
              <a:gd name="connsiteY19" fmla="*/ 6121225 h 6858000"/>
              <a:gd name="connsiteX20" fmla="*/ 7426643 w 7464980"/>
              <a:gd name="connsiteY20" fmla="*/ 6708907 h 6858000"/>
              <a:gd name="connsiteX21" fmla="*/ 7443936 w 7464980"/>
              <a:gd name="connsiteY21" fmla="*/ 6858000 h 6858000"/>
              <a:gd name="connsiteX22" fmla="*/ 2860782 w 7464980"/>
              <a:gd name="connsiteY22" fmla="*/ 6858000 h 6858000"/>
              <a:gd name="connsiteX23" fmla="*/ 2794224 w 7464980"/>
              <a:gd name="connsiteY23" fmla="*/ 6858000 h 6858000"/>
              <a:gd name="connsiteX24" fmla="*/ 2171700 w 7464980"/>
              <a:gd name="connsiteY24" fmla="*/ 6858000 h 6858000"/>
              <a:gd name="connsiteX25" fmla="*/ 1624264 w 7464980"/>
              <a:gd name="connsiteY25" fmla="*/ 6858000 h 6858000"/>
              <a:gd name="connsiteX26" fmla="*/ 0 w 7464980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64980" h="6858000">
                <a:moveTo>
                  <a:pt x="0" y="0"/>
                </a:moveTo>
                <a:lnTo>
                  <a:pt x="1624264" y="0"/>
                </a:lnTo>
                <a:lnTo>
                  <a:pt x="2171700" y="0"/>
                </a:lnTo>
                <a:lnTo>
                  <a:pt x="2794224" y="0"/>
                </a:lnTo>
                <a:lnTo>
                  <a:pt x="2860782" y="0"/>
                </a:lnTo>
                <a:lnTo>
                  <a:pt x="7446838" y="0"/>
                </a:lnTo>
                <a:lnTo>
                  <a:pt x="7437231" y="94814"/>
                </a:lnTo>
                <a:cubicBezTo>
                  <a:pt x="7430384" y="203629"/>
                  <a:pt x="7435048" y="312712"/>
                  <a:pt x="7442282" y="421796"/>
                </a:cubicBezTo>
                <a:cubicBezTo>
                  <a:pt x="7453108" y="551656"/>
                  <a:pt x="7454428" y="682144"/>
                  <a:pt x="7446216" y="812192"/>
                </a:cubicBezTo>
                <a:cubicBezTo>
                  <a:pt x="7438221" y="912591"/>
                  <a:pt x="7429210" y="1012988"/>
                  <a:pt x="7426545" y="1113642"/>
                </a:cubicBezTo>
                <a:cubicBezTo>
                  <a:pt x="7420198" y="1342689"/>
                  <a:pt x="7439236" y="1569316"/>
                  <a:pt x="7454338" y="1796708"/>
                </a:cubicBezTo>
                <a:cubicBezTo>
                  <a:pt x="7466015" y="1973710"/>
                  <a:pt x="7471472" y="2150457"/>
                  <a:pt x="7452689" y="2327333"/>
                </a:cubicBezTo>
                <a:cubicBezTo>
                  <a:pt x="7436698" y="2479266"/>
                  <a:pt x="7428321" y="2631453"/>
                  <a:pt x="7443551" y="2784280"/>
                </a:cubicBezTo>
                <a:cubicBezTo>
                  <a:pt x="7450277" y="2851085"/>
                  <a:pt x="7457512" y="2918653"/>
                  <a:pt x="7449008" y="2985458"/>
                </a:cubicBezTo>
                <a:cubicBezTo>
                  <a:pt x="7426036" y="3167039"/>
                  <a:pt x="7429591" y="3349132"/>
                  <a:pt x="7435302" y="3531096"/>
                </a:cubicBezTo>
                <a:cubicBezTo>
                  <a:pt x="7443805" y="3799715"/>
                  <a:pt x="7457892" y="4067954"/>
                  <a:pt x="7445835" y="4336830"/>
                </a:cubicBezTo>
                <a:cubicBezTo>
                  <a:pt x="7435555" y="4566639"/>
                  <a:pt x="7452181" y="4796831"/>
                  <a:pt x="7444947" y="5026893"/>
                </a:cubicBezTo>
                <a:cubicBezTo>
                  <a:pt x="7442510" y="5102162"/>
                  <a:pt x="7443957" y="5177504"/>
                  <a:pt x="7449262" y="5252632"/>
                </a:cubicBezTo>
                <a:cubicBezTo>
                  <a:pt x="7455799" y="5323700"/>
                  <a:pt x="7455799" y="5395213"/>
                  <a:pt x="7449262" y="5466282"/>
                </a:cubicBezTo>
                <a:cubicBezTo>
                  <a:pt x="7424767" y="5683875"/>
                  <a:pt x="7414742" y="5902486"/>
                  <a:pt x="7411187" y="6121225"/>
                </a:cubicBezTo>
                <a:cubicBezTo>
                  <a:pt x="7407951" y="6317442"/>
                  <a:pt x="7409569" y="6513586"/>
                  <a:pt x="7426643" y="6708907"/>
                </a:cubicBezTo>
                <a:lnTo>
                  <a:pt x="7443936" y="6858000"/>
                </a:lnTo>
                <a:lnTo>
                  <a:pt x="2860782" y="6858000"/>
                </a:lnTo>
                <a:lnTo>
                  <a:pt x="2794224" y="6858000"/>
                </a:lnTo>
                <a:lnTo>
                  <a:pt x="2171700" y="6858000"/>
                </a:lnTo>
                <a:lnTo>
                  <a:pt x="16242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A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false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5D93526-FDBD-4F12-A4C1-5532B312C41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5417191" y="329184"/>
            <a:ext cx="6241568" cy="1783080"/>
          </a:xfrm>
        </p:spPr>
        <p:txBody>
          <a:bodyPr vert="horz" lIns="91440" tIns="45720" rIns="91440" bIns="45720" rtlCol="false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cs-CZ" sz="6100" dirty="false">
                <a:solidFill>
                  <a:schemeClr val="bg1"/>
                </a:solidFill>
              </a:rPr>
            </a:br>
            <a:r>
              <a:rPr lang="en-US" sz="6100" dirty="false">
                <a:solidFill>
                  <a:schemeClr val="bg1"/>
                </a:solidFill>
              </a:rPr>
              <a:t>Sociální </a:t>
            </a:r>
            <a:r>
              <a:rPr lang="en-US" sz="6100" dirty="false" err="true">
                <a:solidFill>
                  <a:schemeClr val="bg1"/>
                </a:solidFill>
              </a:rPr>
              <a:t>pracovník</a:t>
            </a:r>
            <a:r>
              <a:rPr lang="en-US" sz="6100" dirty="false">
                <a:solidFill>
                  <a:schemeClr val="bg1"/>
                </a:solidFill>
              </a:rPr>
              <a:t> </a:t>
            </a:r>
            <a:r>
              <a:rPr lang="en-US" sz="6100" dirty="false" err="true">
                <a:solidFill>
                  <a:schemeClr val="bg1"/>
                </a:solidFill>
              </a:rPr>
              <a:t>roku</a:t>
            </a:r>
            <a:r>
              <a:rPr lang="en-US" sz="6100" dirty="false">
                <a:solidFill>
                  <a:schemeClr val="bg1"/>
                </a:solidFill>
              </a:rPr>
              <a:t> 202</a:t>
            </a:r>
            <a:r>
              <a:rPr lang="cs-CZ" sz="6100" dirty="false">
                <a:solidFill>
                  <a:schemeClr val="bg1"/>
                </a:solidFill>
              </a:rPr>
              <a:t>4</a:t>
            </a:r>
            <a:endParaRPr lang="en-US" sz="6100" dirty="false">
              <a:solidFill>
                <a:schemeClr val="bg1"/>
              </a:solidFill>
            </a:endParaRPr>
          </a:p>
        </p:txBody>
      </p:sp>
      <p:sp>
        <p:nvSpPr>
          <p:cNvPr id="22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0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4476C7-81F6-4260-A84E-B822989F6B82}"/>
              </a:ext>
            </a:extLst>
          </p:cNvPr>
          <p:cNvSpPr txBox="true"/>
          <p:nvPr/>
        </p:nvSpPr>
        <p:spPr>
          <a:xfrm>
            <a:off x="5417191" y="2706624"/>
            <a:ext cx="6241568" cy="3483864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Sociální pracovník</a:t>
            </a:r>
            <a:endParaRPr lang="en-US" sz="36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Sociální práce/sociálna práca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socialninovink</a:t>
            </a:r>
            <a:r>
              <a:rPr lang="cs-CZ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3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.cz</a:t>
            </a:r>
            <a:endParaRPr lang="en-US" sz="3600" dirty="false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9D0F949A-966C-4849-8E20-133F2CDC8674}"/>
              </a:ext>
            </a:extLst>
          </p:cNvPr>
          <p:cNvPicPr>
            <a:picLocks noGrp="true" noChangeAspect="true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" y="929520"/>
            <a:ext cx="4014216" cy="1725408"/>
          </a:xfrm>
          <a:prstGeom prst="rect">
            <a:avLst/>
          </a:prstGeom>
        </p:spPr>
      </p:pic>
      <p:pic>
        <p:nvPicPr>
          <p:cNvPr id="9" name="Zástupný obsah 8" descr="Obsah obrázku interiér&#10;&#10;Popis byl vytvořen automaticky">
            <a:extLst>
              <a:ext uri="{FF2B5EF4-FFF2-40B4-BE49-F238E27FC236}">
                <a16:creationId xmlns:a16="http://schemas.microsoft.com/office/drawing/2014/main" id="{DC8EB766-0CDB-48B6-BC1E-21A43ED02D5E}"/>
              </a:ext>
            </a:extLst>
          </p:cNvPr>
          <p:cNvPicPr>
            <a:picLocks noGrp="true" noChangeAspect="true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" y="3627402"/>
            <a:ext cx="3995928" cy="265729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D217A5-E7F3-46FA-BF26-56190A13DCD8}"/>
              </a:ext>
            </a:extLst>
          </p:cNvPr>
          <p:cNvSpPr txBox="true"/>
          <p:nvPr/>
        </p:nvSpPr>
        <p:spPr>
          <a:xfrm>
            <a:off x="5260898" y="4956048"/>
            <a:ext cx="62415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false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Ministr Jurečka vyhlásil nominace do VII. ročníku ocenění </a:t>
            </a:r>
            <a:r>
              <a:rPr lang="cs-CZ" sz="2800" dirty="false" err="true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Gratias</a:t>
            </a:r>
            <a:r>
              <a:rPr lang="cs-CZ" sz="2800" dirty="false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 2024 pro sociální pracovnice a pracovníky (mpsv.cz)</a:t>
            </a:r>
            <a:endParaRPr lang="cs-CZ" sz="2800" dirty="false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0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true">
        <p:nvSpPr>
          <p:cNvPr id="25" name="Rectangle 19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A894E9C-0508-C45D-2B2A-748074B1C96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D503E11D-D7FB-44ED-80F1-8CDAD7A9A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 dirty="false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D7C2AE-C0C3-47F5-9BEC-179418F6540F}"/>
              </a:ext>
            </a:extLst>
          </p:cNvPr>
          <p:cNvSpPr txBox="true"/>
          <p:nvPr/>
        </p:nvSpPr>
        <p:spPr>
          <a:xfrm>
            <a:off x="759646" y="4876800"/>
            <a:ext cx="7749354" cy="95410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800" dirty="false">
                <a:solidFill>
                  <a:schemeClr val="bg1"/>
                </a:solidFill>
              </a:rPr>
              <a:t>PhDr. Melanie Zajacová, Ph.D. </a:t>
            </a:r>
          </a:p>
          <a:p>
            <a:r>
              <a:rPr lang="cs-CZ" sz="2800" dirty="false">
                <a:solidFill>
                  <a:schemeClr val="bg1"/>
                </a:solidFill>
              </a:rPr>
              <a:t>melanie.zajacova@mpsv.cz, 221 922 289, 770 123 984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60E62126-74E6-4F9A-86BF-B83F60CB2D94}"/>
              </a:ext>
            </a:extLst>
          </p:cNvPr>
          <p:cNvSpPr txBox="true">
            <a:spLocks/>
          </p:cNvSpPr>
          <p:nvPr/>
        </p:nvSpPr>
        <p:spPr>
          <a:xfrm>
            <a:off x="838200" y="365125"/>
            <a:ext cx="6667500" cy="2530475"/>
          </a:xfrm>
          <a:prstGeom prst="rect">
            <a:avLst/>
          </a:prstGeom>
        </p:spPr>
        <p:txBody>
          <a:bodyPr vert="horz" lIns="91440" tIns="45720" rIns="91440" bIns="45720" rtlCol="false" anchor="b">
            <a:noAutofit/>
          </a:bodyPr>
          <a:lstStyle>
            <a:lvl1pPr algn="l" defTabSz="914400" rtl="false" eaLnBrk="true" latinLnBrk="false" hangingPunct="true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800" dirty="fals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spolupráci!</a:t>
            </a:r>
          </a:p>
        </p:txBody>
      </p:sp>
    </p:spTree>
    <p:extLst>
      <p:ext uri="{BB962C8B-B14F-4D97-AF65-F5344CB8AC3E}">
        <p14:creationId xmlns:p14="http://schemas.microsoft.com/office/powerpoint/2010/main" val="141925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FBA53-C37C-AC1F-1733-813467960A7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Výzva 009 – součinnost s MPSV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F253B-9DB7-7363-8011-056189328AA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true" dirty="false">
                <a:latin typeface="Cambria" panose="02040503050406030204" pitchFamily="18" charset="0"/>
                <a:ea typeface="Cambria" panose="02040503050406030204" pitchFamily="18" charset="0"/>
              </a:rPr>
              <a:t>Cílem aktivit je personálně posílit výkon sociální práce na obcích a krajích, zvýšit dostupnost sociální práce a zvýšit profesionální výkon sociálních pracovníků. </a:t>
            </a:r>
          </a:p>
          <a:p>
            <a:r>
              <a:rPr lang="cs-CZ" i="true" dirty="false">
                <a:latin typeface="Cambria" panose="02040503050406030204" pitchFamily="18" charset="0"/>
                <a:ea typeface="Cambria" panose="02040503050406030204" pitchFamily="18" charset="0"/>
              </a:rPr>
              <a:t>Jedná se o vytvoření nových pracovních pozic nebo rozšíření/navýšení úvazků pracovních pozic</a:t>
            </a:r>
          </a:p>
          <a:p>
            <a:r>
              <a:rPr lang="cs-CZ" b="true" dirty="false">
                <a:latin typeface="Cambria" panose="02040503050406030204" pitchFamily="18" charset="0"/>
                <a:ea typeface="Cambria" panose="02040503050406030204" pitchFamily="18" charset="0"/>
              </a:rPr>
              <a:t>Sociální pracovník</a:t>
            </a:r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 – garant</a:t>
            </a:r>
          </a:p>
          <a:p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Case manager</a:t>
            </a:r>
          </a:p>
          <a:p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Evaluace</a:t>
            </a:r>
          </a:p>
          <a:p>
            <a:endParaRPr lang="cs-CZ" b="true" dirty="false"/>
          </a:p>
        </p:txBody>
      </p:sp>
    </p:spTree>
    <p:extLst>
      <p:ext uri="{BB962C8B-B14F-4D97-AF65-F5344CB8AC3E}">
        <p14:creationId xmlns:p14="http://schemas.microsoft.com/office/powerpoint/2010/main" val="351920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17500" y="332656"/>
            <a:ext cx="11417300" cy="158417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sz="3200" b="true" kern="1200" dirty="false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Předpoklady pro výkon povolání sociálního pracovníka</a:t>
            </a:r>
            <a:br>
              <a:rPr lang="cs-CZ" sz="3200" b="true" kern="1200" dirty="false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</a:br>
            <a:endParaRPr lang="cs-CZ" sz="3200" b="true" kern="1200" dirty="false">
              <a:solidFill>
                <a:srgbClr val="0000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990600" y="1556792"/>
            <a:ext cx="10287000" cy="436140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96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Odborná způsobilost  </a:t>
            </a:r>
            <a:r>
              <a:rPr lang="cs-CZ" sz="9600" b="true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§ 110 odst. 4</a:t>
            </a:r>
            <a:r>
              <a:rPr lang="cs-CZ" sz="96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zákona č. 108/2006 Sb., o sociálních službách</a:t>
            </a:r>
            <a:br>
              <a:rPr lang="cs-CZ" sz="96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cs-CZ" sz="9600" dirty="false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0"/>
              </a:spcBef>
              <a:buFont typeface="+mj-lt"/>
              <a:buAutoNum type="alphaLcParenR"/>
            </a:pPr>
            <a:r>
              <a:rPr lang="cs-CZ" sz="96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vyšší odborné vzdělání získané absolvováním vzdělávacího programu akreditovaného podle zvláštního právního předpisu v oborech vzdělání zaměřených na sociální práci a sociální pedagogiku, sociální pedagogiku, sociální a humanitární práci, sociální práci, sociálně právní činnost, charitní a sociální činnost;</a:t>
            </a:r>
          </a:p>
          <a:p>
            <a:pPr marL="357188" indent="-357188">
              <a:spcBef>
                <a:spcPts val="0"/>
              </a:spcBef>
              <a:buFont typeface="+mj-lt"/>
              <a:buAutoNum type="alphaLcParenR"/>
            </a:pPr>
            <a:endParaRPr lang="cs-CZ" sz="9600" dirty="false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0"/>
              </a:spcBef>
              <a:buFont typeface="+mj-lt"/>
              <a:buAutoNum type="alphaLcParenR"/>
            </a:pPr>
            <a:r>
              <a:rPr lang="cs-CZ" sz="96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vysokoškolské vzdělání získané studiem v bakalářském, magisterském nebo doktorském studijním programu zaměřeném na sociální práci, sociální politiku, sociální pedagogiku, sociální péči, sociální patologii, právo nebo speciální pedagogiku, akreditovaném podle zvláštního právního předpisu.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798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33400" y="404664"/>
            <a:ext cx="11125200" cy="115212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sz="3600" b="true" kern="120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Činnosti sociálního pracovníka </a:t>
            </a:r>
            <a:br>
              <a:rPr lang="cs-CZ" sz="3600" b="true" kern="120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</a:br>
            <a:endParaRPr lang="cs-CZ" sz="2800" b="true" kern="1200" dirty="false">
              <a:solidFill>
                <a:srgbClr val="0000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76300" y="1340768"/>
            <a:ext cx="104394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true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§ 109 </a:t>
            </a: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zákona č. 108/2006 Sb., o sociálních službách, například: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sociální šetření,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sociálně právní poradenství,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analytická, metodická a koncepční činnost v sociální oblasti,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depistážní činnost,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poskytování krizové pomoci,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sociální poradenství a sociální rehabilitace,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zjišťování potřeb obyvatel obce a kraje,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800" dirty="false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koordinuje poskytování sociálních služeb.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fal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true">
        <p:nvSpPr>
          <p:cNvPr id="58" name="Rectangle 5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F3810-0A7C-4892-B12F-F4BBBBA55E94}"/>
              </a:ext>
            </a:extLst>
          </p:cNvPr>
          <p:cNvSpPr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false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800">
                <a:latin typeface="+mj-lt"/>
                <a:ea typeface="+mj-ea"/>
                <a:cs typeface="+mj-cs"/>
              </a:rPr>
              <a:t>Sociální práce jako profese</a:t>
            </a: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false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false" extrusionOk="false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3F938AA-AAA1-4278-8367-E8E764898E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54296" y="763913"/>
            <a:ext cx="7214616" cy="530274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BDCFD02-D0C8-4CA1-800D-4D97197FCFF1}"/>
              </a:ext>
            </a:extLst>
          </p:cNvPr>
          <p:cNvSpPr txBox="true">
            <a:spLocks/>
          </p:cNvSpPr>
          <p:nvPr/>
        </p:nvSpPr>
        <p:spPr>
          <a:xfrm>
            <a:off x="526857" y="2207958"/>
            <a:ext cx="11138283" cy="4073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false" eaLnBrk="true" latinLnBrk="false" hangingPunct="true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br>
              <a:rPr lang="cs-CZ" sz="2000" dirty="fal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false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7380C8B-B404-4516-A883-EC4FCBA480FD}"/>
              </a:ext>
            </a:extLst>
          </p:cNvPr>
          <p:cNvSpPr txBox="true">
            <a:spLocks/>
          </p:cNvSpPr>
          <p:nvPr/>
        </p:nvSpPr>
        <p:spPr>
          <a:xfrm>
            <a:off x="679257" y="2360358"/>
            <a:ext cx="11138283" cy="4073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false" eaLnBrk="true" latinLnBrk="false" hangingPunct="true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cs-CZ" sz="2000" dirty="fal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6F092A-B9C8-469D-B9B2-F4C3B308F743}"/>
              </a:ext>
            </a:extLst>
          </p:cNvPr>
          <p:cNvSpPr txBox="true"/>
          <p:nvPr/>
        </p:nvSpPr>
        <p:spPr>
          <a:xfrm>
            <a:off x="1887881" y="6471092"/>
            <a:ext cx="10304119" cy="30777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sz="1400" dirty="false">
                <a:latin typeface="Cambria" panose="02040503050406030204" pitchFamily="18" charset="0"/>
                <a:ea typeface="Cambria" panose="02040503050406030204" pitchFamily="18" charset="0"/>
              </a:rPr>
              <a:t>Výzkumná zpráva: Analýza dopadů pandemické zkušenosti na sociální pracovníky ve veřejné správě</a:t>
            </a:r>
          </a:p>
        </p:txBody>
      </p:sp>
    </p:spTree>
    <p:extLst>
      <p:ext uri="{BB962C8B-B14F-4D97-AF65-F5344CB8AC3E}">
        <p14:creationId xmlns:p14="http://schemas.microsoft.com/office/powerpoint/2010/main" val="223164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true">
        <p:nvSpPr>
          <p:cNvPr id="75" name="Rectangle 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F3810-0A7C-4892-B12F-F4BBBBA55E94}"/>
              </a:ext>
            </a:extLst>
          </p:cNvPr>
          <p:cNvSpPr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false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800">
                <a:latin typeface="+mj-lt"/>
                <a:ea typeface="+mj-ea"/>
                <a:cs typeface="+mj-cs"/>
              </a:rPr>
              <a:t>ETIKA SOCIÁLNÍ PRÁCE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false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false" extrusionOk="false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51A5A6-7CA5-4EB0-B0CE-28705C3C7E6B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48502"/>
            <a:ext cx="7214616" cy="37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BDCFD02-D0C8-4CA1-800D-4D97197FCFF1}"/>
              </a:ext>
            </a:extLst>
          </p:cNvPr>
          <p:cNvSpPr txBox="true">
            <a:spLocks/>
          </p:cNvSpPr>
          <p:nvPr/>
        </p:nvSpPr>
        <p:spPr>
          <a:xfrm>
            <a:off x="526857" y="2207958"/>
            <a:ext cx="11138283" cy="40736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false" eaLnBrk="true" latinLnBrk="false" hangingPunct="true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br>
              <a:rPr lang="cs-CZ" sz="2000" dirty="fal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false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1D0A90D-4856-4AFF-8CF4-CA3FED16CA4E}"/>
              </a:ext>
            </a:extLst>
          </p:cNvPr>
          <p:cNvSpPr txBox="true"/>
          <p:nvPr/>
        </p:nvSpPr>
        <p:spPr>
          <a:xfrm>
            <a:off x="1887881" y="6471092"/>
            <a:ext cx="10304119" cy="30777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sz="1400" dirty="false">
                <a:latin typeface="Cambria" panose="02040503050406030204" pitchFamily="18" charset="0"/>
                <a:ea typeface="Cambria" panose="02040503050406030204" pitchFamily="18" charset="0"/>
              </a:rPr>
              <a:t>www.socialniprace.cz</a:t>
            </a:r>
          </a:p>
        </p:txBody>
      </p:sp>
    </p:spTree>
    <p:extLst>
      <p:ext uri="{BB962C8B-B14F-4D97-AF65-F5344CB8AC3E}">
        <p14:creationId xmlns:p14="http://schemas.microsoft.com/office/powerpoint/2010/main" val="333077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false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false" extrusionOk="false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true">
        <p:nvSpPr>
          <p:cNvPr id="73" name="Rectangle 7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F3810-0A7C-4892-B12F-F4BBBBA55E94}"/>
              </a:ext>
            </a:extLst>
          </p:cNvPr>
          <p:cNvSpPr/>
          <p:nvPr/>
        </p:nvSpPr>
        <p:spPr>
          <a:xfrm>
            <a:off x="673100" y="640080"/>
            <a:ext cx="3032997" cy="3076956"/>
          </a:xfrm>
          <a:prstGeom prst="rect">
            <a:avLst/>
          </a:prstGeom>
        </p:spPr>
        <p:txBody>
          <a:bodyPr vert="horz" lIns="91440" tIns="45720" rIns="91440" bIns="45720" rtlCol="false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8000" dirty="false" err="true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člověk</a:t>
            </a:r>
            <a:endParaRPr lang="en-US" sz="8000" dirty="false"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false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false" extrusionOk="false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3074" name="Picture 2" descr="Střed zájmu: KULTURA 360° #2 / Od teorie k praxi - CZECHDESIGN">
            <a:extLst>
              <a:ext uri="{FF2B5EF4-FFF2-40B4-BE49-F238E27FC236}">
                <a16:creationId xmlns:a16="http://schemas.microsoft.com/office/drawing/2014/main" id="{AC8FB53F-A699-4E5C-AEAE-30011E47906D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-1" b="-1"/>
          <a:stretch/>
        </p:blipFill>
        <p:spPr bwMode="auto">
          <a:xfrm>
            <a:off x="3670825" y="-25399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FFF2E9A-A4AC-4B11-81AF-AA8DE47523D1}"/>
              </a:ext>
            </a:extLst>
          </p:cNvPr>
          <p:cNvSpPr txBox="true"/>
          <p:nvPr/>
        </p:nvSpPr>
        <p:spPr>
          <a:xfrm>
            <a:off x="1887881" y="6471092"/>
            <a:ext cx="10304119" cy="30777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sz="1400" dirty="false">
                <a:latin typeface="Cambria" panose="02040503050406030204" pitchFamily="18" charset="0"/>
                <a:ea typeface="Cambria" panose="02040503050406030204" pitchFamily="18" charset="0"/>
              </a:rPr>
              <a:t>www.czechdesign.cz</a:t>
            </a:r>
          </a:p>
        </p:txBody>
      </p:sp>
    </p:spTree>
    <p:extLst>
      <p:ext uri="{BB962C8B-B14F-4D97-AF65-F5344CB8AC3E}">
        <p14:creationId xmlns:p14="http://schemas.microsoft.com/office/powerpoint/2010/main" val="263147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DDD9-9365-410D-A0AE-B5F26BD31B7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latin typeface="Cambria" panose="02040503050406030204" pitchFamily="18" charset="0"/>
                <a:ea typeface="Cambria" panose="02040503050406030204" pitchFamily="18" charset="0"/>
              </a:rPr>
              <a:t>Počet sociálních pracovníků v ČR</a:t>
            </a:r>
          </a:p>
        </p:txBody>
      </p:sp>
      <p:pic>
        <p:nvPicPr>
          <p:cNvPr id="11" name="Zástupný obsah 10" descr="Obsah obrázku tabulka&#10;&#10;Popis byl vytvořen automaticky">
            <a:extLst>
              <a:ext uri="{FF2B5EF4-FFF2-40B4-BE49-F238E27FC236}">
                <a16:creationId xmlns:a16="http://schemas.microsoft.com/office/drawing/2014/main" id="{C2DBCBBF-DD79-4F91-B48D-BCF78D65651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614" y="2911413"/>
            <a:ext cx="10128771" cy="2425825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70D0DFD-D5D2-46D5-959D-BB962E7B28D5}"/>
              </a:ext>
            </a:extLst>
          </p:cNvPr>
          <p:cNvSpPr txBox="true"/>
          <p:nvPr/>
        </p:nvSpPr>
        <p:spPr>
          <a:xfrm>
            <a:off x="898264" y="5743575"/>
            <a:ext cx="10262121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dirty="false"/>
              <a:t>zdroj: MPSV, 2022</a:t>
            </a:r>
          </a:p>
        </p:txBody>
      </p:sp>
    </p:spTree>
    <p:extLst>
      <p:ext uri="{BB962C8B-B14F-4D97-AF65-F5344CB8AC3E}">
        <p14:creationId xmlns:p14="http://schemas.microsoft.com/office/powerpoint/2010/main" val="9121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false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false" extrusionOk="false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true">
        <p:nvSpPr>
          <p:cNvPr id="94" name="Rectangle 4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27" name="Graphic 26" descr="Zaškrtnutí">
            <a:extLst>
              <a:ext uri="{FF2B5EF4-FFF2-40B4-BE49-F238E27FC236}">
                <a16:creationId xmlns:a16="http://schemas.microsoft.com/office/drawing/2014/main" id="{EAA65D6A-5F86-1CD4-8AAC-3F3879A4EB0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95" name="Freeform: Shape 5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80A9A3"/>
          </a:solidFill>
          <a:ln w="6857" cap="flat">
            <a:noFill/>
            <a:prstDash val="solid"/>
            <a:miter/>
          </a:ln>
        </p:spPr>
        <p:txBody>
          <a:bodyPr wrap="square" rtlCol="false" anchor="ctr">
            <a:noAutofit/>
          </a:bodyPr>
          <a:lstStyle/>
          <a:p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5D93526-FDBD-4F12-A4C1-5532B312C41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5759354" y="638089"/>
            <a:ext cx="5337270" cy="1476801"/>
          </a:xfrm>
        </p:spPr>
        <p:txBody>
          <a:bodyPr vert="horz" lIns="91440" tIns="45720" rIns="91440" bIns="45720" rtlCol="false" anchor="b">
            <a:normAutofit/>
          </a:bodyPr>
          <a:lstStyle/>
          <a:p>
            <a:pPr algn="ctr"/>
            <a:r>
              <a:rPr lang="cs-CZ" sz="5600" dirty="false">
                <a:solidFill>
                  <a:srgbClr val="FFFFFF"/>
                </a:solidFill>
              </a:rPr>
              <a:t>Pole sociální práce</a:t>
            </a:r>
            <a:endParaRPr lang="en-US" sz="5600" dirty="false">
              <a:solidFill>
                <a:srgbClr val="FFFFFF"/>
              </a:solidFill>
            </a:endParaRP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TextEdit="true" noGrp="true" noRot="true" noChangeAspect="true" noMove="true" noResize="true" noEditPoints="true" noAdjustHandles="true" noChangeArrowheads="true" noChangeShapeType="true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false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false" extrusionOk="false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en-US"/>
          </a:p>
        </p:txBody>
      </p:sp>
      <p:pic>
        <p:nvPicPr>
          <p:cNvPr id="97" name="Ink 54">
            <a:extLst>
              <a:ext uri="{FF2B5EF4-FFF2-40B4-BE49-F238E27FC236}">
                <a16:creationId xmlns:a16="http://schemas.microsoft.com/office/drawing/2014/main" xmlns:p14="http://schemas.microsoft.com/office/powerpoint/2010/main" id="{070477C5-0410-4E4F-97A1-F84C2465C187}"/>
              </a:ext>
              <a:ext uri="{C183D7F6-B498-43B3-948B-1728B52AA6E4}">
                <adec:decorative xmlns:adec="http://schemas.microsoft.com/office/drawing/2017/decorative" xmlns:p14="http://schemas.microsoft.com/office/powerpoint/2010/main" val="1"/>
              </a:ext>
            </a:extLst>
          </p:cNvPr>
          <p:cNvPicPr>
            <a:picLocks noGrp="true" noRot="true" noChangeAspect="true" noMove="true" noResize="true" noEditPoints="true" noAdjustHandles="true" noChangeArrowheads="true" noChangeShapeType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237" y="1956150"/>
            <a:ext cx="36000" cy="32709"/>
          </a:xfrm>
          <a:prstGeom prst="rect">
            <a:avLst/>
          </a:prstGeom>
        </p:spPr>
      </p:pic>
      <p:graphicFrame>
        <p:nvGraphicFramePr>
          <p:cNvPr id="42" name="TextovéPole 1">
            <a:extLst>
              <a:ext uri="{FF2B5EF4-FFF2-40B4-BE49-F238E27FC236}">
                <a16:creationId xmlns:a16="http://schemas.microsoft.com/office/drawing/2014/main" id="{311F9A5E-BE65-71A6-8115-AEBADB47A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490247"/>
              </p:ext>
            </p:extLst>
          </p:nvPr>
        </p:nvGraphicFramePr>
        <p:xfrm>
          <a:off x="5759354" y="2664886"/>
          <a:ext cx="5461095" cy="3550789"/>
        </p:xfrm>
        <a:graphic>
          <a:graphicData uri="http://schemas.openxmlformats.org/drawingml/2006/diagram">
            <dgm:relIds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5707949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SketchyVTI">
  <a:themeElements>
    <a:clrScheme name="AnalogousFromLightSeedRightStep">
      <a:dk1>
        <a:srgbClr val="000000"/>
      </a:dk1>
      <a:lt1>
        <a:srgbClr val="FFFFFF"/>
      </a:lt1>
      <a:dk2>
        <a:srgbClr val="282441"/>
      </a:dk2>
      <a:lt2>
        <a:srgbClr val="E8E2E3"/>
      </a:lt2>
      <a:accent1>
        <a:srgbClr val="80A9A3"/>
      </a:accent1>
      <a:accent2>
        <a:srgbClr val="7CA9B8"/>
      </a:accent2>
      <a:accent3>
        <a:srgbClr val="91A1C3"/>
      </a:accent3>
      <a:accent4>
        <a:srgbClr val="847FBA"/>
      </a:accent4>
      <a:accent5>
        <a:srgbClr val="AE96C6"/>
      </a:accent5>
      <a:accent6>
        <a:srgbClr val="B57FBA"/>
      </a:accent6>
      <a:hlink>
        <a:srgbClr val="AE6974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A6D2C935-A6E4-4DD9-BCC5-5AE2504DB8EA}" name="SketchyVTI" vid="{F0754072-50B6-4C01-B911-67246C9F58D2}"/>
    </a:ext>
  </a:ext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Words>780</properties:Words>
  <properties:PresentationFormat>Širokoúhlá obrazovka</properties:PresentationFormat>
  <properties:Paragraphs>74</properties:Paragraphs>
  <properties:Slides>17</properties:Slides>
  <properties:Notes>6</properties:Notes>
  <properties:TotalTime>985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properties:HeadingPairs>
  <properties:TitlesOfParts>
    <vt:vector baseType="lpstr" size="29">
      <vt:lpstr>Arial</vt:lpstr>
      <vt:lpstr>Calibri</vt:lpstr>
      <vt:lpstr>Calibri Light</vt:lpstr>
      <vt:lpstr>Cambria</vt:lpstr>
      <vt:lpstr>The Hand Bold</vt:lpstr>
      <vt:lpstr>The Serif Hand Black</vt:lpstr>
      <vt:lpstr>Times New Roman</vt:lpstr>
      <vt:lpstr>Wingdings</vt:lpstr>
      <vt:lpstr>SketchyVTI</vt:lpstr>
      <vt:lpstr>Motiv Office</vt:lpstr>
      <vt:lpstr>Motiv Office</vt:lpstr>
      <vt:lpstr>Default Design</vt:lpstr>
      <vt:lpstr>Prezentace aplikace PowerPoint</vt:lpstr>
      <vt:lpstr>Výzva 009 – součinnost s MPSV</vt:lpstr>
      <vt:lpstr>Předpoklady pro výkon povolání sociálního pracovníka </vt:lpstr>
      <vt:lpstr>Činnosti sociálního pracovníka  </vt:lpstr>
      <vt:lpstr>Prezentace aplikace PowerPoint</vt:lpstr>
      <vt:lpstr>Prezentace aplikace PowerPoint</vt:lpstr>
      <vt:lpstr>Prezentace aplikace PowerPoint</vt:lpstr>
      <vt:lpstr>Počet sociálních pracovníků v ČR</vt:lpstr>
      <vt:lpstr>Pole sociální práce</vt:lpstr>
      <vt:lpstr>Výzvy 009 (a 008) – otázky sociální práce</vt:lpstr>
      <vt:lpstr>Výzva 009 – otázky sociální práce</vt:lpstr>
      <vt:lpstr>Výzva 009 – otázky sociální práce</vt:lpstr>
      <vt:lpstr>Výzva 009 – otázky sociální práce</vt:lpstr>
      <vt:lpstr>Prezentace aplikace PowerPoint</vt:lpstr>
      <vt:lpstr>Prezentace aplikace PowerPoint</vt:lpstr>
      <vt:lpstr> Sociální pracovník roku 2024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2022-04-29T04:18:43Z</dcterms:created>
  <dc:creator/>
  <cp:lastModifiedBy/>
  <dcterms:modified xmlns:xsi="http://www.w3.org/2001/XMLSchema-instance" xsi:type="dcterms:W3CDTF">2023-11-06T19:30:08Z</dcterms:modified>
  <cp:revision>41</cp:revision>
  <dc:title>Prezentace aplikace PowerPoint</dc:title>
</cp:coreProperties>
</file>