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2">
  <p:sldMasterIdLst>
    <p:sldMasterId id="2147483671" r:id="rId4"/>
  </p:sldMasterIdLst>
  <p:notesMasterIdLst>
    <p:notesMasterId r:id="rId57"/>
  </p:notesMasterIdLst>
  <p:sldIdLst>
    <p:sldId id="256" r:id="rId5"/>
    <p:sldId id="547" r:id="rId6"/>
    <p:sldId id="505" r:id="rId7"/>
    <p:sldId id="453" r:id="rId8"/>
    <p:sldId id="454" r:id="rId9"/>
    <p:sldId id="546" r:id="rId10"/>
    <p:sldId id="456" r:id="rId11"/>
    <p:sldId id="565" r:id="rId12"/>
    <p:sldId id="566" r:id="rId13"/>
    <p:sldId id="567" r:id="rId14"/>
    <p:sldId id="563" r:id="rId15"/>
    <p:sldId id="552" r:id="rId16"/>
    <p:sldId id="581" r:id="rId17"/>
    <p:sldId id="582" r:id="rId18"/>
    <p:sldId id="516" r:id="rId19"/>
    <p:sldId id="458" r:id="rId20"/>
    <p:sldId id="560" r:id="rId21"/>
    <p:sldId id="559" r:id="rId22"/>
    <p:sldId id="508" r:id="rId23"/>
    <p:sldId id="515" r:id="rId24"/>
    <p:sldId id="568" r:id="rId25"/>
    <p:sldId id="353" r:id="rId26"/>
    <p:sldId id="355" r:id="rId27"/>
    <p:sldId id="357" r:id="rId28"/>
    <p:sldId id="569" r:id="rId29"/>
    <p:sldId id="578" r:id="rId30"/>
    <p:sldId id="579" r:id="rId31"/>
    <p:sldId id="580" r:id="rId32"/>
    <p:sldId id="544" r:id="rId33"/>
    <p:sldId id="464" r:id="rId34"/>
    <p:sldId id="477" r:id="rId35"/>
    <p:sldId id="539" r:id="rId36"/>
    <p:sldId id="540" r:id="rId37"/>
    <p:sldId id="478" r:id="rId38"/>
    <p:sldId id="526" r:id="rId39"/>
    <p:sldId id="564" r:id="rId40"/>
    <p:sldId id="482" r:id="rId41"/>
    <p:sldId id="541" r:id="rId42"/>
    <p:sldId id="571" r:id="rId43"/>
    <p:sldId id="543" r:id="rId44"/>
    <p:sldId id="532" r:id="rId45"/>
    <p:sldId id="572" r:id="rId46"/>
    <p:sldId id="494" r:id="rId47"/>
    <p:sldId id="574" r:id="rId48"/>
    <p:sldId id="495" r:id="rId49"/>
    <p:sldId id="575" r:id="rId50"/>
    <p:sldId id="576" r:id="rId51"/>
    <p:sldId id="577" r:id="rId52"/>
    <p:sldId id="499" r:id="rId53"/>
    <p:sldId id="500" r:id="rId54"/>
    <p:sldId id="501" r:id="rId55"/>
    <p:sldId id="553" r:id="rId56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B90363FD-03E0-E307-C3C6-6855CFA59C28}" initials="MIM(" name="Marcinová Iveta Mgr. (MPSV)" providerId="AD" userId="S::iveta.marcinova@mpsv.cz::56aea18f-81e1-44cc-9be5-3a589aea286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Pavlíková Tereza Ing. (MPSV)" initials="PTI(" lastIdx="2" clrIdx="0">
    <p:extLst>
      <p:ext uri="{19B8F6BF-5375-455C-9EA6-DF929625EA0E}">
        <p15:presenceInfo xmlns:p15="http://schemas.microsoft.com/office/powerpoint/2012/main" providerId="AD" userId="S::tereza.pavlikova@mpsv.cz::066bb9b8-f0de-4393-b388-3ea8262cda2e"/>
      </p:ext>
    </p:extLst>
  </p:cmAuthor>
  <p:cmAuthor id="2" name="Janáčová Pavlína Mgr., DiS. (MPSV)" initials="JPMD(" lastIdx="1" clrIdx="1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6510" autoAdjust="false"/>
    <p:restoredTop sz="91498" autoAdjust="false"/>
  </p:normalViewPr>
  <p:slideViewPr>
    <p:cSldViewPr showGuides="true">
      <p:cViewPr varScale="true">
        <p:scale>
          <a:sx n="61" d="100"/>
          <a:sy n="61" d="100"/>
        </p:scale>
        <p:origin x="1404" y="5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authors.xml" Type="http://schemas.microsoft.com/office/2018/10/relationships/author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commentAuthors.xml" Type="http://schemas.openxmlformats.org/officeDocument/2006/relationships/commentAuthors" Id="rId58"/>
    <Relationship Target="slides/slide1.xml" Type="http://schemas.openxmlformats.org/officeDocument/2006/relationships/slide" Id="rId5"/>
    <Relationship Target="theme/theme1.xml" Type="http://schemas.openxmlformats.org/officeDocument/2006/relationships/theme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presProps.xml" Type="http://schemas.openxmlformats.org/officeDocument/2006/relationships/presProps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tableStyles.xml" Type="http://schemas.openxmlformats.org/officeDocument/2006/relationships/tableStyles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notesMasters/notesMaster1.xml" Type="http://schemas.openxmlformats.org/officeDocument/2006/relationships/notesMaster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viewProps.xml" Type="http://schemas.openxmlformats.org/officeDocument/2006/relationships/viewProps" Id="rId60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04.09.2023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baseline="0" dirty="false"/>
              <a:t>.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967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737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6671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18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028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8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459307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media/image1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media/image1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1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hdphoto3.wdp" Type="http://schemas.microsoft.com/office/2007/relationships/hdphoto" Id="rId3"/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hdphoto4.wdp" Type="http://schemas.microsoft.com/office/2007/relationships/hdphoto" Id="rId5"/>
    <Relationship Target="../media/image22.png" Type="http://schemas.openxmlformats.org/officeDocument/2006/relationships/image" Id="rId4"/>
</Relationships>

</file>

<file path=ppt/slides/_rels/slide28.xml.rels><?xml version="1.0" encoding="UTF-8" standalone="yes"?>
<Relationships xmlns="http://schemas.openxmlformats.org/package/2006/relationships">
    <Relationship Target="../media/hdphoto5.wdp" Type="http://schemas.microsoft.com/office/2007/relationships/hdphoto" Id="rId3"/>
    <Relationship Target="../media/image2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.png" Type="http://schemas.openxmlformats.org/officeDocument/2006/relationships/image" Id="rId5"/>
    <Relationship TargetMode="External" Target="https://www.esfcr.cz/pokyny-k-vyplneni-zpravy-o-realizaci-zadosti-o-platbu-a-zadosti-o-zmenu-opz/-/dokument/809712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6.wdp" Type="http://schemas.microsoft.com/office/2007/relationships/hdphoto" Id="rId4"/>
</Relationships>

</file>

<file path=ppt/slides/_rels/slide32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hdphoto7.wdp" Type="http://schemas.microsoft.com/office/2007/relationships/hdphoto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1.png" Type="http://schemas.openxmlformats.org/officeDocument/2006/relationships/image" Id="rId4"/>
</Relationships>

</file>

<file path=ppt/slides/_rels/slide38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3"/>
    <Relationship Target="../media/image43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6.png" Type="http://schemas.openxmlformats.org/officeDocument/2006/relationships/image" Id="rId5"/>
    <Relationship Target="../media/image45.png" Type="http://schemas.openxmlformats.org/officeDocument/2006/relationships/image" Id="rId4"/>
</Relationships>

</file>

<file path=ppt/slides/_rels/slide5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47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828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431540" y="1580336"/>
            <a:ext cx="8496944" cy="18486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kern="1200" dirty="false">
                <a:latin typeface="+mn-lt"/>
                <a:ea typeface="+mn-ea"/>
                <a:cs typeface="+mn-cs"/>
              </a:rPr>
              <a:t>seminář  pro příjemce OPZ+:</a:t>
            </a: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u="sng" dirty="false">
                <a:solidFill>
                  <a:srgbClr val="FF0000"/>
                </a:solidFill>
              </a:rPr>
              <a:t>2.  ZPRÁVA O REALIZACI </a:t>
            </a:r>
            <a:br>
              <a:rPr lang="cs-CZ" sz="3200" u="sng" dirty="false">
                <a:solidFill>
                  <a:srgbClr val="FF0000"/>
                </a:solidFill>
              </a:rPr>
            </a:br>
            <a:r>
              <a:rPr lang="cs-CZ" sz="3200" u="sng" dirty="false">
                <a:solidFill>
                  <a:srgbClr val="FF0000"/>
                </a:solidFill>
              </a:rPr>
              <a:t>A ŽÁDOST O PLATBU</a:t>
            </a:r>
            <a:br>
              <a:rPr lang="cs-CZ" sz="3200" u="sng"/>
            </a:br>
            <a:r>
              <a:rPr lang="cs-CZ" sz="3200" u="sng"/>
              <a:t> </a:t>
            </a:r>
            <a:endParaRPr lang="cs-CZ" sz="3200" kern="1200" dirty="false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39552" y="4491041"/>
            <a:ext cx="8280920" cy="2160240"/>
          </a:xfrm>
        </p:spPr>
        <p:txBody>
          <a:bodyPr anchor="t"/>
          <a:lstStyle/>
          <a:p>
            <a:r>
              <a:rPr lang="cs-CZ" b="true" dirty="false"/>
              <a:t>Výzva 03_22_014: Podpora pečujících osob a sdílené péče (1)</a:t>
            </a: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05ED5C5-F44C-4BD5-9B84-36B68FBC5A49}"/>
              </a:ext>
            </a:extLst>
          </p:cNvPr>
          <p:cNvSpPr txBox="true">
            <a:spLocks/>
          </p:cNvSpPr>
          <p:nvPr/>
        </p:nvSpPr>
        <p:spPr>
          <a:xfrm>
            <a:off x="521296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Termín: 12. září 2023  </a:t>
            </a:r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9867E5A6-75CE-0564-C217-8FB521E58EF9}"/>
              </a:ext>
            </a:extLst>
          </p:cNvPr>
          <p:cNvSpPr txBox="true">
            <a:spLocks/>
          </p:cNvSpPr>
          <p:nvPr/>
        </p:nvSpPr>
        <p:spPr>
          <a:xfrm>
            <a:off x="5940152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Oddělení 874 MPSV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I.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4190BB-0BF9-E335-0A10-0BBE0CC0FC13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b="10892"/>
          <a:stretch/>
        </p:blipFill>
        <p:spPr>
          <a:xfrm>
            <a:off x="745439" y="1286166"/>
            <a:ext cx="7927280" cy="5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ZoR – ZÁLOŽKY 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795924" y="1475440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Indikátory  	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Veřejné zakázky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Veřejná podpora 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Povinná publicita 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Přílohy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60000" y="0"/>
            <a:ext cx="2261764" cy="67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3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340768"/>
            <a:ext cx="8496064" cy="5400600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Realizace, provoz/údržba výstupu </a:t>
            </a:r>
            <a:r>
              <a:rPr lang="cs-CZ" sz="1800" dirty="false"/>
              <a:t>– nevyplňuje se.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Příjmy</a:t>
            </a:r>
            <a:r>
              <a:rPr lang="cs-CZ" sz="1800" dirty="false"/>
              <a:t> – vyplní se 0,00 (projekt negeneruje příjmy).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- pouze „Cílené zaměření“ a „Pozitivní vlivy“ (neutrální vliv není potřebné vyplňovat) - v rámci </a:t>
            </a:r>
            <a:r>
              <a:rPr lang="cs-CZ" sz="1800" dirty="false" err="true"/>
              <a:t>ZoR</a:t>
            </a:r>
            <a:r>
              <a:rPr lang="cs-CZ" sz="1800" dirty="false"/>
              <a:t>, ve které HP byly naplňovány.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Specifické datové položky </a:t>
            </a:r>
            <a:r>
              <a:rPr lang="cs-CZ" sz="1800" dirty="false"/>
              <a:t>– </a:t>
            </a:r>
            <a:r>
              <a:rPr lang="cs-CZ" sz="1800" dirty="false">
                <a:solidFill>
                  <a:srgbClr val="FF0000"/>
                </a:solidFill>
              </a:rPr>
              <a:t>viz dále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zatrhnout souhlas.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datové položky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532480" cy="5400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Specifické datové položky (dále jen „SDP“) jsou nástroj pro doplňkový sběr informací v MS2021+, kterým ŘO získává podrobnější informace o poskytnuté podpoře.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OPZ+ jsou zavedeny následující SDP: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1) </a:t>
            </a: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Počet podpořených osob původem z Ukrajiny: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Počet osob původem z Ukrajiny, kterým byla v rámci projektu poskytnuta podpora.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Osobou původem z Ukrajiny se rozumí jakákoliv osoba pobývající na území ČR, která je státním příslušníkem Ukrajiny nebo je ukrajinské národnosti, případně se za osobu původem z Ukrajiny prohlásí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Není přitom rozhodující, zda osoba původem z Ukrajiny přišla na území ČR v souvislosti s ozbrojeným konfliktem na území Ukrajiny vyvolaným invazí vojsk Ruské federace, nebo zde pobývala již dříve.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i="false" u="none" strike="noStrike" baseline="0" dirty="false">
                <a:latin typeface="Arial" panose="020B0604020202020204" pitchFamily="34" charset="0"/>
              </a:rPr>
              <a:t>Hodnota uváděná v této SDP nemůže být vyšší než hodnota uváděná ve specifické datové položce Celkový počet podpořených osob 	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2)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Celkový počet podpořených osob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SDP nemůže být nižší než vykazovaná hodnota indikátoru 600 000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se rovná součtu hodnot indikátorů 600 000 a 670 102.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false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3740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</a:t>
            </a:r>
            <a:r>
              <a:rPr lang="cs-CZ" sz="2800"/>
              <a:t>datové položky II.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40064" cy="5400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jsou u obou SDP nuly. 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Sledování aktuálního počtu podpořených osob (u obou SDP) bude zajištěno expertním odhadem příjemce a bude uváděno pouze jako celkový počet (číslo) do příslušné obrazovky „Specifické datové položky“ v ZoR:</a:t>
            </a: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Pro účely SDP není nutné sledovat a nikam zapisovat osobní údaje jednotlivých osob ani zohledňovat, zda podpora byla pod/nad limit bagatelní podpory. </a:t>
            </a:r>
          </a:p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Sledování SDP je povinné ve všech výzvách OPZ+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66DC47-6013-49EB-E23B-E3A4B3F3E6D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b="24171"/>
          <a:stretch/>
        </p:blipFill>
        <p:spPr>
          <a:xfrm>
            <a:off x="1691680" y="2690914"/>
            <a:ext cx="6156136" cy="27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" y="1340768"/>
            <a:ext cx="8748000" cy="5355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zveřejnit na své internetové stránce</a:t>
            </a:r>
            <a:r>
              <a:rPr lang="cs-CZ" sz="1700" dirty="false"/>
              <a:t>, pokud taková stránka existuje, </a:t>
            </a:r>
            <a:r>
              <a:rPr lang="cs-CZ" sz="1700" b="true" dirty="false">
                <a:solidFill>
                  <a:srgbClr val="FF0000"/>
                </a:solidFill>
              </a:rPr>
              <a:t>stručný popis projektu </a:t>
            </a:r>
            <a:r>
              <a:rPr lang="cs-CZ" sz="1700" dirty="false"/>
              <a:t>úměrný míře podpory včetně jeho cílů 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spravovat prezentaci projektu na portálu www.esfcr.cz</a:t>
            </a:r>
            <a:r>
              <a:rPr lang="cs-CZ" sz="1700" dirty="false"/>
              <a:t>. Základní obsah prezentace (tj. popisu projektu) je na portál přenesen z MS2021+ z obsahu žádosti o podporu, příjemce ji následně dle potřeby aktualizuje. </a:t>
            </a:r>
            <a:r>
              <a:rPr lang="cs-CZ" sz="1800" b="true" dirty="false">
                <a:solidFill>
                  <a:srgbClr val="000000"/>
                </a:solidFill>
                <a:latin typeface="Arial" panose="020B0604020202020204" pitchFamily="34" charset="0"/>
              </a:rPr>
              <a:t>Aktualita: 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Tato povinnost neplatí do doby, než portál www.esfcr.cz umožní editaci ze strany příjemce.)</a:t>
            </a: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umístit alespoň 1 povinný plakát velikosti minimálně A3 </a:t>
            </a:r>
            <a:br>
              <a:rPr lang="cs-CZ" sz="1700" b="true" dirty="false"/>
            </a:br>
            <a:r>
              <a:rPr lang="cs-CZ" sz="1700" dirty="false"/>
              <a:t>s informacemi o projektu v místě realizace projektu snadno viditelném pro veřejnost, jako jsou vstupní prostory budovy. </a:t>
            </a:r>
            <a:r>
              <a:rPr lang="cs-CZ" sz="1800" b="true" dirty="false">
                <a:solidFill>
                  <a:srgbClr val="000000"/>
                </a:solidFill>
                <a:latin typeface="Arial" panose="020B0604020202020204" pitchFamily="34" charset="0"/>
              </a:rPr>
              <a:t>Aktualita: byl spuštěn generátor </a:t>
            </a:r>
            <a:r>
              <a:rPr lang="cs-CZ" sz="1800" b="true">
                <a:solidFill>
                  <a:srgbClr val="000000"/>
                </a:solidFill>
                <a:latin typeface="Arial" panose="020B0604020202020204" pitchFamily="34" charset="0"/>
              </a:rPr>
              <a:t>povinné publicity, </a:t>
            </a:r>
            <a:r>
              <a:rPr lang="cs-CZ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který je dostupný na </a:t>
            </a:r>
            <a:r>
              <a:rPr lang="cs-CZ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https://publicita.dotaceeu.cz/</a:t>
            </a:r>
            <a:r>
              <a:rPr lang="cs-CZ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cs-CZ" sz="180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700" b="true">
                <a:solidFill>
                  <a:srgbClr val="FF0000"/>
                </a:solidFill>
              </a:rPr>
              <a:t>Používat </a:t>
            </a:r>
            <a:r>
              <a:rPr lang="cs-CZ" sz="1700" b="true" dirty="false">
                <a:solidFill>
                  <a:srgbClr val="FF0000"/>
                </a:solidFill>
              </a:rPr>
              <a:t>v rámci všech informačních a komunikačních aktivit logo EU</a:t>
            </a:r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4509120"/>
            <a:ext cx="2879872" cy="2186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Použitá velikost písma musí být úměrná velikosti </a:t>
            </a:r>
            <a:r>
              <a:rPr lang="cs-CZ" sz="1800" dirty="false">
                <a:solidFill>
                  <a:srgbClr val="000000"/>
                </a:solidFill>
                <a:latin typeface="Arial" panose="020B0604020202020204" pitchFamily="34" charset="0"/>
              </a:rPr>
              <a:t>znaku EU.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1800" dirty="false">
                <a:solidFill>
                  <a:srgbClr val="000000"/>
                </a:solidFill>
                <a:latin typeface="Arial" panose="020B0604020202020204" pitchFamily="34" charset="0"/>
              </a:rPr>
              <a:t>Technické parametry: viz. Obecná část pravidel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5BC1F7-7483-CE1D-37FE-FA3DE9C502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8531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F6EFAC-783A-852E-FF28-6CE415B3179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72" y="4293978"/>
            <a:ext cx="5724128" cy="23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>
                <a:solidFill>
                  <a:srgbClr val="FF0000"/>
                </a:solidFill>
              </a:rPr>
              <a:t>Na webových stránkách příjemce povinně barevné logo</a:t>
            </a:r>
            <a:r>
              <a:rPr lang="cs-CZ" sz="2000" dirty="false"/>
              <a:t>. V ostatních případech se barevné provedení použije, kdykoli je to možné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Jednobarevnou verzi lze použít jen v odůvodněných případech (tisk na běžných tiskárnách, kdy je barevná verze nehospodárná, neekologická či neestetická)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Znak EU a povinné odkazy musí být umístěn tak, aby byl zřetelně viditelný, velikost musí být úměrná rozměrům použitého materiálu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Jsou-li kromě logotypu EU zobrazena další loga, </a:t>
            </a:r>
            <a:r>
              <a:rPr lang="cs-CZ" sz="2000" dirty="false">
                <a:solidFill>
                  <a:srgbClr val="FF0000"/>
                </a:solidFill>
              </a:rPr>
              <a:t>musí mít znak EU nejméně stejnou velikost</a:t>
            </a:r>
            <a:r>
              <a:rPr lang="cs-CZ" sz="2000" dirty="false"/>
              <a:t> (měřeno na výšku nebo šířku) </a:t>
            </a:r>
            <a:r>
              <a:rPr lang="cs-CZ" sz="2000" dirty="false">
                <a:solidFill>
                  <a:srgbClr val="FF0000"/>
                </a:solidFill>
              </a:rPr>
              <a:t>jako největší z těchto dalších použitých log</a:t>
            </a:r>
            <a:r>
              <a:rPr lang="cs-CZ" sz="2000" dirty="false"/>
              <a:t>.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V případě použití dalších log bude </a:t>
            </a:r>
            <a:r>
              <a:rPr lang="cs-CZ" sz="2000" dirty="false">
                <a:solidFill>
                  <a:srgbClr val="FF0000"/>
                </a:solidFill>
              </a:rPr>
              <a:t>logotyp EU vždy na první pozici, ať už v horizontálním či vertikálním řazení. </a:t>
            </a:r>
            <a:endParaRPr lang="cs-CZ" sz="2000" dirty="false"/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b="true" dirty="false">
                <a:solidFill>
                  <a:srgbClr val="FF0000"/>
                </a:solidFill>
              </a:rPr>
              <a:t>Na internetové stránce musí být logotyp EU umístěn tak, aby byl viditelný při otevření stránky na digitálním zařízení bez nutnosti přesunu na spodní část stránky (tj. bez nutnosti rolovat).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této prezentace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altLang="cs-CZ" dirty="false"/>
          </a:p>
          <a:p>
            <a:pPr>
              <a:lnSpc>
                <a:spcPct val="100000"/>
              </a:lnSpc>
            </a:pPr>
            <a:r>
              <a:rPr lang="cs-CZ" altLang="cs-CZ" dirty="false"/>
              <a:t>Zpráva o realizaci (</a:t>
            </a:r>
            <a:r>
              <a:rPr lang="cs-CZ" altLang="cs-CZ" dirty="false" err="true"/>
              <a:t>ZoR</a:t>
            </a:r>
            <a:r>
              <a:rPr lang="cs-CZ" altLang="cs-CZ" dirty="false"/>
              <a:t>)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OPZ+, informování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false"/>
              <a:t>     o projektu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 (ŽoP)</a:t>
            </a:r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45A55BF-D5BB-47E2-6E0F-8102EAD5C594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603921" cy="31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Finanční opravy (sankce)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3054"/>
            <a:ext cx="8496944" cy="547232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sz="1600" dirty="false"/>
              <a:t>Při nedodržení pravidel publicity na povinných i nepovinných nástrojích mohou být uděleny sankce</a:t>
            </a:r>
            <a:r>
              <a:rPr lang="cs-CZ" sz="1400" dirty="false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400" dirty="false"/>
              <a:t>         Finanční opravy u povinného plakátu:</a:t>
            </a:r>
            <a:endParaRPr lang="cs-CZ" sz="1800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marL="0" indent="0" algn="just">
              <a:lnSpc>
                <a:spcPct val="100000"/>
              </a:lnSpc>
              <a:buNone/>
            </a:pPr>
            <a:endParaRPr lang="cs-CZ" sz="1400" dirty="false"/>
          </a:p>
          <a:p>
            <a:pPr marL="0" indent="0" algn="just">
              <a:buNone/>
            </a:pPr>
            <a:r>
              <a:rPr lang="cs-CZ" sz="1400" dirty="false"/>
              <a:t>         Finanční opravy u dalších komunikačních aktivit a výstupů: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false"/>
              <a:t>Více informací k Pravidlům pro informování a komunikaci OPZ+ a užívání loga EU naleznete v Obecné části pravidel pro žadatele a příjemce v rámci OPZ+.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4602CE-CFC9-42E3-AF2C-C486F17A50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" y="2276872"/>
            <a:ext cx="6614832" cy="1930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105CCF-4FB2-49D6-BA69-CCCB85E60B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" y="4653136"/>
            <a:ext cx="6614832" cy="10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cílová skupina, indikátory</a:t>
            </a: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39339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Cílová skupina,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340768"/>
            <a:ext cx="8532480" cy="55172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CS = 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Skupina subjektů nebo osob, na kterou je projekt   </a:t>
            </a:r>
            <a:br>
              <a:rPr lang="pl-PL" sz="1800" b="false" i="false" u="none" strike="noStrike" baseline="0" dirty="false">
                <a:latin typeface="Arial" panose="020B0604020202020204" pitchFamily="34" charset="0"/>
              </a:rPr>
            </a:b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      zaměřen a má z něj užitek po dobu jeho realizace.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dirty="false">
                <a:latin typeface="Arial" panose="020B0604020202020204" pitchFamily="34" charset="0"/>
              </a:rPr>
              <a:t>CS jsou vyjmenovány a popsány v žádosti o dotaci.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Na základě stanovených cílů projektu žadatel do žádosti o podporu uvedl svůj závazek, tj. určil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cílové hodnoty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několika indikátorů, kterých díky podpoře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z OPZ+ plánuje dosáhnout =&gt; cílové hodnoty jsou zaznamenány v Rozhodnutí.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je uvedeno,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jakým způsobem je cílová hodnota stanovena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800" b="true" dirty="false">
                <a:latin typeface="Arial" panose="020B0604020202020204" pitchFamily="34" charset="0"/>
              </a:rPr>
              <a:t>Cílové hodnoty indikátorů tedy nelze libovolně měnit. </a:t>
            </a:r>
            <a:r>
              <a:rPr lang="cs-CZ" sz="1800" dirty="false">
                <a:latin typeface="Arial" panose="020B0604020202020204" pitchFamily="34" charset="0"/>
              </a:rPr>
              <a:t>Nenaplnění cílových hodnot indikátorů uvedených v právním aktu může mít dopad na výši způsobilých výdajů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průběhu realizace projektu musí příjemce naplňování indikátorů průběžně sledovat a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také průběžně vykazovat dosažené hodnoty v rámci zpráv </a:t>
            </a:r>
            <a:br>
              <a:rPr lang="cs-CZ" sz="1800" b="true" i="false" u="none" strike="noStrike" baseline="0" dirty="false">
                <a:latin typeface="Arial" panose="020B0604020202020204" pitchFamily="34" charset="0"/>
              </a:rPr>
            </a:b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o realizaci projektu.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Důležité je, aby se vykazované hodnoty opíraly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o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průkaznou evidenci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vedenou příjemcem (nebo partnerem). Evidencí se myslí např. záznamy o každém klientovi, prezenční listiny kurzů apod., tzn., že vykazované hodnoty musí být prokazatelné a ověřitelné případnou kontrolou.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cs-CZ" sz="1600" b="false" i="false" u="none" strike="noStrike" baseline="0" dirty="false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	</a:t>
            </a:r>
            <a:endParaRPr lang="pl-PL" sz="1600" b="tru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133AA3-9E19-4EB8-968F-69BF4C24804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6209" l="0" r="94613" t="2370">
                        <a14:foregroundMark x1="32997" x2="32997" y1="9479" y2="9479"/>
                        <a14:foregroundMark x1="32997" x2="32997" y1="9479" y2="9479"/>
                        <a14:foregroundMark x1="60943" x2="60943" y1="7583" y2="7583"/>
                        <a14:foregroundMark x1="64646" x2="64646" y1="6161" y2="6161"/>
                        <a14:foregroundMark x1="34343" x2="34343" y1="7109" y2="7109"/>
                        <a14:foregroundMark x1="34343" x2="34343" y1="7109" y2="7109"/>
                        <a14:foregroundMark x1="34680" x2="34680" y1="7109" y2="7109"/>
                        <a14:foregroundMark x1="35017" x2="35017" y1="6161" y2="6161"/>
                        <a14:foregroundMark x1="63300" x2="63300" y1="3318" y2="3318"/>
                        <a14:foregroundMark x1="63300" x2="63300" y1="2844" y2="2844"/>
                        <a14:foregroundMark x1="58923" x2="58923" y1="5213" y2="5213"/>
                        <a14:foregroundMark x1="58586" x2="58586" y1="8057" y2="8057"/>
                        <a14:foregroundMark x1="91246" x2="91246" y1="59716" y2="59716"/>
                        <a14:foregroundMark x1="92256" x2="92256" y1="63981" y2="63981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89562" x2="89562" y1="78199" y2="78199"/>
                        <a14:foregroundMark x1="89562" x2="89562" y1="79147" y2="79147"/>
                        <a14:foregroundMark x1="89562" x2="89562" y1="80095" y2="80095"/>
                        <a14:foregroundMark x1="88889" x2="88889" y1="80569" y2="80569"/>
                        <a14:foregroundMark x1="84175" x2="84175" y1="74408" y2="74408"/>
                        <a14:foregroundMark x1="84175" x2="84175" y1="74408" y2="74408"/>
                        <a14:foregroundMark x1="84175" x2="84175" y1="74408" y2="74408"/>
                        <a14:foregroundMark x1="84175" x2="84175" y1="70616" y2="70616"/>
                        <a14:foregroundMark x1="87542" x2="87542" y1="61611" y2="61611"/>
                        <a14:foregroundMark x1="87542" x2="87542" y1="61611" y2="61611"/>
                        <a14:foregroundMark x1="87542" x2="87542" y1="65877" y2="65877"/>
                        <a14:foregroundMark x1="87542" x2="87542" y1="67299" y2="67299"/>
                        <a14:foregroundMark x1="87205" x2="87205" y1="69668" y2="69668"/>
                        <a14:foregroundMark x1="71044" x2="71044" y1="81991" y2="81991"/>
                        <a14:foregroundMark x1="71044" x2="71044" y1="83412" y2="83412"/>
                        <a14:foregroundMark x1="68350" x2="68350" y1="86730" y2="86730"/>
                        <a14:foregroundMark x1="63300" x2="63300" y1="86730" y2="86730"/>
                        <a14:foregroundMark x1="51852" x2="51852" y1="85782" y2="85782"/>
                        <a14:foregroundMark x1="33333" x2="33333" y1="85782" y2="85782"/>
                        <a14:foregroundMark x1="27609" x2="27609" y1="77725" y2="77725"/>
                        <a14:foregroundMark x1="23569" x2="23569" y1="84360" y2="84360"/>
                        <a14:foregroundMark x1="23569" x2="23569" y1="84360" y2="84360"/>
                        <a14:foregroundMark x1="23569" x2="23569" y1="84360" y2="84360"/>
                        <a14:foregroundMark x1="30640" x2="30640" y1="85308" y2="85308"/>
                        <a14:foregroundMark x1="32997" x2="36700" y1="85308" y2="86256"/>
                        <a14:foregroundMark x1="39731" x2="39731" y1="86730" y2="86730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39731" x2="39731" y1="83412" y2="83412"/>
                        <a14:foregroundMark x1="36027" x2="35017" y1="83412" y2="82938"/>
                        <a14:foregroundMark x1="48148" x2="48148" y1="81991" y2="81991"/>
                        <a14:foregroundMark x1="50168" x2="50168" y1="84834" y2="84834"/>
                        <a14:foregroundMark x1="65320" x2="65320" y1="83412" y2="83412"/>
                        <a14:foregroundMark x1="65320" x2="65320" y1="80095" y2="80095"/>
                        <a14:foregroundMark x1="65320" x2="65320" y1="80095" y2="80095"/>
                        <a14:foregroundMark x1="63973" x2="63973" y1="67299" y2="67299"/>
                        <a14:foregroundMark x1="63973" x2="63973" y1="67299" y2="67299"/>
                        <a14:foregroundMark x1="64310" x2="64310" y1="67299" y2="67299"/>
                        <a14:foregroundMark x1="64646" x2="64646" y1="65403" y2="65403"/>
                        <a14:foregroundMark x1="64646" x2="64646" y1="65403" y2="65403"/>
                        <a14:foregroundMark x1="41414" x2="41414" y1="64929" y2="64929"/>
                        <a14:foregroundMark x1="41414" x2="41414" y1="64929" y2="64929"/>
                        <a14:foregroundMark x1="41414" x2="41414" y1="64929" y2="64929"/>
                        <a14:foregroundMark x1="31987" x2="32997" y1="65877" y2="65403"/>
                        <a14:foregroundMark x1="35354" x2="35354" y1="63033" y2="63033"/>
                        <a14:foregroundMark x1="43434" x2="43434" y1="58294" y2="58294"/>
                        <a14:foregroundMark x1="47475" x2="47475" y1="66351" y2="66351"/>
                        <a14:foregroundMark x1="42088" x2="42088" y1="51659" y2="51659"/>
                        <a14:foregroundMark x1="41414" x2="41414" y1="47393" y2="47393"/>
                        <a14:foregroundMark x1="41414" x2="41414" y1="47393" y2="47393"/>
                        <a14:foregroundMark x1="42424" x2="42424" y1="54976" y2="54976"/>
                        <a14:foregroundMark x1="69360" x2="69360" y1="52133" y2="52133"/>
                        <a14:foregroundMark x1="91246" x2="91246" y1="59716" y2="59716"/>
                        <a14:foregroundMark x1="88889" x2="88889" y1="58768" y2="58768"/>
                        <a14:foregroundMark x1="95286" x2="95286" y1="68720" y2="68720"/>
                        <a14:foregroundMark x1="92593" x2="92593" y1="70616" y2="70616"/>
                        <a14:foregroundMark x1="85185" x2="85185" y1="84834" y2="84834"/>
                        <a14:foregroundMark x1="76094" x2="76094" y1="91943" y2="91943"/>
                        <a14:foregroundMark x1="64310" x2="64310" y1="92417" y2="92417"/>
                        <a14:foregroundMark x1="34680" x2="34680" y1="97156" y2="97156"/>
                        <a14:foregroundMark x1="0" x2="0" y1="72986" y2="72986"/>
                        <a14:foregroundMark x1="8418" x2="8418" y1="69668" y2="69668"/>
                        <a14:foregroundMark x1="14478" x2="14478" y1="75355" y2="75355"/>
                        <a14:foregroundMark x1="12121" x2="12121" y1="69668" y2="69668"/>
                        <a14:foregroundMark x1="11448" x2="11448" y1="62559" y2="62559"/>
                        <a14:foregroundMark x1="49832" x2="49832" y1="89100" y2="89100"/>
                        <a14:foregroundMark x1="71380" x2="71380" y1="66825" y2="66825"/>
                        <a14:foregroundMark x1="59596" x2="59596" y1="66825" y2="66825"/>
                        <a14:foregroundMark x1="21886" x2="21886" y1="15640" y2="15640"/>
                        <a14:foregroundMark x1="83165" x2="83165" y1="15640" y2="15640"/>
                        <a14:foregroundMark x1="61279" x2="61279" y1="2370" y2="2370"/>
                        <a14:foregroundMark x1="62626" x2="62626" y1="2370" y2="2370"/>
                        <a14:foregroundMark x1="39731" x2="39731" y1="47393" y2="47393"/>
                        <a14:foregroundMark x1="41077" x2="41077" y1="49289" y2="49289"/>
                        <a14:backgroundMark x1="67677" x2="67677" y1="43128" y2="4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139" y="250171"/>
            <a:ext cx="2802973" cy="1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67544" y="0"/>
            <a:ext cx="8568952" cy="1080000"/>
          </a:xfrm>
        </p:spPr>
        <p:txBody>
          <a:bodyPr/>
          <a:lstStyle/>
          <a:p>
            <a:r>
              <a:rPr lang="cs-CZ" dirty="false"/>
              <a:t>Podpora a její </a:t>
            </a:r>
            <a:r>
              <a:rPr lang="cs-CZ" dirty="false" err="true"/>
              <a:t>bagatelnost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1314064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i="false" u="none" strike="noStrike" baseline="0" dirty="false">
                <a:latin typeface="+mj-lt"/>
              </a:rPr>
              <a:t>Za osobu, která má z podpořeného projektu přímý prospěch, je považována pouze osoba, která se účastní činností realizovaných v rámci podpořeného projektu pro cílové skupiny a u níž rozsah jejího zapojení do podpořeného projektu překročí </a:t>
            </a:r>
            <a:r>
              <a:rPr lang="cs-CZ" sz="1800" b="true" i="false" u="sng" strike="noStrike" baseline="0" dirty="false">
                <a:latin typeface="+mj-lt"/>
              </a:rPr>
              <a:t>tzv. bagatelní podporu</a:t>
            </a:r>
            <a:r>
              <a:rPr lang="cs-CZ" sz="1800" b="false" i="false" u="sng" strike="noStrike" baseline="0" dirty="false">
                <a:latin typeface="+mj-lt"/>
              </a:rPr>
              <a:t>. </a:t>
            </a: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D03E6A6-6E1E-40E9-AE47-ECA3BF0318BD}"/>
              </a:ext>
            </a:extLst>
          </p:cNvPr>
          <p:cNvSpPr txBox="true">
            <a:spLocks/>
          </p:cNvSpPr>
          <p:nvPr/>
        </p:nvSpPr>
        <p:spPr>
          <a:xfrm>
            <a:off x="-54992" y="4653136"/>
            <a:ext cx="8928992" cy="544522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Příjemce vede evidenci o všech osobách, které byly zapojeny do projektu (včetně osob, u nichž podpora zatím nepřekonala/nepřevýšila limit bagatelní podpory, tzn. do 40 hodin) =&gt; indikátor 670 102.</a:t>
            </a:r>
          </a:p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U osob, u nichž příjemce ví, že jejich zapojení do projektu zůstane 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v rozsahu bagatelní podpory (tzn. do 40 hodin), musí i tak mít k dispozici průkazné záznamy o jejich zapojení do projektu.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false">
              <a:latin typeface="+mj-l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3A6EB87-332E-46CA-9C71-261B628DA71B}"/>
              </a:ext>
            </a:extLst>
          </p:cNvPr>
          <p:cNvSpPr txBox="true">
            <a:spLocks/>
          </p:cNvSpPr>
          <p:nvPr/>
        </p:nvSpPr>
        <p:spPr>
          <a:xfrm>
            <a:off x="-108520" y="2726840"/>
            <a:ext cx="6858780" cy="174629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>
                <a:latin typeface="+mj-lt"/>
              </a:rPr>
              <a:t>Je tedy stanoven limit, že účastníkem/podpořenou osobou z hlediska indikátorů, je pouze osoba, která získala v daném projektu </a:t>
            </a:r>
            <a:r>
              <a:rPr lang="cs-CZ" sz="1600" b="true" dirty="false">
                <a:latin typeface="+mj-lt"/>
              </a:rPr>
              <a:t>nebagatelní</a:t>
            </a:r>
            <a:r>
              <a:rPr lang="cs-CZ" sz="1600" dirty="false">
                <a:latin typeface="+mj-lt"/>
              </a:rPr>
              <a:t> podporu v rozsahu minimálně 40 hodin (bez ohledu na počet dílčích zapojení do projektu). Pro výpočet limitu ne/bagatelní podpory se rozumí „hodinou“ hodina v délce 60 minut.  =&gt; indikátor 600 000.</a:t>
            </a:r>
            <a:endParaRPr lang="cs-CZ" sz="1400" dirty="false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288DFA-8695-484F-8AFD-19D69E731A1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44" y="2333247"/>
            <a:ext cx="2215552" cy="21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r>
              <a:rPr lang="cs-CZ" dirty="false"/>
              <a:t>Podpořené osoby z cílové skupiny 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5445224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false" i="false" u="none" strike="noStrike" baseline="0" dirty="false">
                <a:latin typeface="+mj-lt"/>
              </a:rPr>
              <a:t>Jako podporu účastníka projektu ovšem nikdy </a:t>
            </a:r>
            <a:r>
              <a:rPr lang="cs-CZ" sz="1800" b="true" i="false" u="none" strike="noStrike" baseline="0" dirty="false">
                <a:latin typeface="+mj-lt"/>
              </a:rPr>
              <a:t>nelze označit aktivity</a:t>
            </a:r>
            <a:r>
              <a:rPr lang="cs-CZ" sz="1800" b="false" i="false" u="none" strike="noStrike" baseline="0" dirty="false">
                <a:latin typeface="+mj-lt"/>
              </a:rPr>
              <a:t>, v nichž nejde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o zlepšení situace či znalostí/kompetencí dané osoby, ale dochází v nich pouze k: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náboru účastníků projektu,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šíření povědomí o projektu (včetně např. zastoupení projektu na veletrzích 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a akcích obdobného charakteru),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ke sběru informací o osobách formou anket, dotazníků, průzkumů, formou příspěvků do diskuze na internetových fórech aj.,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 šíření publikací, časopisů, bulletinů, newsletterů, brožur, letáků apod.,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zapojení osoby do aktivit projektu, které není odůvodněno cílem zlepšit postavení této osoby ve společnosti/na trhu práce, protože osoba se účastní dané aktivity jako reprezentant nějaké organizace, přináší potřebnou odbornost apod. (např. účast na kulatých stolech nebo pracovních skupinách v rámci komunitního plánování).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2FBC4-CAAB-4A4A-83C5-B38A5CF4F241}" type="slidenum">
              <a:rPr lang="cs-CZ" smtClean="false"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1988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výzva 14	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1312004"/>
            <a:ext cx="8659440" cy="55459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žádosti o podporu uvedena cílová hodnota (tj. hodnotu, která se chápe jako závazek žadatele, kterého má dosáhnout díky realizaci projektu) k následujícím indikátorům: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Během realizace vzniká povinnost vykazovat i dosažené hodnoty pro tyto indikátory: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972218862"/>
              </p:ext>
            </p:extLst>
          </p:nvPr>
        </p:nvGraphicFramePr>
        <p:xfrm>
          <a:off x="303877" y="1899710"/>
          <a:ext cx="8640960" cy="219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409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008189-0A50-F290-BF45-F5984C9C630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675321464"/>
              </p:ext>
            </p:extLst>
          </p:nvPr>
        </p:nvGraphicFramePr>
        <p:xfrm>
          <a:off x="303877" y="4683153"/>
          <a:ext cx="8659440" cy="217484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811739">
                  <a:extLst>
                    <a:ext uri="{9D8B030D-6E8A-4147-A177-3AD203B41FA5}">
                      <a16:colId xmlns:a16="http://schemas.microsoft.com/office/drawing/2014/main" val="2811142474"/>
                    </a:ext>
                  </a:extLst>
                </a:gridCol>
                <a:gridCol w="5569579">
                  <a:extLst>
                    <a:ext uri="{9D8B030D-6E8A-4147-A177-3AD203B41FA5}">
                      <a16:colId xmlns:a16="http://schemas.microsoft.com/office/drawing/2014/main" val="2349269897"/>
                    </a:ext>
                  </a:extLst>
                </a:gridCol>
                <a:gridCol w="1084363">
                  <a:extLst>
                    <a:ext uri="{9D8B030D-6E8A-4147-A177-3AD203B41FA5}">
                      <a16:colId xmlns:a16="http://schemas.microsoft.com/office/drawing/2014/main" val="2273760149"/>
                    </a:ext>
                  </a:extLst>
                </a:gridCol>
                <a:gridCol w="1193759">
                  <a:extLst>
                    <a:ext uri="{9D8B030D-6E8A-4147-A177-3AD203B41FA5}">
                      <a16:colId xmlns:a16="http://schemas.microsoft.com/office/drawing/2014/main" val="1005015597"/>
                    </a:ext>
                  </a:extLst>
                </a:gridCol>
              </a:tblGrid>
              <a:tr h="4031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Kód</a:t>
                      </a:r>
                      <a:endParaRPr lang="cs-CZ" sz="13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Název indikátoru</a:t>
                      </a:r>
                      <a:endParaRPr lang="cs-CZ" sz="13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Měrná jednotka</a:t>
                      </a:r>
                      <a:endParaRPr lang="cs-CZ" sz="13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Typ indikátoru</a:t>
                      </a:r>
                      <a:endParaRPr lang="cs-CZ" sz="13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389511026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679 001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podpořených Romů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 Osoby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Výstup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297918436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625 000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Účastníci v procesu vzdělávání nebo odborné přípravy po ukončení své účasti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Účastníci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Výsledek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27945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626 000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Účastníci, kteří získali kvalifikaci po ukončení své účasti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Účastníci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Výsledek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173953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616 000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Účastníci se zdravotním postižením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Účastníci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Výstup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595039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622 002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podporovaných orgánů veřejné správy nebo veřejných služeb na celostátní, regionální a místní úrovni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>
                          <a:effectLst/>
                        </a:rPr>
                        <a:t>Subjekty</a:t>
                      </a:r>
                      <a:endParaRPr lang="cs-CZ" sz="13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300" dirty="false">
                          <a:effectLst/>
                        </a:rPr>
                        <a:t>Výstup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315398"/>
                  </a:ext>
                </a:extLst>
              </a:tr>
            </a:tbl>
          </a:graphicData>
        </a:graphic>
      </p:graphicFrame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7FA46FA-4DB1-8762-8E60-F95492625DD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31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390DB82-5B6A-60A1-E70F-3EA98AD0656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71" y="2719421"/>
            <a:ext cx="2112630" cy="9223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600 000 </a:t>
            </a:r>
            <a:r>
              <a:rPr lang="cs-CZ" cap="none" dirty="false"/>
              <a:t>a</a:t>
            </a:r>
            <a:r>
              <a:rPr lang="cs-CZ" dirty="false"/>
              <a:t> 670 102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7" y="2574434"/>
            <a:ext cx="8472237" cy="37156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povinně určila 1 z těchto indikátorů s cílovou hodnotou.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600 000 =&gt; podpora nad 40 hodin (tj. nebagatelní podpora). </a:t>
            </a:r>
          </a:p>
          <a:p>
            <a:pPr marL="1258888" lvl="1" indent="-3635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false">
                <a:latin typeface="Arial" panose="020B0604020202020204" pitchFamily="34" charset="0"/>
              </a:rPr>
              <a:t>Zde jsou započítány ty osoby, které nejsou započítány v 670 102 a opačně.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670 102 =&gt; podpora do 40 hodin (tj. bagatelní podpora):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tohoto indikátoru lze započítávat pouze osoby v nepříznivé sociální nebo zdravotní situaci, které splňují další vymezení v definici indikátoru.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 odůvodněných případech je možné v tomto indikátoru vykazovat i anonymní klienty (nebudete mít vyplněný monitorovací list). Stále ale platí, že i podpora těchto klientů musí být doložitelná.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Jedná se tedy o indikátor pro klienty služeb. Např. dobrovolníci, kteří nejsou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i klienty služby, i když se ví, že nepřekročí 40 hodin, nemůžou být v tomto indikátoru (pokud nepřekročí 40 hodin, nebudou vykázáni, nebo jsou v 600 000).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8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0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fld id="{84752A0F-B56E-46B7-B63C-AC47B5570199}" type="slidenum">
              <a:rPr lang="cs-CZ" sz="1050" smtClean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fld>
            <a:endParaRPr lang="cs-CZ" sz="105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54664026"/>
              </p:ext>
            </p:extLst>
          </p:nvPr>
        </p:nvGraphicFramePr>
        <p:xfrm>
          <a:off x="154805" y="1373678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670 021 </a:t>
            </a:r>
            <a:r>
              <a:rPr lang="cs-CZ" cap="none" dirty="false"/>
              <a:t>a</a:t>
            </a:r>
            <a:r>
              <a:rPr lang="cs-CZ" dirty="false"/>
              <a:t> 670 031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2852939"/>
            <a:ext cx="8659440" cy="105206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false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 žadateli/příjemci je ve výzvě 014 požadováno nastavení cílové hodnoty indikátoru 670 021 a/nebo 670 031, přičemž platí, že součet těchto dvou indikátorů tvoří hodnotu indikátoru 670 012 Kapacita podpořených služeb, který je vykazován EK.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371775502"/>
              </p:ext>
            </p:extLst>
          </p:nvPr>
        </p:nvGraphicFramePr>
        <p:xfrm>
          <a:off x="214560" y="1345742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8E4D3D-2F23-CBC8-40D8-72208C8A58D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000" l="5341" r="89911" t="10000">
                        <a14:foregroundMark x1="34718" x2="34718" y1="22273" y2="22273"/>
                        <a14:foregroundMark x1="33234" x2="33234" y1="37273" y2="37273"/>
                        <a14:foregroundMark x1="17211" x2="17211" y1="30455" y2="30455"/>
                        <a14:foregroundMark x1="15727" x2="15727" y1="21364" y2="21364"/>
                        <a14:foregroundMark x1="5341" x2="5341" y1="18636" y2="18636"/>
                        <a14:foregroundMark x1="52819" x2="52819" y1="17273" y2="17273"/>
                        <a14:foregroundMark x1="61128" x2="61128" y1="18636" y2="18636"/>
                        <a14:foregroundMark x1="65282" x2="65282" y1="25455" y2="25455"/>
                        <a14:foregroundMark x1="76558" x2="76558" y1="21364" y2="21364"/>
                        <a14:foregroundMark x1="73887" x2="73887" y1="73182" y2="73182"/>
                        <a14:foregroundMark x1="75668" x2="75668" y1="82727" y2="82727"/>
                        <a14:foregroundMark x1="64392" x2="64392" y1="64091" y2="64091"/>
                        <a14:foregroundMark x1="62315" x2="62315" y1="65000" y2="65000"/>
                        <a14:foregroundMark x1="66766" x2="66766" y1="72727" y2="72727"/>
                        <a14:foregroundMark x1="37685" x2="37685" y1="74545" y2="74545"/>
                        <a14:foregroundMark x1="18398" x2="18398" y1="74545" y2="74545"/>
                        <a14:foregroundMark x1="13353" x2="13353" y1="65455" y2="65455"/>
                        <a14:foregroundMark x1="8012" x2="8012" y1="6500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0837" y="3717879"/>
            <a:ext cx="2181026" cy="14238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40518B-CC7F-0381-DBAF-9D2F5F2242A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000" l="10000" r="94483" t="10000">
                        <a14:foregroundMark x1="22414" x2="22414" y1="12174" y2="12174"/>
                        <a14:foregroundMark x1="54483" x2="54483" y1="13043" y2="13043"/>
                        <a14:foregroundMark x1="83793" x2="83793" y1="13043" y2="13043"/>
                        <a14:foregroundMark x1="94483" x2="94483" y1="35217" y2="35217"/>
                        <a14:foregroundMark x1="92069" x2="92069" y1="35217" y2="35217"/>
                        <a14:foregroundMark x1="90345" x2="90345" y1="45652" y2="45652"/>
                        <a14:foregroundMark x1="86897" x2="86897" y1="68696" y2="68696"/>
                        <a14:foregroundMark x1="79655" x2="79655" y1="71739" y2="71739"/>
                        <a14:foregroundMark x1="13103" x2="13103" y1="33913" y2="33913"/>
                        <a14:foregroundMark x1="25517" x2="25517" y1="78696" y2="78696"/>
                        <a14:foregroundMark x1="17241" x2="17241" y1="76957" y2="76957"/>
                        <a14:foregroundMark x1="48966" x2="48966" y1="73478" y2="73478"/>
                        <a14:foregroundMark x1="53793" x2="53793" y1="70435" y2="7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5301208"/>
            <a:ext cx="1663094" cy="1319006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171035D-7921-2556-B29D-D14B098D5623}"/>
              </a:ext>
            </a:extLst>
          </p:cNvPr>
          <p:cNvSpPr txBox="true">
            <a:spLocks/>
          </p:cNvSpPr>
          <p:nvPr/>
        </p:nvSpPr>
        <p:spPr>
          <a:xfrm>
            <a:off x="241075" y="4005064"/>
            <a:ext cx="6131125" cy="349962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670 021 „MÍSTA“ – u pobytových služeb. Počet lůžek </a:t>
            </a:r>
            <a:b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vždy ve vztahu k projektu, nikoliv počet lůžek v celé službě, jen relevantně k projektu.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</a:rPr>
              <a:t>670 031  „ÚVAZKY“ –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Zde jsou započítány pouze úvazky odborných pracovníků pracujících přímo s cílovou skupinou hrazené z projektu.</a:t>
            </a:r>
            <a:endParaRPr lang="cs-CZ" sz="160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FC1D16-5070-E2E7-DED6-E5E8D700C4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939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 Evaluace  – 805 000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2881064"/>
            <a:ext cx="6301656" cy="371628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Je-li v projektu nastavena Evaluace, je cílová hodnota indikátoru 805 000 nastavena na minimálně hodnotu 2:</a:t>
            </a:r>
          </a:p>
          <a:p>
            <a:pPr marL="1436688" indent="-3635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Vstupní evaluační zpráva</a:t>
            </a:r>
          </a:p>
          <a:p>
            <a:pPr marL="1436688" indent="-3635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Závěrečná evaluační zpráva</a:t>
            </a:r>
          </a:p>
          <a:p>
            <a:pPr marL="541338" indent="-363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Podmínky evaluace nastavené při vyhlášení výzvy zůstávají v platnosti (odbornost evaluátora, spolupráce s odd. evaluací MPSV atp.)</a:t>
            </a:r>
          </a:p>
          <a:p>
            <a:pPr marL="541338" indent="-3635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se do tohoto indikátoru započítávají metodické, strategické, analytické dokumenty vytvořené v projektu.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07724421"/>
              </p:ext>
            </p:extLst>
          </p:nvPr>
        </p:nvGraphicFramePr>
        <p:xfrm>
          <a:off x="227360" y="1521842"/>
          <a:ext cx="8640960" cy="75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365FB17A-B17A-FF15-54B5-010295D3A63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5680" l="12363" r="87363" t="3456">
                        <a14:foregroundMark x1="34341" x2="73626" y1="6048" y2="5832"/>
                        <a14:foregroundMark x1="73626" x2="84341" y1="5832" y2="17495"/>
                        <a14:foregroundMark x1="84341" x2="87637" y1="17495" y2="73218"/>
                        <a14:foregroundMark x1="87637" x2="71703" y1="73218" y2="83801"/>
                        <a14:foregroundMark x1="71703" x2="36264" y1="83801" y2="83801"/>
                        <a14:foregroundMark x1="12637" x2="12363" y1="40173" y2="45572"/>
                        <a14:foregroundMark x1="13736" x2="13736" y1="38013" y2="38013"/>
                        <a14:foregroundMark x1="55220" x2="55220" y1="4320" y2="4320"/>
                        <a14:foregroundMark x1="50000" x2="50000" y1="3456" y2="3456"/>
                        <a14:foregroundMark x1="38462" x2="38462" y1="18359" y2="18359"/>
                        <a14:foregroundMark x1="23626" x2="23626" y1="88985" y2="88985"/>
                        <a14:foregroundMark x1="22802" x2="22802" y1="95680" y2="95680"/>
                        <a14:foregroundMark x1="81044" x2="81044" y1="62419" y2="62419"/>
                        <a14:foregroundMark x1="79396" x2="79396" y1="58531" y2="58531"/>
                        <a14:foregroundMark x1="79121" x2="79121" y1="47732" y2="47732"/>
                        <a14:foregroundMark x1="81319" x2="81319" y1="35421" y2="35421"/>
                        <a14:foregroundMark x1="80495" x2="80495" y1="6479" y2="6479"/>
                        <a14:foregroundMark x1="72802" x2="72802" y1="3456" y2="3456"/>
                      </a14:backgroundRemoval>
                    </a14:imgEffect>
                  </a14:imgLayer>
                </a14:imgProps>
              </a:ext>
            </a:extLst>
          </a:blip>
          <a:srcRect l="9519" r="16783"/>
          <a:stretch/>
        </p:blipFill>
        <p:spPr>
          <a:xfrm>
            <a:off x="6951925" y="2729120"/>
            <a:ext cx="1944217" cy="335561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2F3F3D-1E8C-D881-F76F-5C8456A1F23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8151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vykazování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</a:t>
            </a:r>
            <a:r>
              <a:rPr lang="cs-CZ" sz="1800" b="true" dirty="false"/>
              <a:t>zápis poskytnuté podpory vytvořen v okamžiku, kdy lze využívání této konkrétní podpory daným člověkem považovat za ukončené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realizace projektu, tj. v době zpracovávání závěrečné ZoR.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/>
              <a:t>Finanční opravy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Výše odvodu v procentech z dotace podle míry nenaplnění všech povinných indikátorů (průměr)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dirty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dirty="false">
                <a:solidFill>
                  <a:srgbClr val="FF0000"/>
                </a:solidFill>
              </a:rPr>
              <a:t>Bohužel zatím není funkční IS ESF+, kam se podpora zaznamenává.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E08DB6-2FC4-4BA5-B023-E873957A59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25144"/>
            <a:ext cx="66779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(Z</a:t>
            </a:r>
            <a:r>
              <a:rPr lang="cs-CZ" sz="2800" cap="none" dirty="false"/>
              <a:t>o</a:t>
            </a:r>
            <a:r>
              <a:rPr lang="cs-CZ" sz="2800" dirty="false"/>
              <a:t>R)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1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 Část III., bod 2.2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měsíců, následující měsíc na zpracování.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Odevzdává 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4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56D27C-F4D2-26F2-64B2-DC21CE1077B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780928"/>
            <a:ext cx="566718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64160" y="1316612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ESF+ </a:t>
            </a:r>
            <a:r>
              <a:rPr lang="cs-CZ" sz="1800" dirty="false">
                <a:solidFill>
                  <a:srgbClr val="FF0000"/>
                </a:solidFill>
              </a:rPr>
              <a:t>(zatím nefunguje)</a:t>
            </a:r>
            <a:r>
              <a:rPr lang="cs-CZ" sz="1800" dirty="false"/>
              <a:t> nebo editací hodnoty přímo ve Zprávě o realizaci, kterou příjemce zpracovává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789040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U indikátoru 600 000,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ESF+ do zprávy o realizaci.</a:t>
            </a:r>
          </a:p>
        </p:txBody>
      </p:sp>
      <p:pic>
        <p:nvPicPr>
          <p:cNvPr id="9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45A89CCA-14EC-427B-834B-2DE56C731782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95" y="4088618"/>
            <a:ext cx="2578745" cy="1284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BD89DDD4-4443-4FA6-AED5-7CADA86B412E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5" y="5373837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91407B45-6854-419F-9A86-78129DEA2085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" y="5361364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85DB3F-389A-CFEC-6520-2F8249C5BDB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6667" l="2778" r="97222" t="8333">
                        <a14:foregroundMark x1="30093" x2="30093" y1="10556" y2="10556"/>
                        <a14:foregroundMark x1="82407" x2="81944" y1="13889" y2="12222"/>
                        <a14:foregroundMark x1="92593" x2="80093" y1="61111" y2="76111"/>
                        <a14:foregroundMark x1="63889" x2="31019" y1="87778" y2="83889"/>
                        <a14:foregroundMark x1="31019" x2="44907" y1="83889" y2="80556"/>
                        <a14:foregroundMark x1="23611" x2="46759" y1="78333" y2="91667"/>
                        <a14:foregroundMark x1="46759" x2="53241" y1="91667" y2="85556"/>
                        <a14:foregroundMark x1="24074" x2="56944" y1="80556" y2="91111"/>
                        <a14:foregroundMark x1="56944" x2="68519" y1="91111" y2="86111"/>
                        <a14:foregroundMark x1="33796" x2="31481" y1="84444" y2="88333"/>
                        <a14:foregroundMark x1="37500" x2="37963" y1="90556" y2="96667"/>
                        <a14:foregroundMark x1="26389" x2="26389" y1="84444" y2="97222"/>
                        <a14:foregroundMark x1="28704" x2="2778" y1="84444" y2="94444"/>
                        <a14:foregroundMark x1="2778" x2="2778" y1="94444" y2="94444"/>
                        <a14:foregroundMark x1="71759" x2="95370" y1="89444" y2="93333"/>
                        <a14:foregroundMark x1="95833" x2="97685" y1="65556" y2="66111"/>
                        <a14:foregroundMark x1="72685" x2="82870" y1="8333" y2="1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2708919"/>
            <a:ext cx="2663848" cy="2219873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termín a čas zahájení a ukončení vzdělávací aktivity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projektu,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jméno lektora a jeho podpis,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jména účastníků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podpisy účastníků stvrzující jejich účast,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všechny prvky povinného minima publicity OPZ+.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 případě několikadenních vzdělávacích aktivit je třeba podpisem potvrdit každý den, kdy se účastník vzdělávací aktivity zúčastnil.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– informace depeší (buď celá </a:t>
            </a:r>
            <a:r>
              <a:rPr lang="cs-CZ" dirty="false" err="true"/>
              <a:t>ZoR</a:t>
            </a:r>
            <a:r>
              <a:rPr lang="cs-CZ" dirty="false"/>
              <a:t> nebo  konkrétní obrazovky).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finanční oprava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078699-E22F-0671-2829-8004F2086B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3289" l="8246" r="92281" t="2685">
                        <a14:foregroundMark x1="8596" x2="8596" y1="55928" y2="55928"/>
                        <a14:foregroundMark x1="51404" x2="51404" y1="93736" y2="93736"/>
                        <a14:foregroundMark x1="92456" x2="92456" y1="17002" y2="17002"/>
                        <a14:foregroundMark x1="57895" x2="57895" y1="12081" y2="12081"/>
                        <a14:foregroundMark x1="58596" x2="56316" y1="10738" y2="36465"/>
                        <a14:foregroundMark x1="56316" x2="43860" y1="36465" y2="55705"/>
                        <a14:foregroundMark x1="43860" x2="24800" y1="55705" y2="22750"/>
                        <a14:foregroundMark x1="57018" x2="63509" y1="9396" y2="46980"/>
                        <a14:foregroundMark x1="63509" x2="47544" y1="46980" y2="62192"/>
                        <a14:foregroundMark x1="47544" x2="27719" y1="62192" y2="55034"/>
                        <a14:foregroundMark x1="27719" x2="21256" y1="55034" y2="37284"/>
                        <a14:foregroundMark x1="22282" x2="37544" y1="28759" y2="23714"/>
                        <a14:foregroundMark x1="62281" x2="73333" y1="2685" y2="22819"/>
                        <a14:foregroundMark x1="73333" x2="72456" y1="22819" y2="25503"/>
                        <a14:backgroundMark x1="18772" x2="18772" y1="31767" y2="31767"/>
                        <a14:backgroundMark x1="20526" x2="20526" y1="29978" y2="29978"/>
                        <a14:backgroundMark x1="21053" x2="17544" y1="27964" y2="36018"/>
                        <a14:backgroundMark x1="23684" x2="24035" y1="16555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1340768"/>
            <a:ext cx="2990091" cy="23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259632" y="3284984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Žádost o platbu (Ž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</a:t>
            </a:r>
            <a:r>
              <a:rPr lang="cs-CZ" sz="2000" dirty="false" err="true">
                <a:solidFill>
                  <a:srgbClr val="FF0000"/>
                </a:solidFill>
              </a:rPr>
              <a:t>finalizovaná</a:t>
            </a:r>
            <a:r>
              <a:rPr lang="cs-CZ" sz="2000" dirty="false">
                <a:solidFill>
                  <a:srgbClr val="FF0000"/>
                </a:solidFill>
              </a:rPr>
              <a:t> a podepsaná před finalizací Zprávy 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ISKP21+ je k dispozici na www.esfcr.cz.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SD-2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>
                <a:solidFill>
                  <a:srgbClr val="FF0000"/>
                </a:solidFill>
              </a:rPr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317029" y="4303452"/>
            <a:ext cx="555578" cy="19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4731594" y="4378824"/>
            <a:ext cx="1197118" cy="365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1066" y="4820162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90993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Záložka SOUHRNNÁ SOUPISKA se naplní finančními daty poté, co příjemce vyplní dílčí soupisky dokladů (pro výzvu 017 soupisku SD-1 a SD-2).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05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 doklady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SD-1 ÚČETNÍ/DAŇOVÉ DOKLADY uvede příjemce seznam účetních/daňových dokladů nárokovaných v žádosti o platbu 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Kč.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C5B12-01E3-2B99-135E-71950317467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6" y="1844824"/>
            <a:ext cx="6858508" cy="39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7272808" cy="29523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</a:t>
            </a:r>
            <a:br>
              <a:rPr lang="cs-CZ" sz="1800" b="true" dirty="false"/>
            </a:br>
            <a:r>
              <a:rPr lang="cs-CZ" sz="1800" b="true" dirty="false"/>
              <a:t>o prodloužení lhůty pro předložení ZoR</a:t>
            </a:r>
            <a:r>
              <a:rPr lang="cs-CZ" sz="1800" dirty="false"/>
              <a:t>. Žádost s odůvodněním se předkládá prostřednictvím IS KP21+ (tzv. depeší).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Žádost musí být předložena před uplynutím lhůty pro předložení zprávy, které se odložení termínu týká. Žádost formou depeše </a:t>
            </a:r>
            <a:r>
              <a:rPr lang="cs-CZ" sz="1600" dirty="false"/>
              <a:t>– nejedná se o změnu oznamovanou skrze změnové řízení. 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termínu pro předložení ZoR </a:t>
            </a:r>
            <a:r>
              <a:rPr lang="cs-CZ" sz="1800" b="true" dirty="false">
                <a:solidFill>
                  <a:srgbClr val="FF0000"/>
                </a:solidFill>
              </a:rPr>
              <a:t>sankcionováno</a:t>
            </a:r>
            <a:r>
              <a:rPr lang="cs-CZ" sz="1800" dirty="false"/>
              <a:t> =&gt; </a:t>
            </a:r>
            <a:r>
              <a:rPr lang="cs-CZ" sz="1800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odvod za porušení rozpočtové kázně vyměřen ve výš</a:t>
            </a:r>
            <a:r>
              <a:rPr lang="cs-CZ" sz="1800" b="true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0,5 % </a:t>
            </a:r>
            <a:r>
              <a:rPr lang="cs-CZ" sz="1800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 celkové částky dotace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800" dirty="false"/>
              <a:t>Změna ve vymezení období pro předkládání je podstatná změna bez změny </a:t>
            </a:r>
            <a:r>
              <a:rPr lang="cs-CZ" sz="1800" dirty="false" err="true"/>
              <a:t>RoD</a:t>
            </a:r>
            <a:r>
              <a:rPr lang="cs-CZ" sz="1800" dirty="false"/>
              <a:t>. 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AE6734-227F-A671-57B3-FA3314DE8BB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340768"/>
            <a:ext cx="1117124" cy="343116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32D8F88-37E9-1EB4-74B5-B38EC36A167F}"/>
              </a:ext>
            </a:extLst>
          </p:cNvPr>
          <p:cNvSpPr txBox="true">
            <a:spLocks/>
          </p:cNvSpPr>
          <p:nvPr/>
        </p:nvSpPr>
        <p:spPr>
          <a:xfrm>
            <a:off x="211994" y="5150826"/>
            <a:ext cx="8572006" cy="145517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zpravidla do 40 pracovních</a:t>
            </a:r>
            <a:r>
              <a:rPr lang="cs-CZ" sz="1800" b="true" dirty="false"/>
              <a:t> </a:t>
            </a:r>
            <a:r>
              <a:rPr lang="cs-CZ" sz="1800" dirty="false"/>
              <a:t>dní (mimo času </a:t>
            </a:r>
            <a:br>
              <a:rPr lang="cs-CZ" sz="1800" dirty="false"/>
            </a:br>
            <a:r>
              <a:rPr lang="cs-CZ" sz="1800" dirty="false"/>
              <a:t>u příjemce během oprav.)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ZoR je následující zpráva předkládána i za období, které příjemce popisoval v předcházející neschválené zprávě.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Vyplňují se údaje, které se vztahují ke konkrétnímu pracovněprávnímu vztahu, na základě kterého je pracovník zapojen do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Osobní náklady – pracovní smlouvy (včetně OSVČ), DPP, DPČ.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Ke způsobilým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 (je-li zpracování </a:t>
            </a:r>
            <a:r>
              <a:rPr lang="cs-CZ" sz="1800" dirty="false" err="true"/>
              <a:t>prac</a:t>
            </a:r>
            <a:r>
              <a:rPr lang="cs-CZ" sz="1800" dirty="false"/>
              <a:t>. výkazů relevantní). Povinně se přikládá pracovní výkaz u výdaje, pokud uplatňovaná část osobních nákladů v projektu převyšuje 20.000,-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sz="1800" dirty="false"/>
              <a:t>Vzory vyplnění v příručce Pokyny pro vyplnění ZoR/ŽoP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6215"/>
            <a:ext cx="8916936" cy="28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</a:t>
            </a:r>
            <a:r>
              <a:rPr lang="cs-CZ" dirty="false"/>
              <a:t> cestovní náhrady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SD-3 CESTOVNÍ NÁHRADY uvádí příjemce seznam výdajů nárokovaných v žádosti o platbu v rámci kapitoly rozpočtu CESTOVNÉ </a:t>
            </a:r>
            <a:br>
              <a:rPr lang="cs-CZ" sz="1800" i="false" u="none" strike="noStrike" baseline="0" dirty="false">
                <a:latin typeface="Arial" panose="020B0604020202020204" pitchFamily="34" charset="0"/>
              </a:rPr>
            </a:br>
            <a:r>
              <a:rPr lang="cs-CZ" sz="1800" i="false" u="none" strike="noStrike" baseline="0" dirty="false">
                <a:latin typeface="Arial" panose="020B0604020202020204" pitchFamily="34" charset="0"/>
              </a:rPr>
              <a:t>(tj. cestovní náhrady vynaložené na zahraniční pracovní cesty členů realizačního týmu a náhrady pro zahraniční experty).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</a:t>
            </a:r>
          </a:p>
          <a:p>
            <a:pPr algn="just">
              <a:lnSpc>
                <a:spcPct val="100000"/>
              </a:lnSpc>
            </a:pPr>
            <a:r>
              <a:rPr lang="cs-CZ" sz="1800" dirty="false">
                <a:latin typeface="Arial" panose="020B0604020202020204" pitchFamily="34" charset="0"/>
              </a:rPr>
              <a:t>Pozor na terminologii: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Příjemci se nabízí také hodnota „Tuzemská pracovní cesta“, ta však není v projektech podpořených z OPZ+ relevantní, protože cestovní náhrady členů realizačního týmu souvisejícími s pracovními cestami pouze na území ČR spadají do nepřímých nákladů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Technologie používaná pro IS KP21+ umožní vložit dokument o velikosti maximálně 100 MB.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Vzory vyplnění v příručce Pokyny pro vyplnění ZoR/ŽoP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4439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Záložka SOUPISKA PŘÍJMŮ bude pro naprostou většinu projektů nerelevantní; vyplňuje </a:t>
            </a:r>
            <a:r>
              <a:rPr lang="cs-CZ" sz="1800"/>
              <a:t>se pouze v </a:t>
            </a:r>
            <a:r>
              <a:rPr lang="cs-CZ" sz="1800" dirty="false"/>
              <a:t>případě, že příjemce vykazuje ve sledovaném období čisté příjmy (předpokládané i nepředpokládané</a:t>
            </a:r>
            <a:r>
              <a:rPr lang="cs-CZ" sz="1800"/>
              <a:t>).           V </a:t>
            </a:r>
            <a:r>
              <a:rPr lang="cs-CZ" sz="1800" dirty="false"/>
              <a:t>soupisce se zadává pouze jeden řádek zaznamenávající souhrnnou hodnotu čistých příjmů dosažených ve sledovaném období.</a:t>
            </a:r>
            <a:r>
              <a:rPr lang="cs-CZ" dirty="false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3600" b="true" dirty="false"/>
          </a:p>
          <a:p>
            <a:pPr marL="0" indent="0">
              <a:buNone/>
            </a:pPr>
            <a:endParaRPr lang="cs-CZ" sz="28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5" y="4797152"/>
            <a:ext cx="7887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6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39552" y="102147"/>
            <a:ext cx="8928992" cy="1080000"/>
          </a:xfrm>
        </p:spPr>
        <p:txBody>
          <a:bodyPr/>
          <a:lstStyle/>
          <a:p>
            <a:r>
              <a:rPr lang="cs-CZ" dirty="false"/>
              <a:t>Obrazovka ŽoP - Veřejná podpora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196752"/>
            <a:ext cx="8784976" cy="5687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případě, že je na žádosti o platbu vykazováno čerpání veřejné podpory, musí příjemce pro každý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subjekt čerpající veřejnou podporu v projektu v aktuálním sledovaném období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uvést částku čerpané podpory pro danou kombinaci veřejné podpory. Uživatel založí záznam stiskem tlačítka NOVÝ ZÁZNAM. </a:t>
            </a:r>
          </a:p>
          <a:p>
            <a:pPr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DE62FA-A95E-FBAB-7DF4-4BAFE377FAE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4" y="2418334"/>
            <a:ext cx="7758128" cy="42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2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Na záložce DOKUMENTY je možnost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      vkládat přílohy  k žádosti o platbu.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Jedná se o přílohy, které nejsou zařazené jako přílohy </a:t>
            </a:r>
            <a:br>
              <a:rPr lang="cs-CZ" sz="2000" dirty="false"/>
            </a:br>
            <a:r>
              <a:rPr lang="cs-CZ" sz="2000" dirty="false"/>
              <a:t>k výdajům v dílčích soupiskách, např. bankovní výpisy, pokladní doklady, faktury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 ISKP21+ lze vložit dokument o velikosti maximálně </a:t>
            </a:r>
            <a:br>
              <a:rPr lang="cs-CZ" sz="2000" dirty="false"/>
            </a:br>
            <a:r>
              <a:rPr lang="cs-CZ" sz="2000" dirty="false"/>
              <a:t>100 MB.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8276"/>
            <a:ext cx="9108001" cy="15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743AD-3A3A-AFED-8836-B87BFB4651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845116" cy="54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Obrazovka žádost o platbu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37E90E-A801-DCB3-0C63-251BC1CFD65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80000"/>
            <a:ext cx="7085075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Částka na krytí výdajů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67A5D-FC55-BD18-9647-27CEA1A8BB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604488" cy="4851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Výše poskytovaných záloh se odvíjí od vzniklých a vyúčtovaných způsobilých výdajů projektu očištěných o čisté příjmy, které jsou zařazeny do žádostí o platbu. V součtu však vyplacené zálohy nesmí překročit celkovou částku způsobilých výdajů stanovenou v právním aktu. </a:t>
            </a:r>
            <a:endParaRPr lang="cs-CZ" sz="2000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85D3C-7382-CD1B-DCB9-55BDC7FB35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4" y="2204864"/>
            <a:ext cx="7883612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E668C-3993-2E56-1C6F-E2D86572BC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" y="1277845"/>
            <a:ext cx="8914863" cy="52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ISKP21+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dříve podaných zpráv o realizaci projektu </a:t>
            </a:r>
            <a:br>
              <a:rPr lang="cs-CZ" sz="1700" dirty="false"/>
            </a:br>
            <a:r>
              <a:rPr lang="cs-CZ" sz="1700" dirty="false"/>
              <a:t>a 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zahájených změnových řízení </a:t>
            </a:r>
            <a:r>
              <a:rPr lang="cs-CZ" sz="1700" dirty="false"/>
              <a:t>(tj. žádostí </a:t>
            </a:r>
            <a:br>
              <a:rPr lang="cs-CZ" sz="1700" dirty="false"/>
            </a:br>
            <a:r>
              <a:rPr lang="cs-CZ" sz="1700" dirty="false"/>
              <a:t>o změnu) </a:t>
            </a:r>
            <a:r>
              <a:rPr lang="cs-CZ" sz="1700" dirty="false">
                <a:solidFill>
                  <a:srgbClr val="FF0000"/>
                </a:solidFill>
              </a:rPr>
              <a:t>týkajících se rozpočtu nebo finančního plánu</a:t>
            </a:r>
            <a:r>
              <a:rPr lang="cs-CZ" sz="1700" dirty="false"/>
              <a:t>, u kterých datum změny platnosti spadá do monitorovacího období, za které by měla být podána zpráva </a:t>
            </a:r>
            <a:br>
              <a:rPr lang="cs-CZ" sz="1700" dirty="false"/>
            </a:br>
            <a:r>
              <a:rPr lang="cs-CZ" sz="1700" dirty="false"/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změnových řízení </a:t>
            </a:r>
            <a:r>
              <a:rPr lang="cs-CZ" sz="1700" dirty="false"/>
              <a:t>(tj. žádostí o změnu) </a:t>
            </a:r>
            <a:r>
              <a:rPr lang="cs-CZ" sz="1700" dirty="false">
                <a:solidFill>
                  <a:srgbClr val="FF0000"/>
                </a:solidFill>
              </a:rPr>
              <a:t>týkajících se jakékoli podstatné změny projektu</a:t>
            </a:r>
            <a:r>
              <a:rPr lang="cs-CZ" sz="1700" dirty="false"/>
              <a:t>, u níž datum platnosti spadá do monitorovacího období, za které by měla být podána zpráva o realizaci projektu či žádost o platbu.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</a:t>
            </a:r>
            <a:r>
              <a:rPr lang="cs-CZ" sz="1700" b="true" dirty="false"/>
              <a:t>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pic>
        <p:nvPicPr>
          <p:cNvPr id="12" name="Obrázek 11" descr="Kapky na čtyřlístek">
            <a:extLst>
              <a:ext uri="{FF2B5EF4-FFF2-40B4-BE49-F238E27FC236}">
                <a16:creationId xmlns:a16="http://schemas.microsoft.com/office/drawing/2014/main" id="{DF165B8D-312E-A7E6-B9C8-02C33E1BCB19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24" y="3662684"/>
            <a:ext cx="3885109" cy="28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772816"/>
            <a:ext cx="8424936" cy="489654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/>
              <a:t>Povinnou přílohou závěrečné </a:t>
            </a:r>
            <a:r>
              <a:rPr lang="cs-CZ" sz="1700" dirty="false" err="true"/>
              <a:t>ZoR</a:t>
            </a:r>
            <a:r>
              <a:rPr lang="cs-CZ" sz="1700" dirty="false"/>
              <a:t> je vyplněný dotazník zaměřený na výsledky projektu (nad rámec indikátorů) a případné vyhodnocení postupu 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Tento dotazník sestavuje ŘO, přičemž k získání údajů od příjemce využívá </a:t>
            </a:r>
            <a:r>
              <a:rPr lang="cs-CZ" sz="1700" b="true" dirty="false"/>
              <a:t>aplikaci umožňující vyplnění údajů prostřednictvím internetového prohlížeče: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dirty="false">
                <a:hlinkClick r:id="rId3"/>
              </a:rPr>
              <a:t>https://www.esfcr.cz/formulare-a-pokyny-ke-zprave-o-realizaci-projektu-zadosti-o-platbu-a-zadosti-o-zmenu-opz-plus/-/dokument/19197828</a:t>
            </a:r>
            <a:endParaRPr lang="cs-CZ" sz="16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Dotazník nebude anonymní, aby bylo možné získané údaje propojit s daty, která jsou obsažena ve ZoR a zejména s údaji o dosažených hodnotách indikátorů.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Protože aplikace pro sběr odpovědí na otázky v dotazníku není propojena na údaje v ISKP21+, </a:t>
            </a:r>
            <a:r>
              <a:rPr lang="cs-CZ" sz="1700" b="true" dirty="false"/>
              <a:t>příjemce po zpracování dotazníku vygeneruje v elektronické podobě sestavu ve formátu *.</a:t>
            </a:r>
            <a:r>
              <a:rPr lang="cs-CZ" sz="1700" b="true" dirty="false" err="true"/>
              <a:t>pdf</a:t>
            </a:r>
            <a:r>
              <a:rPr lang="cs-CZ" sz="1700" b="true" dirty="false"/>
              <a:t>, a tu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Založení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778"/>
          <a:stretch/>
        </p:blipFill>
        <p:spPr bwMode="auto">
          <a:xfrm>
            <a:off x="264350" y="1556792"/>
            <a:ext cx="83756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37D532-30EC-9765-02AE-490161A1993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735"/>
            <a:ext cx="9144000" cy="4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519650" cy="1080000"/>
          </a:xfrm>
        </p:spPr>
        <p:txBody>
          <a:bodyPr/>
          <a:lstStyle/>
          <a:p>
            <a:r>
              <a:rPr lang="cs-CZ" sz="2800" dirty="false"/>
              <a:t>Zpráva o realizaci projektu – Založení 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F175F-B176-96F1-B02C-662E11B2F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2" y="1268760"/>
            <a:ext cx="7884368" cy="5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772146" cy="1080000"/>
          </a:xfrm>
        </p:spPr>
        <p:txBody>
          <a:bodyPr/>
          <a:lstStyle/>
          <a:p>
            <a:r>
              <a:rPr lang="cs-CZ" sz="2800" dirty="false"/>
              <a:t>Zpráva o realizaci projektu – Založení III.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5B3851-B680-204E-9297-441AE0B13F6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1212681"/>
            <a:ext cx="8100392" cy="5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726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schemas.microsoft.com/office/2006/metadata/properties"/>
    <ds:schemaRef ds:uri="http://schemas.microsoft.com/office/infopath/2007/PartnerControls"/>
    <ds:schemaRef ds:uri="dfed548f-0517-4d39-90e3-3947398480c0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4329</properties:Words>
  <properties:PresentationFormat>Předvádění na obrazovce (4:3)</properties:PresentationFormat>
  <properties:Paragraphs>488</properties:Paragraphs>
  <properties:Slides>52</properties:Slides>
  <properties:Notes>22</properties:Notes>
  <properties:TotalTime>3496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properties:HeadingPairs>
  <properties:TitlesOfParts>
    <vt:vector baseType="lpstr" size="58">
      <vt:lpstr>Arial</vt:lpstr>
      <vt:lpstr>Calibri</vt:lpstr>
      <vt:lpstr>Trebuchet MS</vt:lpstr>
      <vt:lpstr>Wingdings</vt:lpstr>
      <vt:lpstr>Wingdings 3</vt:lpstr>
      <vt:lpstr>prezentace</vt:lpstr>
      <vt:lpstr> seminář  pro příjemce OPZ+:  2.  ZPRÁVA O REALIZACI  A ŽÁDOST O PLATBU  </vt:lpstr>
      <vt:lpstr>Obsah této prezentace</vt:lpstr>
      <vt:lpstr>ZPRÁVA O REALIZACI PROJEKTU (ZoR)   </vt:lpstr>
      <vt:lpstr>ZPRÁVA O REALIZACI PROJEKTU – Úvod I.   </vt:lpstr>
      <vt:lpstr>ZPRÁVA O REALIZACI PROJEKTU – Úvod II. </vt:lpstr>
      <vt:lpstr>Závěrečná zpráva o realizaci</vt:lpstr>
      <vt:lpstr>Zpráva o realizaci projektu – Založení I. </vt:lpstr>
      <vt:lpstr>Zpráva o realizaci projektu – Založení II. </vt:lpstr>
      <vt:lpstr>Zpráva o realizaci projektu – Založení III. </vt:lpstr>
      <vt:lpstr>Zpráva o realizaci projektu – ZÁLOŽKY I.  </vt:lpstr>
      <vt:lpstr>ZoR – ZÁLOŽKY II.  </vt:lpstr>
      <vt:lpstr>Zpráva o realizaci projektu – ZÁLOŽKY III. </vt:lpstr>
      <vt:lpstr>Specifické datové položky I.</vt:lpstr>
      <vt:lpstr>Specifické datové položky II.</vt:lpstr>
      <vt:lpstr>PUBLICITA</vt:lpstr>
      <vt:lpstr>Povinnosti příjemců v oblasti informování a komunikace </vt:lpstr>
      <vt:lpstr>Povinné prvky vizuální identity OPZ+</vt:lpstr>
      <vt:lpstr>Vizuální identita OPZ+</vt:lpstr>
      <vt:lpstr>VIZUÁLNÍ IDENTITA - použití</vt:lpstr>
      <vt:lpstr>Finanční opravy (sankce)</vt:lpstr>
      <vt:lpstr> cílová skupina, indikátory</vt:lpstr>
      <vt:lpstr>Cílová skupina, indikátory</vt:lpstr>
      <vt:lpstr>Podpora a její bagatelnost</vt:lpstr>
      <vt:lpstr>Podpořené osoby z cílové skupiny </vt:lpstr>
      <vt:lpstr>Indikátory – výzva 14 </vt:lpstr>
      <vt:lpstr>Indikátory – 600 000 a 670 102</vt:lpstr>
      <vt:lpstr>Indikátory – 670 021 a 670 031</vt:lpstr>
      <vt:lpstr>  Evaluace  – 805 000</vt:lpstr>
      <vt:lpstr> Indikátory – vykazování</vt:lpstr>
      <vt:lpstr>Zpráva o realizaci - Indikátory </vt:lpstr>
      <vt:lpstr>PREZENČNÍ LISTINA</vt:lpstr>
      <vt:lpstr>dokumenty</vt:lpstr>
      <vt:lpstr>Zpráva o realizaci projektu - dokumenty</vt:lpstr>
      <vt:lpstr>Zpráva o realizaci projektu – dokončení   </vt:lpstr>
      <vt:lpstr>Žádost o platbu (ŽoP)</vt:lpstr>
      <vt:lpstr>ŽÁDOST O PLATBU</vt:lpstr>
      <vt:lpstr>Záložky Identifikační údaje  a Souhrnná soupiska</vt:lpstr>
      <vt:lpstr>Souhrnná soupiska</vt:lpstr>
      <vt:lpstr>SD-1 účetní doklady </vt:lpstr>
      <vt:lpstr>SD-2 LIDSKÉ ZDROJE I.</vt:lpstr>
      <vt:lpstr>SD-2 LIDSKÉ ZDROJE II.</vt:lpstr>
      <vt:lpstr>SD-3 cestovní náhrady</vt:lpstr>
      <vt:lpstr>záložka SOUPISKA PŘÍJMŮ</vt:lpstr>
      <vt:lpstr>Obrazovka ŽoP - Veřejná podpora</vt:lpstr>
      <vt:lpstr>záložka  Dokumenty</vt:lpstr>
      <vt:lpstr>Záložka Souhrnná soupiska</vt:lpstr>
      <vt:lpstr>Obrazovka žádost o platbu</vt:lpstr>
      <vt:lpstr>Částka na krytí výdajů</vt:lpstr>
      <vt:lpstr>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2023-09-04T08:26:27Z</dcterms:modified>
  <cp:revision>339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