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 bookmarkIdSeed="3">
  <p:sldMasterIdLst>
    <p:sldMasterId id="2147483671" r:id="rId4"/>
  </p:sldMasterIdLst>
  <p:notesMasterIdLst>
    <p:notesMasterId r:id="rId57"/>
  </p:notesMasterIdLst>
  <p:sldIdLst>
    <p:sldId id="256" r:id="rId5"/>
    <p:sldId id="547" r:id="rId6"/>
    <p:sldId id="505" r:id="rId7"/>
    <p:sldId id="453" r:id="rId8"/>
    <p:sldId id="454" r:id="rId9"/>
    <p:sldId id="546" r:id="rId10"/>
    <p:sldId id="456" r:id="rId11"/>
    <p:sldId id="565" r:id="rId12"/>
    <p:sldId id="566" r:id="rId13"/>
    <p:sldId id="567" r:id="rId14"/>
    <p:sldId id="563" r:id="rId15"/>
    <p:sldId id="552" r:id="rId16"/>
    <p:sldId id="581" r:id="rId17"/>
    <p:sldId id="582" r:id="rId18"/>
    <p:sldId id="516" r:id="rId19"/>
    <p:sldId id="458" r:id="rId20"/>
    <p:sldId id="560" r:id="rId21"/>
    <p:sldId id="559" r:id="rId22"/>
    <p:sldId id="508" r:id="rId23"/>
    <p:sldId id="515" r:id="rId24"/>
    <p:sldId id="568" r:id="rId25"/>
    <p:sldId id="353" r:id="rId26"/>
    <p:sldId id="355" r:id="rId27"/>
    <p:sldId id="357" r:id="rId28"/>
    <p:sldId id="569" r:id="rId29"/>
    <p:sldId id="578" r:id="rId30"/>
    <p:sldId id="579" r:id="rId31"/>
    <p:sldId id="580" r:id="rId32"/>
    <p:sldId id="544" r:id="rId33"/>
    <p:sldId id="464" r:id="rId34"/>
    <p:sldId id="477" r:id="rId35"/>
    <p:sldId id="539" r:id="rId36"/>
    <p:sldId id="540" r:id="rId37"/>
    <p:sldId id="478" r:id="rId38"/>
    <p:sldId id="526" r:id="rId39"/>
    <p:sldId id="564" r:id="rId40"/>
    <p:sldId id="482" r:id="rId41"/>
    <p:sldId id="541" r:id="rId42"/>
    <p:sldId id="571" r:id="rId43"/>
    <p:sldId id="543" r:id="rId44"/>
    <p:sldId id="532" r:id="rId45"/>
    <p:sldId id="572" r:id="rId46"/>
    <p:sldId id="494" r:id="rId47"/>
    <p:sldId id="574" r:id="rId48"/>
    <p:sldId id="495" r:id="rId49"/>
    <p:sldId id="575" r:id="rId50"/>
    <p:sldId id="576" r:id="rId51"/>
    <p:sldId id="577" r:id="rId52"/>
    <p:sldId id="499" r:id="rId53"/>
    <p:sldId id="500" r:id="rId54"/>
    <p:sldId id="501" r:id="rId55"/>
    <p:sldId id="553" r:id="rId56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authors.xml><?xml version="1.0" encoding="utf-8"?>
<p188:authorLst xmlns:p188="http://schemas.microsoft.com/office/powerpoint/2018/8/main" xmlns:a="http://schemas.openxmlformats.org/drawingml/2006/main" xmlns:r="http://schemas.openxmlformats.org/officeDocument/2006/relationships">
  <p188:author id="{B90363FD-03E0-E307-C3C6-6855CFA59C28}" initials="MIM(" name="Marcinová Iveta Mgr. (MPSV)" providerId="AD" userId="S::iveta.marcinova@mpsv.cz::56aea18f-81e1-44cc-9be5-3a589aea286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1" name="Pavlíková Tereza Ing. (MPSV)" initials="PTI(" lastIdx="2" clrIdx="0">
    <p:extLst>
      <p:ext uri="{19B8F6BF-5375-455C-9EA6-DF929625EA0E}">
        <p15:presenceInfo xmlns:p15="http://schemas.microsoft.com/office/powerpoint/2012/main" providerId="AD" userId="S::tereza.pavlikova@mpsv.cz::066bb9b8-f0de-4393-b388-3ea8262cda2e"/>
      </p:ext>
    </p:extLst>
  </p:cmAuthor>
  <p:cmAuthor id="2" name="Janáčová Pavlína Mgr., DiS. (MPSV)" initials="JPMD(" lastIdx="1" clrIdx="1">
    <p:extLst>
      <p:ext uri="{19B8F6BF-5375-455C-9EA6-DF929625EA0E}">
        <p15:presenceInfo xmlns:p15="http://schemas.microsoft.com/office/powerpoint/2012/main" providerId="AD" userId="S::pavlina.janacova@mpsv.cz::6cc5dc73-1ff5-4548-87eb-23fe761ebac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lrMru>
    <a:srgbClr val="FDFDF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16510" autoAdjust="false"/>
    <p:restoredTop sz="90599" autoAdjust="false"/>
  </p:normalViewPr>
  <p:slideViewPr>
    <p:cSldViewPr showGuides="true">
      <p:cViewPr varScale="true">
        <p:scale>
          <a:sx n="103" d="100"/>
          <a:sy n="103" d="100"/>
        </p:scale>
        <p:origin x="1806" y="108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slides/slide35.xml" Type="http://schemas.openxmlformats.org/officeDocument/2006/relationships/slide" Id="rId39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slides/slide46.xml" Type="http://schemas.openxmlformats.org/officeDocument/2006/relationships/slide" Id="rId50"/>
    <Relationship Target="slides/slide51.xml" Type="http://schemas.openxmlformats.org/officeDocument/2006/relationships/slide" Id="rId55"/>
    <Relationship Target="authors.xml" Type="http://schemas.microsoft.com/office/2018/10/relationships/authors" Id="rId63"/>
    <Relationship Target="slides/slide3.xml" Type="http://schemas.openxmlformats.org/officeDocument/2006/relationships/slide" Id="rId7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25.xml" Type="http://schemas.openxmlformats.org/officeDocument/2006/relationships/slide" Id="rId29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slides/slide49.xml" Type="http://schemas.openxmlformats.org/officeDocument/2006/relationships/slide" Id="rId53"/>
    <Relationship Target="commentAuthors.xml" Type="http://schemas.openxmlformats.org/officeDocument/2006/relationships/commentAuthors" Id="rId58"/>
    <Relationship Target="slides/slide1.xml" Type="http://schemas.openxmlformats.org/officeDocument/2006/relationships/slide" Id="rId5"/>
    <Relationship Target="theme/theme1.xml" Type="http://schemas.openxmlformats.org/officeDocument/2006/relationships/theme" Id="rId61"/>
    <Relationship Target="slides/slide15.xml" Type="http://schemas.openxmlformats.org/officeDocument/2006/relationships/slide" Id="rId1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slides/slide52.xml" Type="http://schemas.openxmlformats.org/officeDocument/2006/relationships/slide" Id="rId56"/>
    <Relationship Target="slides/slide4.xml" Type="http://schemas.openxmlformats.org/officeDocument/2006/relationships/slide" Id="rId8"/>
    <Relationship Target="slides/slide47.xml" Type="http://schemas.openxmlformats.org/officeDocument/2006/relationships/slide" Id="rId51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presProps.xml" Type="http://schemas.openxmlformats.org/officeDocument/2006/relationships/presProps" Id="rId59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slides/slide50.xml" Type="http://schemas.openxmlformats.org/officeDocument/2006/relationships/slide" Id="rId54"/>
    <Relationship Target="tableStyles.xml" Type="http://schemas.openxmlformats.org/officeDocument/2006/relationships/tableStyles" Id="rId62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slides/slide45.xml" Type="http://schemas.openxmlformats.org/officeDocument/2006/relationships/slide" Id="rId49"/>
    <Relationship Target="notesMasters/notesMaster1.xml" Type="http://schemas.openxmlformats.org/officeDocument/2006/relationships/notesMaster" Id="rId57"/>
    <Relationship Target="slides/slide6.xml" Type="http://schemas.openxmlformats.org/officeDocument/2006/relationships/slide" Id="rId10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slides/slide48.xml" Type="http://schemas.openxmlformats.org/officeDocument/2006/relationships/slide" Id="rId52"/>
    <Relationship Target="viewProps.xml" Type="http://schemas.openxmlformats.org/officeDocument/2006/relationships/viewProps" Id="rId60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22.09.2023</a:t>
            </a:fld>
            <a:endParaRPr lang="cs-CZ" dirty="false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 dirty="false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1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3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3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4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1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967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026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37378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65699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20046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32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Jedná-li se o průtokovou</a:t>
            </a:r>
            <a:r>
              <a:rPr lang="cs-CZ" baseline="0" dirty="false"/>
              <a:t> dotaci, vyplní i účet zřizovatele.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1162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Do</a:t>
            </a:r>
            <a:r>
              <a:rPr lang="cs-CZ" baseline="0" dirty="false"/>
              <a:t> soupisky lze zařadit pouze mzdy, které byly UHRAZENÉ v rámci sledovaného období.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96671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Do</a:t>
            </a:r>
            <a:r>
              <a:rPr lang="cs-CZ" baseline="0" dirty="false"/>
              <a:t> soupisky lze zařadit pouze mzdy, které byly UHRAZENÉ v rámci sledovaného období.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05428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9182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8028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5486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24593079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60361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fals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C53207CB-D164-458D-A58D-116869EFD9AC}"/>
              </a:ext>
            </a:extLst>
          </p:cNvPr>
          <p:cNvGrpSpPr/>
          <p:nvPr userDrawn="true"/>
        </p:nvGrpSpPr>
        <p:grpSpPr>
          <a:xfrm>
            <a:off x="378869" y="1119982"/>
            <a:ext cx="8352928" cy="22642"/>
            <a:chOff x="378869" y="1119982"/>
            <a:chExt cx="8352928" cy="22642"/>
          </a:xfrm>
        </p:grpSpPr>
        <p:cxnSp>
          <p:nvCxnSpPr>
            <p:cNvPr id="18" name="Přímá spojnice 17"/>
            <p:cNvCxnSpPr>
              <a:cxnSpLocks/>
            </p:cNvCxnSpPr>
            <p:nvPr userDrawn="true"/>
          </p:nvCxnSpPr>
          <p:spPr>
            <a:xfrm flipV="true">
              <a:off x="378869" y="1129768"/>
              <a:ext cx="8280920" cy="12856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E3BF7380-7E68-4D81-99BF-138B5C97049D}"/>
                </a:ext>
              </a:extLst>
            </p:cNvPr>
            <p:cNvCxnSpPr>
              <a:cxnSpLocks/>
            </p:cNvCxnSpPr>
            <p:nvPr userDrawn="true"/>
          </p:nvCxnSpPr>
          <p:spPr>
            <a:xfrm>
              <a:off x="6859589" y="1119982"/>
              <a:ext cx="187220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hdphoto1.wdp" Type="http://schemas.microsoft.com/office/2007/relationships/hdphoto" Id="rId3"/>
    <Relationship Target="../media/image1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3"/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16.png" Type="http://schemas.openxmlformats.org/officeDocument/2006/relationships/image" Id="rId3"/>
    <Relationship Target="../media/image1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notesSlides/notesSlide13.xml" Type="http://schemas.openxmlformats.org/officeDocument/2006/relationships/notesSlide" Id="rId2"/>
    <Relationship Target="../slideLayouts/slideLayout8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18.png" Type="http://schemas.openxmlformats.org/officeDocument/2006/relationships/image" Id="rId3"/>
    <Relationship Target="../media/image1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notesSlides/notesSlide14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hdphoto2.wdp" Type="http://schemas.microsoft.com/office/2007/relationships/hdphoto" Id="rId3"/>
    <Relationship Target="../media/image1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media/image2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media/hdphoto3.wdp" Type="http://schemas.microsoft.com/office/2007/relationships/hdphoto" Id="rId3"/>
    <Relationship Target="../media/image2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media/image23.png" Type="http://schemas.openxmlformats.org/officeDocument/2006/relationships/image" Id="rId3"/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notesSlides/notesSlide1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4.png" Type="http://schemas.openxmlformats.org/officeDocument/2006/relationships/image" Id="rId5"/>
    <Relationship TargetMode="External" Target="https://www.esfcr.cz/pokyny-k-vyplneni-zpravy-o-realizaci-zadosti-o-platbu-a-zadosti-o-zmenu-opz/-/dokument/809712" Type="http://schemas.openxmlformats.org/officeDocument/2006/relationships/hyperlink" Id="rId4"/>
</Relationships>

</file>

<file path=ppt/slides/_rels/slide30.xml.rels><?xml version="1.0" encoding="UTF-8" standalone="yes"?>
<Relationships xmlns="http://schemas.openxmlformats.org/package/2006/relationships">
    <Relationship Target="../media/image24.png" Type="http://schemas.openxmlformats.org/officeDocument/2006/relationships/image" Id="rId3"/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media/image25.png" Type="http://schemas.openxmlformats.org/officeDocument/2006/relationships/image" Id="rId3"/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4.wdp" Type="http://schemas.microsoft.com/office/2007/relationships/hdphoto" Id="rId4"/>
</Relationships>

</file>

<file path=ppt/slides/_rels/slide32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3"/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media/hdphoto5.wdp" Type="http://schemas.microsoft.com/office/2007/relationships/hdphoto" Id="rId3"/>
    <Relationship Target="../media/image2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media/image2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media/image29.png" Type="http://schemas.openxmlformats.org/officeDocument/2006/relationships/image" Id="rId3"/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0.png" Type="http://schemas.openxmlformats.org/officeDocument/2006/relationships/image" Id="rId4"/>
</Relationships>

</file>

<file path=ppt/slides/_rels/slide38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media/image3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media/image32.png" Type="http://schemas.openxmlformats.org/officeDocument/2006/relationships/image" Id="rId3"/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3"/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3"/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3"/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3"/>
    <Relationship Target="../media/image3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media/image3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media/image4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0.xml.rels><?xml version="1.0" encoding="UTF-8" standalone="yes"?>
<Relationships xmlns="http://schemas.openxmlformats.org/package/2006/relationships">
    <Relationship Target="../media/image43.png" Type="http://schemas.openxmlformats.org/officeDocument/2006/relationships/image" Id="rId3"/>
    <Relationship Target="../media/image42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45.png" Type="http://schemas.openxmlformats.org/officeDocument/2006/relationships/image" Id="rId5"/>
    <Relationship Target="../media/image44.png" Type="http://schemas.openxmlformats.org/officeDocument/2006/relationships/image" Id="rId4"/>
</Relationships>

</file>

<file path=ppt/slides/_rels/slide5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2.xml.rels><?xml version="1.0" encoding="UTF-8" standalone="yes"?>
<Relationships xmlns="http://schemas.openxmlformats.org/package/2006/relationships">
    <Relationship Target="../media/image4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Mode="External" Target="https://www.esfcr.cz/prehled-vyzev-opz-plus/-/asset_publisher/SfUza2tXdZGm/content/prevence-predcasnych-odchodu-ze-vzdelavani-1-?inheritRedirect=false" Type="http://schemas.openxmlformats.org/officeDocument/2006/relationships/hyperlink" Id="rId3"/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6.png" Type="http://schemas.openxmlformats.org/officeDocument/2006/relationships/image" Id="rId5"/>
    <Relationship TargetMode="External" Target="http://www.esfcr.cz/" Type="http://schemas.openxmlformats.org/officeDocument/2006/relationships/hyperlink" Id="rId4"/>
</Relationships>

</file>

<file path=ppt/slides/_rels/slide7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8.png" Type="http://schemas.openxmlformats.org/officeDocument/2006/relationships/image" Id="rId4"/>
</Relationships>

</file>

<file path=ppt/slides/_rels/slide8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3"/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431540" y="1580336"/>
            <a:ext cx="8496944" cy="1848664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br>
              <a:rPr lang="cs-CZ" sz="3200" kern="1200" dirty="false">
                <a:latin typeface="+mn-lt"/>
                <a:ea typeface="+mn-ea"/>
                <a:cs typeface="+mn-cs"/>
              </a:rPr>
            </a:br>
            <a:r>
              <a:rPr lang="cs-CZ" sz="3200" kern="1200" dirty="false">
                <a:latin typeface="+mn-lt"/>
                <a:ea typeface="+mn-ea"/>
                <a:cs typeface="+mn-cs"/>
              </a:rPr>
              <a:t>seminář  pro příjemce OPZ+:</a:t>
            </a:r>
            <a:br>
              <a:rPr lang="cs-CZ" sz="3200" kern="1200" dirty="false">
                <a:latin typeface="+mn-lt"/>
                <a:ea typeface="+mn-ea"/>
                <a:cs typeface="+mn-cs"/>
              </a:rPr>
            </a:br>
            <a:br>
              <a:rPr lang="cs-CZ" sz="3200" kern="1200" dirty="false">
                <a:latin typeface="+mn-lt"/>
                <a:ea typeface="+mn-ea"/>
                <a:cs typeface="+mn-cs"/>
              </a:rPr>
            </a:br>
            <a:r>
              <a:rPr lang="cs-CZ" sz="3200" u="sng" dirty="false">
                <a:solidFill>
                  <a:srgbClr val="FF0000"/>
                </a:solidFill>
              </a:rPr>
              <a:t>2. ZPRÁVA O REALIZACI </a:t>
            </a:r>
            <a:br>
              <a:rPr lang="cs-CZ" sz="3200" u="sng" dirty="false">
                <a:solidFill>
                  <a:srgbClr val="FF0000"/>
                </a:solidFill>
              </a:rPr>
            </a:br>
            <a:r>
              <a:rPr lang="cs-CZ" sz="3200" u="sng" dirty="false">
                <a:solidFill>
                  <a:srgbClr val="FF0000"/>
                </a:solidFill>
              </a:rPr>
              <a:t>A ŽÁDOST O PLATBU</a:t>
            </a:r>
            <a:br>
              <a:rPr lang="cs-CZ" sz="3200" u="sng" dirty="false"/>
            </a:br>
            <a:r>
              <a:rPr lang="cs-CZ" sz="3200" u="sng" dirty="false"/>
              <a:t> </a:t>
            </a:r>
            <a:endParaRPr lang="cs-CZ" sz="3200" kern="1200" dirty="false"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39552" y="4491041"/>
            <a:ext cx="8280920" cy="2160240"/>
          </a:xfrm>
        </p:spPr>
        <p:txBody>
          <a:bodyPr anchor="t"/>
          <a:lstStyle/>
          <a:p>
            <a:r>
              <a:rPr lang="cs-CZ" b="true" dirty="false"/>
              <a:t>Výzva 03_22_029: Prevence předčasných odchodů ze vzdělávání (1)</a:t>
            </a:r>
            <a:endParaRPr lang="cs-CZ" b="true" dirty="false">
              <a:solidFill>
                <a:srgbClr val="FF0000"/>
              </a:solidFill>
            </a:endParaRP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05ED5C5-F44C-4BD5-9B84-36B68FBC5A49}"/>
              </a:ext>
            </a:extLst>
          </p:cNvPr>
          <p:cNvSpPr txBox="true">
            <a:spLocks/>
          </p:cNvSpPr>
          <p:nvPr/>
        </p:nvSpPr>
        <p:spPr>
          <a:xfrm>
            <a:off x="521296" y="5850102"/>
            <a:ext cx="4752528" cy="54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>
            <a:lvl1pPr marL="0" indent="0" algn="l" defTabSz="914400" rtl="false" eaLnBrk="true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3200" b="fals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true" dirty="false"/>
              <a:t>Termín: 26. září 2023</a:t>
            </a:r>
          </a:p>
        </p:txBody>
      </p:sp>
      <p:sp>
        <p:nvSpPr>
          <p:cNvPr id="12" name="Zástupný symbol pro text 5">
            <a:extLst>
              <a:ext uri="{FF2B5EF4-FFF2-40B4-BE49-F238E27FC236}">
                <a16:creationId xmlns:a16="http://schemas.microsoft.com/office/drawing/2014/main" id="{9867E5A6-75CE-0564-C217-8FB521E58EF9}"/>
              </a:ext>
            </a:extLst>
          </p:cNvPr>
          <p:cNvSpPr txBox="true">
            <a:spLocks/>
          </p:cNvSpPr>
          <p:nvPr/>
        </p:nvSpPr>
        <p:spPr>
          <a:xfrm>
            <a:off x="5940152" y="5850102"/>
            <a:ext cx="4752528" cy="54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>
            <a:lvl1pPr marL="0" indent="0" algn="l" defTabSz="914400" rtl="false" eaLnBrk="true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3200" b="fals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true" dirty="false"/>
              <a:t>Oddělení 874 MPSV</a:t>
            </a:r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pPr algn="ctr"/>
            <a:r>
              <a:rPr lang="cs-CZ" sz="2800" dirty="false"/>
              <a:t>Zpráva o realizaci projektu – ZÁLOŽKY I. 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4190BB-0BF9-E335-0A10-0BBE0CC0FC13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/>
          <a:srcRect b="10892"/>
          <a:stretch/>
        </p:blipFill>
        <p:spPr>
          <a:xfrm>
            <a:off x="745439" y="1286166"/>
            <a:ext cx="7927280" cy="54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6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pPr algn="ctr"/>
            <a:r>
              <a:rPr lang="cs-CZ" sz="2800" dirty="false"/>
              <a:t>ZoR – ZÁLOŽKY II.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795924" y="1475440"/>
            <a:ext cx="6335808" cy="50405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Základní informace o projektu a předkládané </a:t>
            </a:r>
            <a:r>
              <a:rPr lang="cs-CZ" sz="1800" dirty="false" err="true"/>
              <a:t>ZoR</a:t>
            </a:r>
            <a:endParaRPr lang="cs-CZ" sz="1800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Kontaktní údaje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Pokrok v realizaci KA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Indikátory  	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Horizontální principy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Příjmy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Veřejné zakázky	</a:t>
            </a:r>
            <a:endParaRPr lang="cs-CZ" sz="1600" i="true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Veřejná podpora </a:t>
            </a:r>
            <a:endParaRPr lang="cs-CZ" sz="1600" i="true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Kontroly (mimo kontrol z úrovně poskytovatele podpory)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Povinná publicita 	</a:t>
            </a:r>
            <a:endParaRPr lang="cs-CZ" sz="1600" i="true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Problémy v realizaci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Čestná prohlášení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Přílohy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7"/>
          <a:stretch/>
        </p:blipFill>
        <p:spPr bwMode="auto">
          <a:xfrm>
            <a:off x="360000" y="0"/>
            <a:ext cx="2261764" cy="676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13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/>
          <a:lstStyle/>
          <a:p>
            <a:pPr algn="ctr"/>
            <a:r>
              <a:rPr lang="cs-CZ" sz="2800" dirty="false"/>
              <a:t>Zpráva o realizaci projektu – ZÁLOŽKY III.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43936" y="1340768"/>
            <a:ext cx="8496064" cy="5400600"/>
          </a:xfrm>
        </p:spPr>
        <p:txBody>
          <a:bodyPr/>
          <a:lstStyle/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Informace o zprávě</a:t>
            </a:r>
            <a:r>
              <a:rPr lang="cs-CZ" sz="1800" dirty="false"/>
              <a:t>: příjemce vyplní (upraví) datum zahájení a ukončení sledovaného období, skutečné datum zahájení a ukončení realizace projektu a kontaktní údaje na zpracovatele zprávy.</a:t>
            </a:r>
            <a:endParaRPr lang="cs-CZ" sz="1800" dirty="false">
              <a:solidFill>
                <a:srgbClr val="FF0000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Příjmy</a:t>
            </a:r>
            <a:r>
              <a:rPr lang="cs-CZ" sz="1800" dirty="false"/>
              <a:t> – vyplní se 0,00 (pokud projekt negeneruje příjmy).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Klíčové aktivity </a:t>
            </a:r>
            <a:r>
              <a:rPr lang="cs-CZ" sz="1800" dirty="false"/>
              <a:t>- </a:t>
            </a:r>
            <a:r>
              <a:rPr lang="pl-PL" sz="1800" dirty="false"/>
              <a:t>popis pokroku v realizaci klíčové aktivity za sledované období – popsat (max 2000 znaků) + možnost přílohy.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Horizontální principy </a:t>
            </a:r>
            <a:r>
              <a:rPr lang="cs-CZ" sz="1800" dirty="false"/>
              <a:t>- pouze „Cílené zaměření“ a „Pozitivní vlivy“ (neutrální vliv není potřebné vyplňovat) - v rámci </a:t>
            </a:r>
            <a:r>
              <a:rPr lang="cs-CZ" sz="1800" dirty="false" err="true"/>
              <a:t>ZoR</a:t>
            </a:r>
            <a:r>
              <a:rPr lang="cs-CZ" sz="1800" dirty="false"/>
              <a:t>, ve které HP byly naplňovány.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Identifikace problému </a:t>
            </a:r>
            <a:r>
              <a:rPr lang="cs-CZ" sz="1800" dirty="false"/>
              <a:t>– vyplnit případné problémy: identifikace, popis a řešení.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Specifické datové položky </a:t>
            </a:r>
            <a:r>
              <a:rPr lang="cs-CZ" sz="1800" dirty="false"/>
              <a:t>– viz dále.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Čestná prohlášení </a:t>
            </a:r>
            <a:r>
              <a:rPr lang="cs-CZ" sz="1800" dirty="false"/>
              <a:t>– zatrhnout souhlas.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endParaRPr lang="cs-CZ" sz="17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5903932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9967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/>
          <a:lstStyle/>
          <a:p>
            <a:pPr algn="ctr"/>
            <a:r>
              <a:rPr lang="cs-CZ" sz="2800" dirty="false"/>
              <a:t>Specifické datové položky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340768"/>
            <a:ext cx="8532480" cy="54006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Specifické datové položky (dále jen „SDP“) jsou nástroj pro doplňkový sběr informací v MS2021+, kterým ŘO získává podrobnější informace o poskytnuté podpoře.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OPZ+ jsou zavedeny následující SDP: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true" dirty="false">
                <a:latin typeface="Arial" panose="020B0604020202020204" pitchFamily="34" charset="0"/>
              </a:rPr>
              <a:t>1) </a:t>
            </a:r>
            <a:r>
              <a:rPr lang="pl-PL" sz="1800" b="true" i="false" u="none" strike="noStrike" baseline="0" dirty="false">
                <a:latin typeface="Arial" panose="020B0604020202020204" pitchFamily="34" charset="0"/>
              </a:rPr>
              <a:t>Počet podpořených osob původem z Ukrajiny: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600" b="false" i="false" u="none" strike="noStrike" baseline="0" dirty="false">
                <a:latin typeface="Arial" panose="020B0604020202020204" pitchFamily="34" charset="0"/>
              </a:rPr>
              <a:t>Počet osob původem z Ukrajiny, kterým byla v rámci projektu poskytnuta podpora. </a:t>
            </a:r>
            <a:r>
              <a:rPr lang="cs-CZ" sz="1600" b="false" i="false" u="none" strike="noStrike" baseline="0" dirty="false">
                <a:latin typeface="Arial" panose="020B0604020202020204" pitchFamily="34" charset="0"/>
              </a:rPr>
              <a:t>Osobou původem z Ukrajiny se rozumí jakákoliv osoba pobývající na území ČR, která je státním příslušníkem Ukrajiny nebo je ukrajinské národnosti, případně se za osobu původem z Ukrajiny prohlásí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. </a:t>
            </a:r>
            <a:r>
              <a:rPr lang="cs-CZ" sz="1600" b="false" i="false" u="none" strike="noStrike" baseline="0" dirty="false">
                <a:latin typeface="Arial" panose="020B0604020202020204" pitchFamily="34" charset="0"/>
              </a:rPr>
              <a:t>Není přitom rozhodující, zda osoba původem z Ukrajiny přišla na území ČR v souvislosti s ozbrojeným konfliktem na území Ukrajiny vyvolaným invazí vojsk Ruské federace, nebo zde pobývala již dříve.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600" i="false" u="none" strike="noStrike" baseline="0" dirty="false">
                <a:latin typeface="Arial" panose="020B0604020202020204" pitchFamily="34" charset="0"/>
              </a:rPr>
              <a:t>Hodnota uváděná v této SDP nemůže být vyšší než hodnota uváděná ve specifické datové položce Celkový počet podpořených osob. 	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1800" b="true" i="false" u="none" strike="noStrike" baseline="0" dirty="false">
                <a:latin typeface="Arial" panose="020B0604020202020204" pitchFamily="34" charset="0"/>
              </a:rPr>
              <a:t>2)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Celkový počet podpořených osob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false">
                <a:latin typeface="Arial" panose="020B0604020202020204" pitchFamily="34" charset="0"/>
              </a:rPr>
              <a:t>Hodnota SDP nemůže být nižší než vykazovaná hodnota indikátoru 600 000.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false">
                <a:latin typeface="Arial" panose="020B0604020202020204" pitchFamily="34" charset="0"/>
              </a:rPr>
              <a:t>Hodnota se rovná součtu hodnot indikátorů 600 000 a 670 102.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false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5903932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3740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/>
          <a:lstStyle/>
          <a:p>
            <a:pPr algn="ctr"/>
            <a:r>
              <a:rPr lang="cs-CZ" sz="2800" dirty="false"/>
              <a:t>Specifické </a:t>
            </a:r>
            <a:r>
              <a:rPr lang="cs-CZ" sz="2800"/>
              <a:t>datové položky II.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340768"/>
            <a:ext cx="8640064" cy="54006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žádosti o podporu jsou u obou SDP nuly. </a:t>
            </a:r>
          </a:p>
          <a:p>
            <a:pPr algn="just">
              <a:lnSpc>
                <a:spcPct val="100000"/>
              </a:lnSpc>
              <a:spcAft>
                <a:spcPts val="24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Sledování aktuálního počtu podpořených osob (u obou SDP) bude zajištěno expertním odhadem příjemce a bude uváděno pouze jako celkový počet (číslo) do příslušné obrazovky „Specifické datové položky“ ve  ZoR:</a:t>
            </a: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Pro účely SDP není nutné sledovat a nikam zapisovat osobní údaje jednotlivých osob ani zohledňovat, zda podpora byla pod/nad limit bagatelní podpory. </a:t>
            </a:r>
          </a:p>
          <a:p>
            <a:pPr algn="just">
              <a:lnSpc>
                <a:spcPct val="100000"/>
              </a:lnSpc>
            </a:pPr>
            <a:r>
              <a:rPr lang="cs-CZ" sz="1800" i="false" u="none" strike="noStrike" baseline="0" dirty="false">
                <a:latin typeface="Arial" panose="020B0604020202020204" pitchFamily="34" charset="0"/>
              </a:rPr>
              <a:t>Sledování SDP je povinné ve všech výzvách OPZ+. 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5903932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66DC47-6013-49EB-E23B-E3A4B3F3E6D7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/>
          <a:srcRect b="24171"/>
          <a:stretch/>
        </p:blipFill>
        <p:spPr>
          <a:xfrm>
            <a:off x="1691680" y="2690914"/>
            <a:ext cx="6156136" cy="27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7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PUBLICITA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95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Povinnosti příjemců v oblasti informování a komunikace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" y="1340768"/>
            <a:ext cx="8748000" cy="535523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700" b="true" dirty="false"/>
              <a:t>Povinnost zveřejnit na své internetové stránce, pokud taková stránka existuje,    a na sociálních sítích, pokud příjemce nějakou ze sociálních sítích využívá, stručný popis projektu </a:t>
            </a:r>
            <a:r>
              <a:rPr lang="cs-CZ" sz="1700" dirty="false"/>
              <a:t>úměrný míře podpory včetně jeho cílů a výsledků a zdůraznit, že je na daný projekt poskytována finanční podpora EU. Popis je doporučeno vložit při zahájení realizace projektu a následně jej dle potřeby aktualizovat. </a:t>
            </a:r>
          </a:p>
          <a:p>
            <a:pPr algn="just">
              <a:lnSpc>
                <a:spcPct val="100000"/>
              </a:lnSpc>
            </a:pPr>
            <a:r>
              <a:rPr lang="cs-CZ" sz="1700" b="true" dirty="false"/>
              <a:t>Povinnost spravovat prezentaci projektu na portálu www.esfcr.cz. </a:t>
            </a:r>
            <a:r>
              <a:rPr lang="cs-CZ" sz="1700" dirty="false"/>
              <a:t>Základní obsah prezentace (tj. popisu projektu) je na portál přenesen z MS2021+ z obsahu žádosti o podporu, příjemce ji následně dle potřeby aktualizuje. </a:t>
            </a:r>
            <a:r>
              <a:rPr lang="cs-CZ" sz="1800" b="true" dirty="false">
                <a:latin typeface="Arial" panose="020B0604020202020204" pitchFamily="34" charset="0"/>
              </a:rPr>
              <a:t>Aktualita: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Tato povinnost neplatí do doby, než portál www.esfcr.cz umožní editaci ze strany příjemce.</a:t>
            </a:r>
            <a:endParaRPr lang="cs-CZ" sz="1700" b="true" dirty="false"/>
          </a:p>
          <a:p>
            <a:pPr algn="just">
              <a:lnSpc>
                <a:spcPct val="100000"/>
              </a:lnSpc>
            </a:pPr>
            <a:r>
              <a:rPr lang="cs-CZ" sz="1700" b="true" dirty="false"/>
              <a:t>Povinnost umístit alespoň 1 povinný plakát velikosti minimálně A3 </a:t>
            </a:r>
            <a:br>
              <a:rPr lang="cs-CZ" sz="1700" b="true" dirty="false"/>
            </a:br>
            <a:r>
              <a:rPr lang="cs-CZ" sz="1700" dirty="false"/>
              <a:t>s informacemi o projektu v místě realizace projektu snadno viditelném pro veřejnost, jako jsou vstupní prostory budovy. </a:t>
            </a:r>
          </a:p>
          <a:p>
            <a:pPr algn="just">
              <a:lnSpc>
                <a:spcPct val="100000"/>
              </a:lnSpc>
            </a:pPr>
            <a:r>
              <a:rPr lang="cs-CZ" sz="1700" b="true" dirty="false"/>
              <a:t>Používat v rámci všech informačních a komunikačních aktivit logo EU.</a:t>
            </a:r>
          </a:p>
          <a:p>
            <a:endParaRPr lang="cs-CZ" sz="1600" dirty="false"/>
          </a:p>
          <a:p>
            <a:pPr algn="just">
              <a:lnSpc>
                <a:spcPct val="100000"/>
              </a:lnSpc>
            </a:pPr>
            <a:endParaRPr lang="cs-CZ" sz="16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9830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Povinné prvky vizuální identity OPZ+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4509120"/>
            <a:ext cx="2879872" cy="218688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Použitá velikost písma musí být úměrná velikosti </a:t>
            </a:r>
            <a:r>
              <a:rPr lang="cs-CZ" sz="1800" dirty="false">
                <a:solidFill>
                  <a:srgbClr val="000000"/>
                </a:solidFill>
                <a:latin typeface="Arial" panose="020B0604020202020204" pitchFamily="34" charset="0"/>
              </a:rPr>
              <a:t>znaku EU.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l-PL" sz="1800" dirty="false">
                <a:solidFill>
                  <a:srgbClr val="000000"/>
                </a:solidFill>
                <a:latin typeface="Arial" panose="020B0604020202020204" pitchFamily="34" charset="0"/>
              </a:rPr>
              <a:t>Technické parametry: viz. Obecná část pravidel</a:t>
            </a:r>
          </a:p>
          <a:p>
            <a:pPr marL="0" indent="0">
              <a:buNone/>
            </a:pPr>
            <a:r>
              <a:rPr lang="pl-PL" sz="1400" dirty="false"/>
              <a:t>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5BC1F7-7483-CE1D-37FE-FA3DE9C502A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285311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BF6EFAC-783A-852E-FF28-6CE415B3179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272" y="4293978"/>
            <a:ext cx="5724128" cy="23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4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 OPZ+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/>
          <a:lstStyle/>
          <a:p>
            <a:pPr marL="447675" indent="-379413"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false"/>
              <a:t>Na webových stránkách příjemce povinně barevné logo. V ostatních případech se barevné provedení použije, kdykoli je to možné.</a:t>
            </a:r>
          </a:p>
          <a:p>
            <a:pPr marL="447675" indent="-379413"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false"/>
              <a:t>Jednobarevnou verzi lze použít jen v odůvodněných případech (tisk na běžných tiskárnách, kdy je barevná verze nehospodárná, neekologická či neestetická).</a:t>
            </a:r>
          </a:p>
          <a:p>
            <a:pPr marL="447675" indent="-379413"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false"/>
              <a:t>Znak EU a povinné odkazy musí být umístěn tak, aby byl zřetelně viditelný, velikost musí být úměrná rozměrům použitého materiálu</a:t>
            </a:r>
          </a:p>
          <a:p>
            <a:pPr marL="447675" indent="-379413">
              <a:lnSpc>
                <a:spcPct val="110000"/>
              </a:lnSpc>
              <a:spcBef>
                <a:spcPts val="0"/>
              </a:spcBef>
            </a:pPr>
            <a:r>
              <a:rPr lang="cs-CZ" sz="2000" dirty="false"/>
              <a:t>Jsou-li kromě logotypu EU zobrazena další loga, </a:t>
            </a:r>
            <a:r>
              <a:rPr lang="cs-CZ" sz="2000" b="true" dirty="false"/>
              <a:t>musí mít znak EU nejméně stejnou velikost </a:t>
            </a:r>
            <a:r>
              <a:rPr lang="cs-CZ" sz="2000" dirty="false"/>
              <a:t>(měřeno na výšku nebo šířku) </a:t>
            </a:r>
            <a:r>
              <a:rPr lang="cs-CZ" sz="2000" b="true" dirty="false"/>
              <a:t>jako největší z těchto dalších použitých log.</a:t>
            </a:r>
          </a:p>
          <a:p>
            <a:pPr marL="447675" indent="-379413">
              <a:lnSpc>
                <a:spcPct val="110000"/>
              </a:lnSpc>
              <a:spcBef>
                <a:spcPts val="0"/>
              </a:spcBef>
            </a:pPr>
            <a:r>
              <a:rPr lang="cs-CZ" sz="2000" dirty="false"/>
              <a:t>V případě použití dalších log bude </a:t>
            </a:r>
            <a:r>
              <a:rPr lang="cs-CZ" sz="2000" b="true" dirty="false"/>
              <a:t>logotyp EU vždy na první pozici, ať už v horizontálním či vertikálním řazení. </a:t>
            </a:r>
          </a:p>
          <a:p>
            <a:pPr marL="447675" indent="-379413">
              <a:lnSpc>
                <a:spcPct val="110000"/>
              </a:lnSpc>
              <a:spcBef>
                <a:spcPts val="0"/>
              </a:spcBef>
            </a:pPr>
            <a:r>
              <a:rPr lang="cs-CZ" sz="2000" b="true" dirty="false"/>
              <a:t>Na internetové stránce musí být logotyp EU umístěn tak, aby byl viditelný při otevření stránky na digitálním zařízení bez nutnosti přesunu na spodní část stránky (tj. bez nutnosti rolovat).</a:t>
            </a:r>
          </a:p>
          <a:p>
            <a:pPr marL="665163" lvl="1" indent="-398463"/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77034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 - použití</a:t>
            </a:r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>
          <a:xfrm>
            <a:off x="251520" y="1585893"/>
            <a:ext cx="4248480" cy="465141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povinný plakát, </a:t>
            </a:r>
            <a:r>
              <a:rPr lang="cs-CZ" sz="1400" dirty="false"/>
              <a:t>dočasná/stála deska nebo billboard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weby</a:t>
            </a:r>
            <a:r>
              <a:rPr lang="cs-CZ" sz="1400" dirty="false"/>
              <a:t>, </a:t>
            </a:r>
            <a:r>
              <a:rPr lang="cs-CZ" sz="1400" dirty="false" err="true"/>
              <a:t>microsity</a:t>
            </a:r>
            <a:r>
              <a:rPr lang="cs-CZ" sz="1400" dirty="false"/>
              <a:t>, sociální média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propagační tiskoviny </a:t>
            </a:r>
            <a:r>
              <a:rPr lang="cs-CZ" sz="1400" dirty="false"/>
              <a:t>(brožury, letáky, plakáty, publikace, školicí materiály) </a:t>
            </a:r>
            <a:r>
              <a:rPr lang="cs-CZ" sz="1400" b="true" dirty="false"/>
              <a:t>a propagační předměty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propagační audiovizuální materiály (reklamní spoty, </a:t>
            </a:r>
            <a:r>
              <a:rPr lang="cs-CZ" sz="1400" dirty="false" err="true"/>
              <a:t>product</a:t>
            </a:r>
            <a:r>
              <a:rPr lang="cs-CZ" sz="1400" dirty="false"/>
              <a:t> </a:t>
            </a:r>
            <a:r>
              <a:rPr lang="cs-CZ" sz="1400" dirty="false" err="true"/>
              <a:t>placement</a:t>
            </a:r>
            <a:r>
              <a:rPr lang="cs-CZ" sz="1400" dirty="false"/>
              <a:t>, sponzorské vzkazy, reportáže, pořady)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inzerce</a:t>
            </a:r>
            <a:r>
              <a:rPr lang="cs-CZ" sz="1400" dirty="false"/>
              <a:t> (internet, tisk, </a:t>
            </a:r>
            <a:r>
              <a:rPr lang="cs-CZ" sz="1400" dirty="false" err="true"/>
              <a:t>outdoor</a:t>
            </a:r>
            <a:r>
              <a:rPr lang="cs-CZ" sz="1400" dirty="false"/>
              <a:t>)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soutěže (s výjimkou cen do soutěží)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komunikační akce (</a:t>
            </a:r>
            <a:r>
              <a:rPr lang="cs-CZ" sz="1400" b="true" dirty="false"/>
              <a:t>semináře, workshopy, konference, tiskové konference, výstavy, veletrhy</a:t>
            </a:r>
            <a:r>
              <a:rPr lang="cs-CZ" sz="1400" dirty="false"/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 výstupy při jejich distribuci (tiskové zprávy, informace pro média)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dokumenty pro veřejnost či cílovou skupinu </a:t>
            </a:r>
            <a:r>
              <a:rPr lang="cs-CZ" sz="1400" dirty="false"/>
              <a:t>(vstupní, výstupní/závěrečné zprávy, analýzy, certifikáty, prezenční listiny apod.)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4644008" y="1600161"/>
            <a:ext cx="4320488" cy="493945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interní dokumenty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archivační šanony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elektronická i listinná komunikace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pracovní smlouvy, smlouvy s dodavateli</a:t>
            </a:r>
            <a:r>
              <a:rPr lang="cs-CZ" sz="1400" dirty="false"/>
              <a:t>, dalšími příjemci apod.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účetní doklady vztahující se k výdajům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vybavení pořízené z prostředků projektu (s výjimkou propagačních předmětů)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neplacené PR články </a:t>
            </a:r>
            <a:r>
              <a:rPr lang="cs-CZ" sz="1400" dirty="false"/>
              <a:t>a převzaté PR výstupy (např. médii)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ceny do soutěží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výstupy, kde to není technicky možné (např. strojově generované objednávky, faktury)</a:t>
            </a:r>
          </a:p>
        </p:txBody>
      </p:sp>
      <p:sp>
        <p:nvSpPr>
          <p:cNvPr id="8" name="TextovéPole 7"/>
          <p:cNvSpPr txBox="true"/>
          <p:nvPr/>
        </p:nvSpPr>
        <p:spPr>
          <a:xfrm>
            <a:off x="458069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ANO</a:t>
            </a:r>
          </a:p>
        </p:txBody>
      </p:sp>
      <p:sp>
        <p:nvSpPr>
          <p:cNvPr id="9" name="TextovéPole 8"/>
          <p:cNvSpPr txBox="true"/>
          <p:nvPr/>
        </p:nvSpPr>
        <p:spPr>
          <a:xfrm>
            <a:off x="4529708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83449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Obsah této prezentace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700808"/>
            <a:ext cx="8064000" cy="4419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false"/>
              <a:t>Podmínky a pravidla realizace – ve druhé prezentaci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cs-CZ" dirty="false"/>
          </a:p>
          <a:p>
            <a:pPr>
              <a:lnSpc>
                <a:spcPct val="100000"/>
              </a:lnSpc>
            </a:pPr>
            <a:r>
              <a:rPr lang="cs-CZ" altLang="cs-CZ" dirty="false"/>
              <a:t>Zpráva o realizaci (</a:t>
            </a:r>
            <a:r>
              <a:rPr lang="cs-CZ" altLang="cs-CZ" dirty="false" err="true"/>
              <a:t>ZoR</a:t>
            </a:r>
            <a:r>
              <a:rPr lang="cs-CZ" altLang="cs-CZ" dirty="false"/>
              <a:t>)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Indikátory</a:t>
            </a:r>
          </a:p>
          <a:p>
            <a:pPr>
              <a:lnSpc>
                <a:spcPct val="100000"/>
              </a:lnSpc>
            </a:pPr>
            <a:r>
              <a:rPr lang="cs-CZ" dirty="false"/>
              <a:t>Vizuální identita OPZ+, informování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false"/>
              <a:t>     o projektu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Žádost o platbu (ŽoP)</a:t>
            </a:r>
          </a:p>
          <a:p>
            <a:pPr>
              <a:lnSpc>
                <a:spcPct val="100000"/>
              </a:lnSpc>
            </a:pPr>
            <a:r>
              <a:rPr lang="cs-CZ" dirty="false"/>
              <a:t>Dotazy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D45A55BF-D5BB-47E2-6E0F-8102EAD5C594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1739825" cy="207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5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Finanční opravy (sankce)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3054"/>
            <a:ext cx="8496944" cy="5472329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sz="1600" dirty="false"/>
              <a:t>Při nedodržení pravidel publicity na povinných i nepovinných nástrojích mohou být uděleny sankce</a:t>
            </a:r>
            <a:r>
              <a:rPr lang="cs-CZ" sz="1400" dirty="false"/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400" dirty="false"/>
              <a:t>         Finanční opravy u povinného plakátu:</a:t>
            </a:r>
            <a:endParaRPr lang="cs-CZ" sz="1800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marL="0" indent="0" algn="just">
              <a:lnSpc>
                <a:spcPct val="100000"/>
              </a:lnSpc>
              <a:buNone/>
            </a:pPr>
            <a:endParaRPr lang="cs-CZ" sz="1400" dirty="false"/>
          </a:p>
          <a:p>
            <a:pPr marL="0" indent="0" algn="just">
              <a:buNone/>
            </a:pPr>
            <a:r>
              <a:rPr lang="cs-CZ" sz="1400" dirty="false"/>
              <a:t>         Finanční opravy u dalších komunikačních aktivit a výstupů:</a:t>
            </a:r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600" dirty="false"/>
              <a:t>Více informací k Pravidlům pro informování a komunikaci OPZ+ a užívání loga EU naleznete v Obecné části pravidel pro žadatele a příjemce v rámci OPZ+.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44602CE-CFC9-42E3-AF2C-C486F17A50B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96" y="2276872"/>
            <a:ext cx="6614832" cy="19307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105CCF-4FB2-49D6-BA69-CCCB85E60B0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96" y="4653136"/>
            <a:ext cx="6614832" cy="10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74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algn="ctr"/>
            <a:br>
              <a:rPr lang="cs-CZ" dirty="false"/>
            </a:br>
            <a:r>
              <a:rPr lang="cs-CZ" dirty="false"/>
              <a:t>cílová skupina, indikátory</a:t>
            </a:r>
            <a:endParaRPr lang="cs-CZ" sz="3200" b="false" cap="none" dirty="false"/>
          </a:p>
        </p:txBody>
      </p:sp>
    </p:spTree>
    <p:extLst>
      <p:ext uri="{BB962C8B-B14F-4D97-AF65-F5344CB8AC3E}">
        <p14:creationId xmlns:p14="http://schemas.microsoft.com/office/powerpoint/2010/main" val="1393394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Cílová skupina, indikátory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51520" y="1340768"/>
            <a:ext cx="8532480" cy="551723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CS = </a:t>
            </a:r>
            <a:r>
              <a:rPr lang="pl-PL" sz="1800" b="false" i="false" u="none" strike="noStrike" baseline="0" dirty="false">
                <a:latin typeface="Arial" panose="020B0604020202020204" pitchFamily="34" charset="0"/>
              </a:rPr>
              <a:t>Skupina subjektů nebo osob, na kterou je projekt   </a:t>
            </a:r>
            <a:br>
              <a:rPr lang="pl-PL" sz="1800" b="false" i="false" u="none" strike="noStrike" baseline="0" dirty="false">
                <a:latin typeface="Arial" panose="020B0604020202020204" pitchFamily="34" charset="0"/>
              </a:rPr>
            </a:br>
            <a:r>
              <a:rPr lang="pl-PL" sz="1800" b="false" i="false" u="none" strike="noStrike" baseline="0" dirty="false">
                <a:latin typeface="Arial" panose="020B0604020202020204" pitchFamily="34" charset="0"/>
              </a:rPr>
              <a:t>       zaměřen a má z něj užitek po dobu jeho realizace.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800" dirty="false">
                <a:latin typeface="Arial" panose="020B0604020202020204" pitchFamily="34" charset="0"/>
              </a:rPr>
              <a:t>CS jsou vyjmenovány a popsány v žádosti o dotaci.</a:t>
            </a:r>
            <a:r>
              <a:rPr lang="pl-PL" sz="1800" b="false" i="false" u="none" strike="noStrike" baseline="0" dirty="false">
                <a:latin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Na základě stanovených cílů projektu žadatel do žádosti o podporu uvedl svůj závazek, tj. určil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cílové hodnoty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několika indikátorů, kterých díky podpoře </a:t>
            </a:r>
            <a:br>
              <a:rPr lang="cs-CZ" sz="1800" b="false" i="false" u="none" strike="noStrike" baseline="0" dirty="false">
                <a:latin typeface="Arial" panose="020B0604020202020204" pitchFamily="34" charset="0"/>
              </a:rPr>
            </a:b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z OPZ+ plánuje dosáhnout =&gt; cílové hodnoty jsou zaznamenány v Rozhodnutí.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žádosti o podporu je uvedeno,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jakým způsobem je cílová hodnota stanovena</a:t>
            </a:r>
            <a:r>
              <a:rPr lang="cs-CZ" sz="1600" b="false" i="false" u="none" strike="noStrike" baseline="0" dirty="false">
                <a:latin typeface="Arial" panose="020B0604020202020204" pitchFamily="34" charset="0"/>
              </a:rPr>
              <a:t>. </a:t>
            </a:r>
            <a:r>
              <a:rPr lang="cs-CZ" sz="1800" b="true" dirty="false">
                <a:latin typeface="Arial" panose="020B0604020202020204" pitchFamily="34" charset="0"/>
              </a:rPr>
              <a:t>Cílové hodnoty indikátorů tedy nelze libovolně měnit. </a:t>
            </a:r>
            <a:r>
              <a:rPr lang="cs-CZ" sz="1800" dirty="false">
                <a:latin typeface="Arial" panose="020B0604020202020204" pitchFamily="34" charset="0"/>
              </a:rPr>
              <a:t>Nenaplnění cílových hodnot indikátorů uvedených v právním aktu může mít dopad na výši způsobilých výdajů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průběhu realizace projektu musí příjemce naplňování indikátorů průběžně sledovat a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také průběžně vykazovat dosažené hodnoty v rámci zpráv </a:t>
            </a:r>
            <a:br>
              <a:rPr lang="cs-CZ" sz="1800" b="true" i="false" u="none" strike="noStrike" baseline="0" dirty="false">
                <a:latin typeface="Arial" panose="020B0604020202020204" pitchFamily="34" charset="0"/>
              </a:rPr>
            </a:b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o realizaci projektu.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Důležité je, aby se vykazované hodnoty opíraly </a:t>
            </a:r>
            <a:br>
              <a:rPr lang="cs-CZ" sz="1800" b="false" i="false" u="none" strike="noStrike" baseline="0" dirty="false">
                <a:latin typeface="Arial" panose="020B0604020202020204" pitchFamily="34" charset="0"/>
              </a:rPr>
            </a:b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o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průkaznou evidenci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vedenou příjemcem (nebo partnerem). Evidencí se myslí např. záznamy o každém klientovi, prezenční listiny kurzů apod., tzn., že vykazované hodnoty musí být prokazatelné a ověřitelné případnou kontrolou.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cs-CZ" sz="1600" b="false" i="false" u="none" strike="noStrike" baseline="0" dirty="false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600" b="false" i="false" u="none" strike="noStrike" baseline="0" dirty="false">
                <a:latin typeface="Arial" panose="020B0604020202020204" pitchFamily="34" charset="0"/>
              </a:rPr>
              <a:t>	</a:t>
            </a:r>
            <a:endParaRPr lang="pl-PL" sz="1600" b="true" i="false" u="none" strike="noStrike" baseline="0" dirty="false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CDE99-03C7-4DB6-ABC7-27689B9BEA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A133AA3-9E19-4EB8-968F-69BF4C248040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6209" l="0" r="94613" t="2370">
                        <a14:foregroundMark x1="32997" x2="32997" y1="9479" y2="9479"/>
                        <a14:foregroundMark x1="32997" x2="32997" y1="9479" y2="9479"/>
                        <a14:foregroundMark x1="60943" x2="60943" y1="7583" y2="7583"/>
                        <a14:foregroundMark x1="64646" x2="64646" y1="6161" y2="6161"/>
                        <a14:foregroundMark x1="34343" x2="34343" y1="7109" y2="7109"/>
                        <a14:foregroundMark x1="34343" x2="34343" y1="7109" y2="7109"/>
                        <a14:foregroundMark x1="34680" x2="34680" y1="7109" y2="7109"/>
                        <a14:foregroundMark x1="35017" x2="35017" y1="6161" y2="6161"/>
                        <a14:foregroundMark x1="63300" x2="63300" y1="3318" y2="3318"/>
                        <a14:foregroundMark x1="63300" x2="63300" y1="2844" y2="2844"/>
                        <a14:foregroundMark x1="58923" x2="58923" y1="5213" y2="5213"/>
                        <a14:foregroundMark x1="58586" x2="58586" y1="8057" y2="8057"/>
                        <a14:foregroundMark x1="91246" x2="91246" y1="59716" y2="59716"/>
                        <a14:foregroundMark x1="92256" x2="92256" y1="63981" y2="63981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89562" x2="89562" y1="78199" y2="78199"/>
                        <a14:foregroundMark x1="89562" x2="89562" y1="79147" y2="79147"/>
                        <a14:foregroundMark x1="89562" x2="89562" y1="80095" y2="80095"/>
                        <a14:foregroundMark x1="88889" x2="88889" y1="80569" y2="80569"/>
                        <a14:foregroundMark x1="84175" x2="84175" y1="74408" y2="74408"/>
                        <a14:foregroundMark x1="84175" x2="84175" y1="74408" y2="74408"/>
                        <a14:foregroundMark x1="84175" x2="84175" y1="74408" y2="74408"/>
                        <a14:foregroundMark x1="84175" x2="84175" y1="70616" y2="70616"/>
                        <a14:foregroundMark x1="87542" x2="87542" y1="61611" y2="61611"/>
                        <a14:foregroundMark x1="87542" x2="87542" y1="61611" y2="61611"/>
                        <a14:foregroundMark x1="87542" x2="87542" y1="65877" y2="65877"/>
                        <a14:foregroundMark x1="87542" x2="87542" y1="67299" y2="67299"/>
                        <a14:foregroundMark x1="87205" x2="87205" y1="69668" y2="69668"/>
                        <a14:foregroundMark x1="71044" x2="71044" y1="81991" y2="81991"/>
                        <a14:foregroundMark x1="71044" x2="71044" y1="83412" y2="83412"/>
                        <a14:foregroundMark x1="68350" x2="68350" y1="86730" y2="86730"/>
                        <a14:foregroundMark x1="63300" x2="63300" y1="86730" y2="86730"/>
                        <a14:foregroundMark x1="51852" x2="51852" y1="85782" y2="85782"/>
                        <a14:foregroundMark x1="33333" x2="33333" y1="85782" y2="85782"/>
                        <a14:foregroundMark x1="27609" x2="27609" y1="77725" y2="77725"/>
                        <a14:foregroundMark x1="23569" x2="23569" y1="84360" y2="84360"/>
                        <a14:foregroundMark x1="23569" x2="23569" y1="84360" y2="84360"/>
                        <a14:foregroundMark x1="23569" x2="23569" y1="84360" y2="84360"/>
                        <a14:foregroundMark x1="30640" x2="30640" y1="85308" y2="85308"/>
                        <a14:foregroundMark x1="32997" x2="36700" y1="85308" y2="86256"/>
                        <a14:foregroundMark x1="39731" x2="39731" y1="86730" y2="86730"/>
                        <a14:foregroundMark x1="44444" x2="44444" y1="83886" y2="83886"/>
                        <a14:foregroundMark x1="44444" x2="44444" y1="83886" y2="83886"/>
                        <a14:foregroundMark x1="44444" x2="44444" y1="83886" y2="83886"/>
                        <a14:foregroundMark x1="44444" x2="44444" y1="83886" y2="83886"/>
                        <a14:foregroundMark x1="39731" x2="39731" y1="83412" y2="83412"/>
                        <a14:foregroundMark x1="36027" x2="35017" y1="83412" y2="82938"/>
                        <a14:foregroundMark x1="48148" x2="48148" y1="81991" y2="81991"/>
                        <a14:foregroundMark x1="50168" x2="50168" y1="84834" y2="84834"/>
                        <a14:foregroundMark x1="65320" x2="65320" y1="83412" y2="83412"/>
                        <a14:foregroundMark x1="65320" x2="65320" y1="80095" y2="80095"/>
                        <a14:foregroundMark x1="65320" x2="65320" y1="80095" y2="80095"/>
                        <a14:foregroundMark x1="63973" x2="63973" y1="67299" y2="67299"/>
                        <a14:foregroundMark x1="63973" x2="63973" y1="67299" y2="67299"/>
                        <a14:foregroundMark x1="64310" x2="64310" y1="67299" y2="67299"/>
                        <a14:foregroundMark x1="64646" x2="64646" y1="65403" y2="65403"/>
                        <a14:foregroundMark x1="64646" x2="64646" y1="65403" y2="65403"/>
                        <a14:foregroundMark x1="41414" x2="41414" y1="64929" y2="64929"/>
                        <a14:foregroundMark x1="41414" x2="41414" y1="64929" y2="64929"/>
                        <a14:foregroundMark x1="41414" x2="41414" y1="64929" y2="64929"/>
                        <a14:foregroundMark x1="31987" x2="32997" y1="65877" y2="65403"/>
                        <a14:foregroundMark x1="35354" x2="35354" y1="63033" y2="63033"/>
                        <a14:foregroundMark x1="43434" x2="43434" y1="58294" y2="58294"/>
                        <a14:foregroundMark x1="47475" x2="47475" y1="66351" y2="66351"/>
                        <a14:foregroundMark x1="42088" x2="42088" y1="51659" y2="51659"/>
                        <a14:foregroundMark x1="41414" x2="41414" y1="47393" y2="47393"/>
                        <a14:foregroundMark x1="41414" x2="41414" y1="47393" y2="47393"/>
                        <a14:foregroundMark x1="42424" x2="42424" y1="54976" y2="54976"/>
                        <a14:foregroundMark x1="69360" x2="69360" y1="52133" y2="52133"/>
                        <a14:foregroundMark x1="91246" x2="91246" y1="59716" y2="59716"/>
                        <a14:foregroundMark x1="88889" x2="88889" y1="58768" y2="58768"/>
                        <a14:foregroundMark x1="95286" x2="95286" y1="68720" y2="68720"/>
                        <a14:foregroundMark x1="92593" x2="92593" y1="70616" y2="70616"/>
                        <a14:foregroundMark x1="85185" x2="85185" y1="84834" y2="84834"/>
                        <a14:foregroundMark x1="76094" x2="76094" y1="91943" y2="91943"/>
                        <a14:foregroundMark x1="64310" x2="64310" y1="92417" y2="92417"/>
                        <a14:foregroundMark x1="34680" x2="34680" y1="97156" y2="97156"/>
                        <a14:foregroundMark x1="0" x2="0" y1="72986" y2="72986"/>
                        <a14:foregroundMark x1="8418" x2="8418" y1="69668" y2="69668"/>
                        <a14:foregroundMark x1="14478" x2="14478" y1="75355" y2="75355"/>
                        <a14:foregroundMark x1="12121" x2="12121" y1="69668" y2="69668"/>
                        <a14:foregroundMark x1="11448" x2="11448" y1="62559" y2="62559"/>
                        <a14:foregroundMark x1="49832" x2="49832" y1="89100" y2="89100"/>
                        <a14:foregroundMark x1="71380" x2="71380" y1="66825" y2="66825"/>
                        <a14:foregroundMark x1="59596" x2="59596" y1="66825" y2="66825"/>
                        <a14:foregroundMark x1="21886" x2="21886" y1="15640" y2="15640"/>
                        <a14:foregroundMark x1="83165" x2="83165" y1="15640" y2="15640"/>
                        <a14:foregroundMark x1="61279" x2="61279" y1="2370" y2="2370"/>
                        <a14:foregroundMark x1="62626" x2="62626" y1="2370" y2="2370"/>
                        <a14:foregroundMark x1="39731" x2="39731" y1="47393" y2="47393"/>
                        <a14:foregroundMark x1="41077" x2="41077" y1="49289" y2="49289"/>
                        <a14:backgroundMark x1="67677" x2="67677" y1="43128" y2="43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3139" y="250171"/>
            <a:ext cx="2802973" cy="19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96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467544" y="0"/>
            <a:ext cx="8568952" cy="1080000"/>
          </a:xfrm>
        </p:spPr>
        <p:txBody>
          <a:bodyPr/>
          <a:lstStyle/>
          <a:p>
            <a:r>
              <a:rPr lang="cs-CZ" dirty="false"/>
              <a:t>Podpora a její </a:t>
            </a:r>
            <a:r>
              <a:rPr lang="cs-CZ" dirty="false" err="true"/>
              <a:t>bagatelnost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51520" y="1412776"/>
            <a:ext cx="8532480" cy="1314064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true" i="false" u="none" strike="noStrike" baseline="0" dirty="false">
                <a:latin typeface="+mj-lt"/>
              </a:rPr>
              <a:t>Za osobu, která má z podpořeného projektu přímý prospěch, je považována pouze osoba, která se účastní činností realizovaných v rámci podpořeného projektu pro cílové skupiny a u níž rozsah jejího zapojení do podpořeného projektu překročí </a:t>
            </a:r>
            <a:r>
              <a:rPr lang="cs-CZ" sz="1800" b="true" i="false" u="sng" strike="noStrike" baseline="0" dirty="false">
                <a:latin typeface="+mj-lt"/>
              </a:rPr>
              <a:t>tzv. bagatelní podporu</a:t>
            </a:r>
            <a:r>
              <a:rPr lang="cs-CZ" sz="1800" b="false" i="false" u="sng" strike="noStrike" baseline="0" dirty="false">
                <a:latin typeface="+mj-lt"/>
              </a:rPr>
              <a:t>. </a:t>
            </a:r>
            <a:endParaRPr lang="cs-CZ" sz="1600" b="false" i="false" u="none" strike="noStrike" baseline="0" dirty="false">
              <a:latin typeface="+mj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CDE99-03C7-4DB6-ABC7-27689B9BEA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D03E6A6-6E1E-40E9-AE47-ECA3BF0318BD}"/>
              </a:ext>
            </a:extLst>
          </p:cNvPr>
          <p:cNvSpPr txBox="true">
            <a:spLocks/>
          </p:cNvSpPr>
          <p:nvPr/>
        </p:nvSpPr>
        <p:spPr>
          <a:xfrm>
            <a:off x="-54992" y="4653136"/>
            <a:ext cx="8928992" cy="544522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563" lvl="1" indent="-3540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</a:rPr>
              <a:t>Příjemce vede evidenci o všech osobách, které byly zapojeny do projektu (včetně osob, u nichž podpora zatím nepřekonala/nepřevýšila limit bagatelní podpory, tzn. do 40 hodin) =&gt; indikátor 670 102.</a:t>
            </a:r>
          </a:p>
          <a:p>
            <a:pPr marL="1071563" lvl="1" indent="-3540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</a:rPr>
              <a:t>U osob, u nichž příjemce ví, že jejich zapojení do projektu zůstane </a:t>
            </a:r>
            <a:br>
              <a:rPr lang="cs-CZ" sz="1600" dirty="false">
                <a:latin typeface="Arial" panose="020B0604020202020204" pitchFamily="34" charset="0"/>
              </a:rPr>
            </a:br>
            <a:r>
              <a:rPr lang="cs-CZ" sz="1600" dirty="false">
                <a:latin typeface="Arial" panose="020B0604020202020204" pitchFamily="34" charset="0"/>
              </a:rPr>
              <a:t>v rozsahu bagatelní podpory (tzn. do 40 hodin), musí i tak mít k dispozici průkazné záznamy o jejich zapojení do projektu.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dirty="false">
              <a:latin typeface="+mj-lt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3A6EB87-332E-46CA-9C71-261B628DA71B}"/>
              </a:ext>
            </a:extLst>
          </p:cNvPr>
          <p:cNvSpPr txBox="true">
            <a:spLocks/>
          </p:cNvSpPr>
          <p:nvPr/>
        </p:nvSpPr>
        <p:spPr>
          <a:xfrm>
            <a:off x="-108520" y="2726840"/>
            <a:ext cx="6858780" cy="174629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563" lvl="1" indent="-354013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false">
                <a:latin typeface="+mj-lt"/>
              </a:rPr>
              <a:t>Je tedy stanoven limit, že účastníkem/podpořenou osobou z hlediska indikátorů, je pouze osoba, která získala v daném projektu </a:t>
            </a:r>
            <a:r>
              <a:rPr lang="cs-CZ" sz="1600" b="true" dirty="false">
                <a:latin typeface="+mj-lt"/>
              </a:rPr>
              <a:t>nebagatelní</a:t>
            </a:r>
            <a:r>
              <a:rPr lang="cs-CZ" sz="1600" dirty="false">
                <a:latin typeface="+mj-lt"/>
              </a:rPr>
              <a:t> podporu v rozsahu minimálně 40 hodin (bez ohledu na počet dílčích zapojení do projektu). Pro výpočet limitu ne/bagatelní podpory se rozumí „hodinou“ hodina v délce 60 minut.  =&gt; indikátor 600 000.</a:t>
            </a:r>
            <a:endParaRPr lang="cs-CZ" sz="1400" dirty="false">
              <a:latin typeface="+mj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7288DFA-8695-484F-8AFD-19D69E731A1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944" y="2333247"/>
            <a:ext cx="2215552" cy="21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80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07504" y="0"/>
            <a:ext cx="8928992" cy="1080000"/>
          </a:xfrm>
        </p:spPr>
        <p:txBody>
          <a:bodyPr/>
          <a:lstStyle/>
          <a:p>
            <a:r>
              <a:rPr lang="cs-CZ" dirty="false"/>
              <a:t>Podpořené osoby z cílové skupiny 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51520" y="1412776"/>
            <a:ext cx="8532480" cy="5445224"/>
          </a:xfrm>
        </p:spPr>
        <p:txBody>
          <a:bodyPr/>
          <a:lstStyle/>
          <a:p>
            <a:pPr marL="0" lvl="1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b="false" i="false" u="none" strike="noStrike" baseline="0" dirty="false">
                <a:latin typeface="+mj-lt"/>
              </a:rPr>
              <a:t>Jako podporu účastníka projektu ovšem nikdy </a:t>
            </a:r>
            <a:r>
              <a:rPr lang="cs-CZ" sz="1800" b="true" i="false" u="none" strike="noStrike" baseline="0" dirty="false">
                <a:latin typeface="+mj-lt"/>
              </a:rPr>
              <a:t>nelze označit aktivity</a:t>
            </a:r>
            <a:r>
              <a:rPr lang="cs-CZ" sz="1800" b="false" i="false" u="none" strike="noStrike" baseline="0" dirty="false">
                <a:latin typeface="+mj-lt"/>
              </a:rPr>
              <a:t>, v nichž nejde</a:t>
            </a:r>
            <a:br>
              <a:rPr lang="cs-CZ" sz="1800" b="false" i="false" u="none" strike="noStrike" baseline="0" dirty="false">
                <a:latin typeface="+mj-lt"/>
              </a:rPr>
            </a:br>
            <a:r>
              <a:rPr lang="cs-CZ" sz="1800" b="false" i="false" u="none" strike="noStrike" baseline="0" dirty="false">
                <a:latin typeface="+mj-lt"/>
              </a:rPr>
              <a:t>o zlepšení situace či znalostí/kompetencí dané osoby, ale dochází v nich pouze k: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náboru účastníků projektu,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šíření povědomí o projektu (včetně např. zastoupení projektu na veletrzích </a:t>
            </a:r>
            <a:br>
              <a:rPr lang="cs-CZ" sz="1800" b="false" i="false" u="none" strike="noStrike" baseline="0" dirty="false">
                <a:latin typeface="+mj-lt"/>
              </a:rPr>
            </a:br>
            <a:r>
              <a:rPr lang="cs-CZ" sz="1800" b="false" i="false" u="none" strike="noStrike" baseline="0" dirty="false">
                <a:latin typeface="+mj-lt"/>
              </a:rPr>
              <a:t>a akcích obdobného charakteru),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ke sběru informací o osobách formou anket, dotazníků, průzkumů, formou příspěvků do diskuze na internetových fórech aj.,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k šíření publikací, časopisů, bulletinů, newsletterů, brožur, letáků apod.,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zapojení osoby do aktivit projektu, které není odůvodněno cílem zlepšit postavení této osoby ve společnosti/na trhu práce, protože osoba se účastní dané aktivity jako reprezentant nějaké organizace, přináší potřebnou odbornost apod. (např. účast na kulatých stolech nebo pracovních skupinách v rámci komunitního plánování).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b="false" i="false" u="none" strike="noStrike" baseline="0" dirty="false">
              <a:latin typeface="+mj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CDE99-03C7-4DB6-ABC7-27689B9BEA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19882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8255AA12-15BA-BE94-EAAE-B04AA683E127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4252807911"/>
              </p:ext>
            </p:extLst>
          </p:nvPr>
        </p:nvGraphicFramePr>
        <p:xfrm>
          <a:off x="303877" y="4660470"/>
          <a:ext cx="8527534" cy="1692091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1028537">
                  <a:extLst>
                    <a:ext uri="{9D8B030D-6E8A-4147-A177-3AD203B41FA5}">
                      <a16:colId xmlns:a16="http://schemas.microsoft.com/office/drawing/2014/main" val="1210896495"/>
                    </a:ext>
                  </a:extLst>
                </a:gridCol>
                <a:gridCol w="4169665">
                  <a:extLst>
                    <a:ext uri="{9D8B030D-6E8A-4147-A177-3AD203B41FA5}">
                      <a16:colId xmlns:a16="http://schemas.microsoft.com/office/drawing/2014/main" val="1452876529"/>
                    </a:ext>
                  </a:extLst>
                </a:gridCol>
                <a:gridCol w="1733361">
                  <a:extLst>
                    <a:ext uri="{9D8B030D-6E8A-4147-A177-3AD203B41FA5}">
                      <a16:colId xmlns:a16="http://schemas.microsoft.com/office/drawing/2014/main" val="2281038277"/>
                    </a:ext>
                  </a:extLst>
                </a:gridCol>
                <a:gridCol w="1595971">
                  <a:extLst>
                    <a:ext uri="{9D8B030D-6E8A-4147-A177-3AD203B41FA5}">
                      <a16:colId xmlns:a16="http://schemas.microsoft.com/office/drawing/2014/main" val="3384331319"/>
                    </a:ext>
                  </a:extLst>
                </a:gridCol>
              </a:tblGrid>
              <a:tr h="51346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Kód</a:t>
                      </a:r>
                      <a:endParaRPr lang="cs-CZ" sz="1000" b="tru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Název indikátoru</a:t>
                      </a:r>
                      <a:endParaRPr lang="cs-CZ" sz="1000" b="tru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Měrná jednotka</a:t>
                      </a:r>
                      <a:endParaRPr lang="cs-CZ" sz="1000" b="tru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false">
                          <a:effectLst/>
                        </a:rPr>
                        <a:t>Typ indikátoru</a:t>
                      </a:r>
                      <a:endParaRPr lang="cs-CZ" sz="10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593272242"/>
                  </a:ext>
                </a:extLst>
              </a:tr>
              <a:tr h="40843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679 001</a:t>
                      </a:r>
                      <a:endParaRPr lang="cs-CZ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Počet podpořených Romů</a:t>
                      </a:r>
                      <a:endParaRPr lang="cs-CZ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Osoby</a:t>
                      </a:r>
                      <a:endParaRPr lang="cs-CZ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false">
                          <a:effectLst/>
                        </a:rPr>
                        <a:t>Výstup</a:t>
                      </a:r>
                      <a:endParaRPr lang="cs-CZ" sz="10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13445213"/>
                  </a:ext>
                </a:extLst>
              </a:tr>
              <a:tr h="770193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622 002</a:t>
                      </a:r>
                      <a:endParaRPr lang="cs-CZ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false">
                          <a:effectLst/>
                        </a:rPr>
                        <a:t>Počet podporovaných orgánů veřejné správy nebo veřejných služeb na celostátní, regionální a místní úrovni</a:t>
                      </a:r>
                      <a:endParaRPr lang="cs-CZ" sz="10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Subjekty</a:t>
                      </a:r>
                      <a:endParaRPr lang="cs-CZ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false">
                          <a:effectLst/>
                        </a:rPr>
                        <a:t>Výstup</a:t>
                      </a:r>
                      <a:endParaRPr lang="cs-CZ" sz="10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086613228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74FEB28E-FC3E-BBD3-94F4-5A893D357E89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-481763" y="3448281"/>
            <a:ext cx="13550707" cy="6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F846A3-435E-7457-AD44-BAE490495E4F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939292" y="3729813"/>
            <a:ext cx="4472205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– výzva 029	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14560" y="1312005"/>
            <a:ext cx="8659440" cy="298109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žádosti o podporu uvedena cílová hodnota (tj. hodnotu, která se chápe jako závazek žadatele, kterého má dosáhnout díky realizaci projektu) k následujícím indikátorům: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600" dirty="false">
                <a:latin typeface="Arial" panose="020B0604020202020204" pitchFamily="34" charset="0"/>
                <a:cs typeface="Arial" panose="020B0604020202020204" pitchFamily="34" charset="0"/>
              </a:rPr>
              <a:t>Během realizace vzniká povinnost vykazovat i dosažené hodnoty pro tyto indikátory: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300" dirty="false">
              <a:solidFill>
                <a:schemeClr val="dk1"/>
              </a:solidFill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31E44C1-7EF1-4A24-995E-AC20F730D730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3235001895"/>
              </p:ext>
            </p:extLst>
          </p:nvPr>
        </p:nvGraphicFramePr>
        <p:xfrm>
          <a:off x="303877" y="1899710"/>
          <a:ext cx="8640960" cy="2195737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775076">
                  <a:extLst>
                    <a:ext uri="{9D8B030D-6E8A-4147-A177-3AD203B41FA5}">
                      <a16:colId xmlns:a16="http://schemas.microsoft.com/office/drawing/2014/main" val="1937181343"/>
                    </a:ext>
                  </a:extLst>
                </a:gridCol>
                <a:gridCol w="5509856">
                  <a:extLst>
                    <a:ext uri="{9D8B030D-6E8A-4147-A177-3AD203B41FA5}">
                      <a16:colId xmlns:a16="http://schemas.microsoft.com/office/drawing/2014/main" val="22694892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65429148"/>
                    </a:ext>
                  </a:extLst>
                </a:gridCol>
                <a:gridCol w="1275908">
                  <a:extLst>
                    <a:ext uri="{9D8B030D-6E8A-4147-A177-3AD203B41FA5}">
                      <a16:colId xmlns:a16="http://schemas.microsoft.com/office/drawing/2014/main" val="3676542291"/>
                    </a:ext>
                  </a:extLst>
                </a:gridCol>
              </a:tblGrid>
              <a:tr h="33206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Kód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Název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Jednotka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Typ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7586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600 000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Celkový počet účastníků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Účastníci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Výstup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6724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805 000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Počet napsaných a zveřejněných analytických a strategických dokumentů vč. evaluačních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Dokumenty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Výstup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14093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670 021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Kapacita podpořených služeb - místa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Místa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Výstup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3601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670 031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Kapacita podpořených služeb – úvazky pracovníků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Úvazky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Výstup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22562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670 102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Využívání podpořených služeb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Osoby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Výsledek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642739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3E4E662-7A86-4819-8015-D251FF19D4C1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695450" y="321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4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390DB82-5B6A-60A1-E70F-3EA98AD0656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371" y="2719421"/>
            <a:ext cx="2112630" cy="92230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– 600 000 </a:t>
            </a:r>
            <a:r>
              <a:rPr lang="cs-CZ" cap="none" dirty="false"/>
              <a:t>a</a:t>
            </a:r>
            <a:r>
              <a:rPr lang="cs-CZ" dirty="false"/>
              <a:t> 670 102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23527" y="2574434"/>
            <a:ext cx="8472237" cy="371564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Výzva povinně určila alespoň 1 z těchto indikátorů s cílovou hodnotou.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600 000 =&gt; podpora nad 40 hodin (tj. nebagatelní podpora). </a:t>
            </a:r>
          </a:p>
          <a:p>
            <a:pPr marL="1258888" lvl="1" indent="-3635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400" dirty="false">
                <a:latin typeface="Arial" panose="020B0604020202020204" pitchFamily="34" charset="0"/>
              </a:rPr>
              <a:t>Zde jsou započítány ty osoby, které nejsou započítány v </a:t>
            </a:r>
            <a:r>
              <a:rPr lang="cs-CZ" sz="1400">
                <a:latin typeface="Arial" panose="020B0604020202020204" pitchFamily="34" charset="0"/>
              </a:rPr>
              <a:t>670 102 </a:t>
            </a:r>
            <a:r>
              <a:rPr lang="cs-CZ" sz="1400" dirty="false">
                <a:latin typeface="Arial" panose="020B0604020202020204" pitchFamily="34" charset="0"/>
              </a:rPr>
              <a:t>a opačně.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670 102 =&gt; podpora do 40 hodin (tj. bagatelní podpora): 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 tohoto indikátoru lze započítávat pouze osoby v nepříznivé sociální nebo zdravotní situaci, které splňují další vymezení v definici indikátoru.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  <a:cs typeface="Arial" panose="020B0604020202020204" pitchFamily="34" charset="0"/>
              </a:rPr>
              <a:t>V odůvodněných případech je možné v tomto indikátoru vykazovat i anonymní klienty (nebudete mít vyplněný monitorovací list). Stále ale platí, že i podpora těchto klientů musí být doložitelná.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</a:rPr>
              <a:t>Jedná se tedy o indikátor pro klienty služeb. Např. dobrovolníci, kteří nejsou</a:t>
            </a:r>
            <a:br>
              <a:rPr lang="cs-CZ" sz="1600" dirty="false">
                <a:latin typeface="Arial" panose="020B0604020202020204" pitchFamily="34" charset="0"/>
              </a:rPr>
            </a:br>
            <a:r>
              <a:rPr lang="cs-CZ" sz="1600" dirty="false">
                <a:latin typeface="Arial" panose="020B0604020202020204" pitchFamily="34" charset="0"/>
              </a:rPr>
              <a:t>i klienty služby, i když se ví, že nepřekročí 40 hodin, nemůžou být v tomto indikátoru (pokud nepřekročí 40 hodin, nebudou vykázáni, nebo jsou v 600 000).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600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false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31E44C1-7EF1-4A24-995E-AC20F730D730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254664026"/>
              </p:ext>
            </p:extLst>
          </p:nvPr>
        </p:nvGraphicFramePr>
        <p:xfrm>
          <a:off x="154805" y="1373678"/>
          <a:ext cx="8640960" cy="1052065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775076">
                  <a:extLst>
                    <a:ext uri="{9D8B030D-6E8A-4147-A177-3AD203B41FA5}">
                      <a16:colId xmlns:a16="http://schemas.microsoft.com/office/drawing/2014/main" val="1937181343"/>
                    </a:ext>
                  </a:extLst>
                </a:gridCol>
                <a:gridCol w="5509856">
                  <a:extLst>
                    <a:ext uri="{9D8B030D-6E8A-4147-A177-3AD203B41FA5}">
                      <a16:colId xmlns:a16="http://schemas.microsoft.com/office/drawing/2014/main" val="22694892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65429148"/>
                    </a:ext>
                  </a:extLst>
                </a:gridCol>
                <a:gridCol w="1275908">
                  <a:extLst>
                    <a:ext uri="{9D8B030D-6E8A-4147-A177-3AD203B41FA5}">
                      <a16:colId xmlns:a16="http://schemas.microsoft.com/office/drawing/2014/main" val="3676542291"/>
                    </a:ext>
                  </a:extLst>
                </a:gridCol>
              </a:tblGrid>
              <a:tr h="33206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Kód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Název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Jednotka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Typ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7586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600 000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Celkový počet účastníků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Účastníci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Výstup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6724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670 102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Využívání podpořených služeb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Osoby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Výsledek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642739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3E4E662-7A86-4819-8015-D251FF19D4C1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695450" y="321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71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– 670 021 </a:t>
            </a:r>
            <a:r>
              <a:rPr lang="cs-CZ" cap="none" dirty="false"/>
              <a:t>a</a:t>
            </a:r>
            <a:r>
              <a:rPr lang="cs-CZ" dirty="false"/>
              <a:t> 670 031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14560" y="2852939"/>
            <a:ext cx="8659440" cy="105206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false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 žadateli/příjemci je ve výzvě </a:t>
            </a:r>
            <a:r>
              <a:rPr lang="cs-CZ" sz="18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029</a:t>
            </a:r>
            <a:r>
              <a:rPr lang="cs-CZ" sz="1800" dirty="false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požadováno nastavení cílové hodnoty indikátoru 670 021 a/nebo 670 031, přičemž platí, že součet těchto dvou indikátorů tvoří hodnotu indikátoru 670 012 Kapacita podpořených služeb, který je vykazován EK.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31E44C1-7EF1-4A24-995E-AC20F730D730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2371775502"/>
              </p:ext>
            </p:extLst>
          </p:nvPr>
        </p:nvGraphicFramePr>
        <p:xfrm>
          <a:off x="214560" y="1345742"/>
          <a:ext cx="8640960" cy="1052065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775076">
                  <a:extLst>
                    <a:ext uri="{9D8B030D-6E8A-4147-A177-3AD203B41FA5}">
                      <a16:colId xmlns:a16="http://schemas.microsoft.com/office/drawing/2014/main" val="1937181343"/>
                    </a:ext>
                  </a:extLst>
                </a:gridCol>
                <a:gridCol w="5509856">
                  <a:extLst>
                    <a:ext uri="{9D8B030D-6E8A-4147-A177-3AD203B41FA5}">
                      <a16:colId xmlns:a16="http://schemas.microsoft.com/office/drawing/2014/main" val="22694892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65429148"/>
                    </a:ext>
                  </a:extLst>
                </a:gridCol>
                <a:gridCol w="1275908">
                  <a:extLst>
                    <a:ext uri="{9D8B030D-6E8A-4147-A177-3AD203B41FA5}">
                      <a16:colId xmlns:a16="http://schemas.microsoft.com/office/drawing/2014/main" val="3676542291"/>
                    </a:ext>
                  </a:extLst>
                </a:gridCol>
              </a:tblGrid>
              <a:tr h="33206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Kód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Název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Jednotka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Typ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7586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670 021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Kapacita podpořených služeb - místa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Místa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Výstup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3601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670 031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Kapacita podpořených služeb – úvazky pracovníků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Úvazky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Výstup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225629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3E4E662-7A86-4819-8015-D251FF19D4C1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695450" y="321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7171035D-7921-2556-B29D-D14B098D5623}"/>
              </a:ext>
            </a:extLst>
          </p:cNvPr>
          <p:cNvSpPr txBox="true">
            <a:spLocks/>
          </p:cNvSpPr>
          <p:nvPr/>
        </p:nvSpPr>
        <p:spPr>
          <a:xfrm>
            <a:off x="241075" y="4005064"/>
            <a:ext cx="8291365" cy="349962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cs-CZ" sz="18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670 021 „MÍSTA“ – zejména u pobytových či ambulantních služeb. Počet míst je vždy ve vztahu k projektu, nikoliv počet míst v celé službě.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false">
                <a:latin typeface="+mj-lt"/>
                <a:ea typeface="Calibri" panose="020F0502020204030204" pitchFamily="34" charset="0"/>
              </a:rPr>
              <a:t>670 031  „ÚVAZKY“ – zejména u ambulantních či terénních služeb. </a:t>
            </a:r>
            <a:r>
              <a:rPr lang="cs-CZ" sz="18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Zde jsou započítány pouze úvazky odborných pracovníků pracujících přímo s klienty    a hrazené z projektu.</a:t>
            </a:r>
            <a:endParaRPr lang="cs-CZ" sz="1600" dirty="fals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398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 zveřejněné Výstupy – 805 000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67544" y="2881064"/>
            <a:ext cx="6301656" cy="371628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projektech výzvy č. 029 vždy minimálně jeden povinný výstup - </a:t>
            </a:r>
            <a:r>
              <a:rPr lang="cs-CZ" sz="1800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metodika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multidisciplinárního týmu                  </a:t>
            </a:r>
            <a:r>
              <a:rPr lang="cs-CZ" sz="1800" b="true" dirty="false">
                <a:latin typeface="Arial" panose="020B0604020202020204" pitchFamily="34" charset="0"/>
                <a:ea typeface="Calibri" panose="020F0502020204030204" pitchFamily="34" charset="0"/>
              </a:rPr>
              <a:t>k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prevenci a řešení předčasných odchodů ze vzdělávání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</a:t>
            </a: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ílová hodnota indikátoru 805 000 proto nastavena na </a:t>
            </a:r>
            <a:r>
              <a:rPr lang="cs-CZ" sz="1800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minimálně hodnotu 1</a:t>
            </a: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41338" indent="-363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35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Dále se do tohoto indikátoru započítávají metodické, strategické, analytické dokumenty vytvořené v projektu, evaluační zprávy apod.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31E44C1-7EF1-4A24-995E-AC20F730D730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407724421"/>
              </p:ext>
            </p:extLst>
          </p:nvPr>
        </p:nvGraphicFramePr>
        <p:xfrm>
          <a:off x="227360" y="1521842"/>
          <a:ext cx="8640960" cy="755737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775076">
                  <a:extLst>
                    <a:ext uri="{9D8B030D-6E8A-4147-A177-3AD203B41FA5}">
                      <a16:colId xmlns:a16="http://schemas.microsoft.com/office/drawing/2014/main" val="1937181343"/>
                    </a:ext>
                  </a:extLst>
                </a:gridCol>
                <a:gridCol w="5509856">
                  <a:extLst>
                    <a:ext uri="{9D8B030D-6E8A-4147-A177-3AD203B41FA5}">
                      <a16:colId xmlns:a16="http://schemas.microsoft.com/office/drawing/2014/main" val="22694892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65429148"/>
                    </a:ext>
                  </a:extLst>
                </a:gridCol>
                <a:gridCol w="1275908">
                  <a:extLst>
                    <a:ext uri="{9D8B030D-6E8A-4147-A177-3AD203B41FA5}">
                      <a16:colId xmlns:a16="http://schemas.microsoft.com/office/drawing/2014/main" val="3676542291"/>
                    </a:ext>
                  </a:extLst>
                </a:gridCol>
              </a:tblGrid>
              <a:tr h="33206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Kód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Název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Jednotka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Typ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7586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805 000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Počet napsaných a zveřejněných analytických a strategických dokumentů vč. evaluačních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Dokumenty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Výstup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360189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365FB17A-B17A-FF15-54B5-010295D3A638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5680" l="12363" r="87363" t="3456">
                        <a14:foregroundMark x1="34341" x2="73626" y1="6048" y2="5832"/>
                        <a14:foregroundMark x1="73626" x2="84341" y1="5832" y2="17495"/>
                        <a14:foregroundMark x1="84341" x2="87637" y1="17495" y2="73218"/>
                        <a14:foregroundMark x1="87637" x2="71703" y1="73218" y2="83801"/>
                        <a14:foregroundMark x1="71703" x2="36264" y1="83801" y2="83801"/>
                        <a14:foregroundMark x1="12637" x2="12363" y1="40173" y2="45572"/>
                        <a14:foregroundMark x1="13736" x2="13736" y1="38013" y2="38013"/>
                        <a14:foregroundMark x1="55220" x2="55220" y1="4320" y2="4320"/>
                        <a14:foregroundMark x1="50000" x2="50000" y1="3456" y2="3456"/>
                        <a14:foregroundMark x1="38462" x2="38462" y1="18359" y2="18359"/>
                        <a14:foregroundMark x1="23626" x2="23626" y1="88985" y2="88985"/>
                        <a14:foregroundMark x1="22802" x2="22802" y1="95680" y2="95680"/>
                        <a14:foregroundMark x1="81044" x2="81044" y1="62419" y2="62419"/>
                        <a14:foregroundMark x1="79396" x2="79396" y1="58531" y2="58531"/>
                        <a14:foregroundMark x1="79121" x2="79121" y1="47732" y2="47732"/>
                        <a14:foregroundMark x1="81319" x2="81319" y1="35421" y2="35421"/>
                        <a14:foregroundMark x1="80495" x2="80495" y1="6479" y2="6479"/>
                        <a14:foregroundMark x1="72802" x2="72802" y1="3456" y2="3456"/>
                      </a14:backgroundRemoval>
                    </a14:imgEffect>
                  </a14:imgLayer>
                </a14:imgProps>
              </a:ext>
            </a:extLst>
          </a:blip>
          <a:srcRect l="9519" r="16783"/>
          <a:stretch/>
        </p:blipFill>
        <p:spPr>
          <a:xfrm>
            <a:off x="7491601" y="3789040"/>
            <a:ext cx="1292399" cy="22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12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Indikátory – vykazování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81683"/>
            <a:ext cx="8496944" cy="557631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Je vhodné, aby byl </a:t>
            </a:r>
            <a:r>
              <a:rPr lang="cs-CZ" sz="1800" b="true" dirty="false"/>
              <a:t>zápis poskytnuté podpory vytvořen v okamžiku, kdy lze využívání této konkrétní podpory daným člověkem považovat za ukončené</a:t>
            </a:r>
            <a:r>
              <a:rPr lang="cs-CZ" sz="1800" dirty="false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Nicméně není chyba, když příjemce využití podpory zadá už v průběhu jejího využívání danou osobou.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Podpora musí být zapsána nejpozději v návaznosti na dokončení realizace projektu, tj. v době zpracovávání závěrečné ZoR.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b="true" dirty="false"/>
              <a:t>Finanční opravy při nenaplnění cílových hodnot &gt; 85 %</a:t>
            </a:r>
          </a:p>
          <a:p>
            <a:pPr lvl="1" algn="just">
              <a:lnSpc>
                <a:spcPct val="100000"/>
              </a:lnSpc>
            </a:pPr>
            <a:r>
              <a:rPr lang="cs-CZ" sz="1800" dirty="false"/>
              <a:t>Výše odvodu v procentech z dotace podle míry nenaplnění všech povinných indikátorů (průměr)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dirty="false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true" dirty="false">
                <a:solidFill>
                  <a:srgbClr val="FF0000"/>
                </a:solidFill>
              </a:rPr>
              <a:t>Bohužel zatím není funkční IS ESF+, kam se podpora zaznamenává.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700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E08DB6-2FC4-4BA5-B023-E873957A59E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725144"/>
            <a:ext cx="667793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6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(Z</a:t>
            </a:r>
            <a:r>
              <a:rPr lang="cs-CZ" sz="2800" cap="none" dirty="false"/>
              <a:t>o</a:t>
            </a:r>
            <a:r>
              <a:rPr lang="cs-CZ" sz="2800" dirty="false"/>
              <a:t>R)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false"/>
              <a:t>Pokyn pro vyplnění zprávy o realizaci projektu a žádosti o platbu v IS KP21+: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100" dirty="false">
                <a:hlinkClick r:id="rId3"/>
              </a:rPr>
              <a:t>https://www.esfcr.cz/formulare-a-pokyny-ke-zprave-o-realizaci-projektu-zadosti-o-platbu-a-zadosti-o-zmenu-opz-plus</a:t>
            </a:r>
            <a:endParaRPr lang="cs-CZ" sz="1400" dirty="false"/>
          </a:p>
          <a:p>
            <a:pPr algn="just">
              <a:lnSpc>
                <a:spcPct val="100000"/>
              </a:lnSpc>
            </a:pPr>
            <a:r>
              <a:rPr lang="cs-CZ" sz="1800" dirty="false"/>
              <a:t>Zpráva o realizaci projektu včetně žádosti o platbu </a:t>
            </a:r>
            <a:r>
              <a:rPr lang="cs-CZ" sz="1800" b="true" dirty="false"/>
              <a:t>se předkládá v IS KP21</a:t>
            </a:r>
            <a:r>
              <a:rPr lang="cs-CZ" sz="1800" dirty="false"/>
              <a:t>+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b="true" dirty="false"/>
              <a:t>Termíny v Rozhodnutí o poskytnutí dotace, Část III., bod 2.2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8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8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8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800" b="true" dirty="false"/>
          </a:p>
          <a:p>
            <a:pPr>
              <a:lnSpc>
                <a:spcPct val="100000"/>
              </a:lnSpc>
            </a:pPr>
            <a:r>
              <a:rPr lang="cs-CZ" sz="1800" b="true" dirty="false"/>
              <a:t>Sledované období je zpravidla 6 měsíců, následující měsíc na zpracování.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Odevzdává se </a:t>
            </a:r>
            <a:r>
              <a:rPr lang="cs-CZ" sz="1800" b="true" dirty="false"/>
              <a:t>do posledního dne měsíce následujícího po ukončení sledovaného období </a:t>
            </a:r>
            <a:r>
              <a:rPr lang="cs-CZ" sz="1800" dirty="false"/>
              <a:t>(v případě závěrečné </a:t>
            </a:r>
            <a:r>
              <a:rPr lang="cs-CZ" sz="1800" dirty="false" err="true"/>
              <a:t>ZoR</a:t>
            </a:r>
            <a:r>
              <a:rPr lang="cs-CZ" sz="1800" dirty="false"/>
              <a:t> stanovena dvouměsíční lhůta).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Nedodržení termínů pro předkládání </a:t>
            </a:r>
            <a:r>
              <a:rPr lang="cs-CZ" sz="1800" dirty="false" err="true"/>
              <a:t>ZoR</a:t>
            </a:r>
            <a:r>
              <a:rPr lang="cs-CZ" sz="1800" dirty="false"/>
              <a:t> =&gt; finanční opravy dle Rozhodnutí.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1400" dirty="false">
              <a:hlinkClick r:id="rId4"/>
            </a:endParaRPr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156D27C-F4D2-26F2-64B2-DC21CE1077B1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2780928"/>
            <a:ext cx="566718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94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- Indikátory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64160" y="1316612"/>
            <a:ext cx="8064000" cy="237626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Dosažené hodnoty indikátorů se ve Zprávách o realizaci projektu uvádějí kumulativně, tedy vždy souhrnně za období od počátku projektu do konce příslušného monitorovacího období.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Na detailu jednotlivých indikátorů je zobrazen příznak, zda dosažená hodnota daného indikátoru bude vykazována s využitím IS ESF+ (zatím nefunguje) nebo editací hodnoty přímo ve Zprávě o realizaci, kterou příjemce zpracovává v IS KP21+: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64160" y="3789040"/>
            <a:ext cx="4752528" cy="48245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U indikátoru 600 000, který sleduje účastníky projektu, dochází </a:t>
            </a:r>
            <a:br>
              <a:rPr lang="cs-CZ" sz="1800" dirty="false"/>
            </a:br>
            <a:r>
              <a:rPr lang="cs-CZ" sz="1800" dirty="false"/>
              <a:t>k automatickému natažení hodnot ze systému IS ESF+ do zprávy o realizaci.</a:t>
            </a:r>
          </a:p>
        </p:txBody>
      </p:sp>
      <p:pic>
        <p:nvPicPr>
          <p:cNvPr id="9" name="Picture 2" descr="http://www.calamon.com/wp-content/uploads/2017/07/people.png">
            <a:extLst>
              <a:ext uri="{FF2B5EF4-FFF2-40B4-BE49-F238E27FC236}">
                <a16:creationId xmlns:a16="http://schemas.microsoft.com/office/drawing/2014/main" id="{45A89CCA-14EC-427B-834B-2DE56C731782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91" y="4949515"/>
            <a:ext cx="2578745" cy="12845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813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385DB3F-389A-CFEC-6520-2F8249C5BDB7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6667" l="2778" r="97222" t="8333">
                        <a14:foregroundMark x1="30093" x2="30093" y1="10556" y2="10556"/>
                        <a14:foregroundMark x1="82407" x2="81944" y1="13889" y2="12222"/>
                        <a14:foregroundMark x1="92593" x2="80093" y1="61111" y2="76111"/>
                        <a14:foregroundMark x1="63889" x2="31019" y1="87778" y2="83889"/>
                        <a14:foregroundMark x1="31019" x2="44907" y1="83889" y2="80556"/>
                        <a14:foregroundMark x1="23611" x2="46759" y1="78333" y2="91667"/>
                        <a14:foregroundMark x1="46759" x2="53241" y1="91667" y2="85556"/>
                        <a14:foregroundMark x1="24074" x2="56944" y1="80556" y2="91111"/>
                        <a14:foregroundMark x1="56944" x2="68519" y1="91111" y2="86111"/>
                        <a14:foregroundMark x1="33796" x2="31481" y1="84444" y2="88333"/>
                        <a14:foregroundMark x1="37500" x2="37963" y1="90556" y2="96667"/>
                        <a14:foregroundMark x1="26389" x2="26389" y1="84444" y2="97222"/>
                        <a14:foregroundMark x1="28704" x2="2778" y1="84444" y2="94444"/>
                        <a14:foregroundMark x1="2778" x2="2778" y1="94444" y2="94444"/>
                        <a14:foregroundMark x1="71759" x2="95370" y1="89444" y2="93333"/>
                        <a14:foregroundMark x1="95833" x2="97685" y1="65556" y2="66111"/>
                        <a14:foregroundMark x1="72685" x2="82870" y1="8333" y2="10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152" y="2708919"/>
            <a:ext cx="2663848" cy="2219873"/>
          </a:xfrm>
          <a:prstGeom prst="rect">
            <a:avLst/>
          </a:prstGeom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PREZENČNÍ LISTINA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44824"/>
            <a:ext cx="8064000" cy="4320000"/>
          </a:xfrm>
        </p:spPr>
        <p:txBody>
          <a:bodyPr/>
          <a:lstStyle/>
          <a:p>
            <a:pPr algn="just"/>
            <a:r>
              <a:rPr lang="cs-CZ" sz="2000" dirty="false"/>
              <a:t>Prezenční listina musí obsahovat </a:t>
            </a:r>
            <a:r>
              <a:rPr lang="cs-CZ" sz="2000" b="true" dirty="false"/>
              <a:t>minimálně tyto náležitosti: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termín a čas zahájení a ukončení vzdělávací aktivity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označení vzdělávací aktivity,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označení projektu,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jméno lektora a jeho podpis,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jména účastníků vzdělávací aktivity,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podpisy účastníků stvrzující jejich účast,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všechny prvky povinného minima publicity OPZ+. 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V případě několikadenních vzdělávacích aktivit je třeba podpisem potvrdit každý den, kdy se účastník vzdělávací aktivity zúčastnil.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278810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4368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- dokumenty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false"/>
              <a:t>Na záložku „Dokumenty zprávy“ – možné vkládat přílohy. </a:t>
            </a:r>
          </a:p>
          <a:p>
            <a:pPr algn="just"/>
            <a:r>
              <a:rPr lang="cs-CZ" sz="2000" dirty="false"/>
              <a:t>Povinné přílohy nejsou stanoveny.</a:t>
            </a:r>
          </a:p>
          <a:p>
            <a:pPr algn="just"/>
            <a:r>
              <a:rPr lang="cs-CZ" sz="2000" dirty="false"/>
              <a:t>Dokument o velikosti maximálně 100 MB. </a:t>
            </a:r>
          </a:p>
          <a:p>
            <a:pPr algn="just"/>
            <a:endParaRPr lang="cs-CZ" sz="2000" dirty="false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Název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Popis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Soubor – přiložit elektronickou verzi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Možnost samostatného elektronického podpisu.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  <p:pic>
        <p:nvPicPr>
          <p:cNvPr id="3074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23944" y="3837296"/>
            <a:ext cx="2625314" cy="5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69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– dokončení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352480" cy="4320000"/>
          </a:xfrm>
        </p:spPr>
        <p:txBody>
          <a:bodyPr/>
          <a:lstStyle/>
          <a:p>
            <a:r>
              <a:rPr lang="cs-CZ" dirty="false"/>
              <a:t>Kontrola.</a:t>
            </a:r>
          </a:p>
          <a:p>
            <a:r>
              <a:rPr lang="cs-CZ" dirty="false"/>
              <a:t>Finalizace. </a:t>
            </a:r>
          </a:p>
          <a:p>
            <a:r>
              <a:rPr lang="cs-CZ" dirty="false"/>
              <a:t>Podpis.</a:t>
            </a:r>
          </a:p>
          <a:p>
            <a:endParaRPr lang="cs-CZ" dirty="false"/>
          </a:p>
          <a:p>
            <a:pPr marL="0" indent="0">
              <a:buNone/>
            </a:pPr>
            <a:r>
              <a:rPr lang="cs-CZ" b="true" dirty="false"/>
              <a:t>Po finalizováni zprávy již nelze promítnout  žádné změny.</a:t>
            </a:r>
          </a:p>
          <a:p>
            <a:pPr marL="0" indent="0">
              <a:buNone/>
            </a:pPr>
            <a:endParaRPr lang="cs-CZ" b="true" dirty="false"/>
          </a:p>
          <a:p>
            <a:pPr algn="just"/>
            <a:r>
              <a:rPr lang="cs-CZ" dirty="false"/>
              <a:t>Vrácení </a:t>
            </a:r>
            <a:r>
              <a:rPr lang="cs-CZ" dirty="false" err="true"/>
              <a:t>ZoR</a:t>
            </a:r>
            <a:r>
              <a:rPr lang="cs-CZ" dirty="false"/>
              <a:t> k dopracování – informace depeší.</a:t>
            </a:r>
          </a:p>
          <a:p>
            <a:pPr algn="just"/>
            <a:r>
              <a:rPr lang="cs-CZ" b="true" dirty="false"/>
              <a:t>Lhůty:</a:t>
            </a:r>
            <a:r>
              <a:rPr lang="cs-CZ" dirty="false"/>
              <a:t> nedoručení </a:t>
            </a:r>
            <a:r>
              <a:rPr lang="cs-CZ" dirty="false" err="true"/>
              <a:t>ZoR</a:t>
            </a:r>
            <a:r>
              <a:rPr lang="cs-CZ" dirty="false"/>
              <a:t> v termínu =&gt; finanční oprava dle </a:t>
            </a:r>
            <a:r>
              <a:rPr lang="cs-CZ" dirty="false" err="true"/>
              <a:t>RoD</a:t>
            </a:r>
            <a:r>
              <a:rPr lang="cs-CZ" dirty="false"/>
              <a:t>.</a:t>
            </a:r>
          </a:p>
          <a:p>
            <a:endParaRPr lang="cs-CZ" dirty="false"/>
          </a:p>
          <a:p>
            <a:pPr algn="just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A078699-E22F-0671-2829-8004F2086BB2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3289" l="8246" r="92281" t="2685">
                        <a14:foregroundMark x1="8596" x2="8596" y1="55928" y2="55928"/>
                        <a14:foregroundMark x1="51404" x2="51404" y1="93736" y2="93736"/>
                        <a14:foregroundMark x1="92456" x2="92456" y1="17002" y2="17002"/>
                        <a14:foregroundMark x1="57895" x2="57895" y1="12081" y2="12081"/>
                        <a14:foregroundMark x1="58596" x2="56316" y1="10738" y2="36465"/>
                        <a14:foregroundMark x1="56316" x2="43860" y1="36465" y2="55705"/>
                        <a14:foregroundMark x1="43860" x2="24800" y1="55705" y2="22750"/>
                        <a14:foregroundMark x1="57018" x2="63509" y1="9396" y2="46980"/>
                        <a14:foregroundMark x1="63509" x2="47544" y1="46980" y2="62192"/>
                        <a14:foregroundMark x1="47544" x2="27719" y1="62192" y2="55034"/>
                        <a14:foregroundMark x1="27719" x2="21256" y1="55034" y2="37284"/>
                        <a14:foregroundMark x1="22282" x2="37544" y1="28759" y2="23714"/>
                        <a14:foregroundMark x1="62281" x2="73333" y1="2685" y2="22819"/>
                        <a14:foregroundMark x1="73333" x2="72456" y1="22819" y2="25503"/>
                        <a14:backgroundMark x1="18772" x2="18772" y1="31767" y2="31767"/>
                        <a14:backgroundMark x1="20526" x2="20526" y1="29978" y2="29978"/>
                        <a14:backgroundMark x1="21053" x2="17544" y1="27964" y2="36018"/>
                        <a14:backgroundMark x1="23684" x2="24035" y1="16555" y2="22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944" y="1340768"/>
            <a:ext cx="2990091" cy="234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73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259632" y="3284984"/>
            <a:ext cx="7272000" cy="1224000"/>
          </a:xfrm>
        </p:spPr>
        <p:txBody>
          <a:bodyPr/>
          <a:lstStyle/>
          <a:p>
            <a:r>
              <a:rPr lang="cs-CZ" dirty="false">
                <a:solidFill>
                  <a:schemeClr val="tx1"/>
                </a:solidFill>
              </a:rPr>
              <a:t>Žádost o platbu (Ž</a:t>
            </a:r>
            <a:r>
              <a:rPr lang="cs-CZ" cap="none" dirty="false">
                <a:solidFill>
                  <a:schemeClr val="tx1"/>
                </a:solidFill>
              </a:rPr>
              <a:t>o</a:t>
            </a:r>
            <a:r>
              <a:rPr lang="cs-CZ" dirty="false">
                <a:solidFill>
                  <a:schemeClr val="tx1"/>
                </a:solidFill>
              </a:rPr>
              <a:t>P)</a:t>
            </a:r>
          </a:p>
        </p:txBody>
      </p:sp>
    </p:spTree>
    <p:extLst>
      <p:ext uri="{BB962C8B-B14F-4D97-AF65-F5344CB8AC3E}">
        <p14:creationId xmlns:p14="http://schemas.microsoft.com/office/powerpoint/2010/main" val="3947642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ŽÁDOST O PLATBU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412776"/>
            <a:ext cx="8208464" cy="13681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je předkládaná spolu se Zprávou o  realizaci (</a:t>
            </a:r>
            <a:r>
              <a:rPr lang="cs-CZ" sz="2000" dirty="false" err="true"/>
              <a:t>ZoR</a:t>
            </a:r>
            <a:r>
              <a:rPr lang="cs-CZ" sz="2000" dirty="false"/>
              <a:t>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musí být </a:t>
            </a:r>
            <a:r>
              <a:rPr lang="cs-CZ" sz="2000" dirty="false" err="true"/>
              <a:t>finalizovaná</a:t>
            </a:r>
            <a:r>
              <a:rPr lang="cs-CZ" sz="2000" dirty="false"/>
              <a:t> a podepsaná před finalizací Zprávy o realizaci (</a:t>
            </a:r>
            <a:r>
              <a:rPr lang="cs-CZ" sz="2000" dirty="false" err="true"/>
              <a:t>ZoR</a:t>
            </a:r>
            <a:r>
              <a:rPr lang="cs-CZ" sz="2000" dirty="false"/>
              <a:t>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552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608137" y="2780928"/>
            <a:ext cx="5472608" cy="3569593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Příručka Pokyny pro vyplnění žádosti </a:t>
            </a:r>
            <a:br>
              <a:rPr lang="cs-CZ" sz="2000" dirty="false"/>
            </a:br>
            <a:r>
              <a:rPr lang="cs-CZ" sz="2000" dirty="false"/>
              <a:t>o platbu a zprávy o realizaci projektu </a:t>
            </a:r>
            <a:br>
              <a:rPr lang="cs-CZ" sz="2000" dirty="false"/>
            </a:br>
            <a:r>
              <a:rPr lang="cs-CZ" sz="2000" dirty="false"/>
              <a:t>v ISKP21+ je k dispozici na www.esfcr.cz.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200" dirty="false">
                <a:hlinkClick r:id="rId3"/>
              </a:rPr>
              <a:t>https://www.esfcr.cz/formulare-a-pokyny-ke-zprave-o-realizaci-projektu-zadosti-o-platbu-a-zadosti-o-zmenu-opz-plus</a:t>
            </a:r>
            <a:endParaRPr lang="cs-CZ" sz="1400" dirty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v ISKP21+ se skládá </a:t>
            </a:r>
            <a:br>
              <a:rPr lang="cs-CZ" sz="2000" dirty="false"/>
            </a:br>
            <a:r>
              <a:rPr lang="cs-CZ" sz="2000" dirty="false"/>
              <a:t>z několika záložek, umístěných v části Žádost o platbu </a:t>
            </a:r>
            <a:r>
              <a:rPr lang="cs-CZ" dirty="false"/>
              <a:t>/ </a:t>
            </a:r>
            <a:r>
              <a:rPr lang="cs-CZ" sz="2000" dirty="false"/>
              <a:t>Datová oblast žádosti. </a:t>
            </a:r>
          </a:p>
        </p:txBody>
      </p:sp>
    </p:spTree>
    <p:extLst>
      <p:ext uri="{BB962C8B-B14F-4D97-AF65-F5344CB8AC3E}">
        <p14:creationId xmlns:p14="http://schemas.microsoft.com/office/powerpoint/2010/main" val="4617911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Záložky Identifikační údaje </a:t>
            </a:r>
            <a:br>
              <a:rPr lang="cs-CZ" sz="2800" dirty="false"/>
            </a:br>
            <a:r>
              <a:rPr lang="cs-CZ" sz="2800" dirty="false"/>
              <a:t>a Souhrnná soupiska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7"/>
            <a:ext cx="8064000" cy="495123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</a:t>
            </a:r>
            <a:r>
              <a:rPr lang="cs-CZ" b="true" dirty="false"/>
              <a:t> </a:t>
            </a:r>
            <a:r>
              <a:rPr lang="cs-CZ" sz="2000" b="true" dirty="false"/>
              <a:t>Identifikační údaje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Vyplní se pouze účet příjemce, popřípadě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false"/>
              <a:t>       partnera s finančním příspěvkem.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 Souhrnná soupiska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Záložka Souhrnná soupiska se naplní </a:t>
            </a:r>
            <a:br>
              <a:rPr lang="cs-CZ" sz="1800" dirty="false"/>
            </a:br>
            <a:r>
              <a:rPr lang="cs-CZ" sz="1800" dirty="false"/>
              <a:t>finančními daty po vyplnění dílčích soupisek </a:t>
            </a:r>
            <a:br>
              <a:rPr lang="cs-CZ" sz="1800" dirty="false"/>
            </a:br>
            <a:r>
              <a:rPr lang="cs-CZ" sz="1800" dirty="false"/>
              <a:t>dokladů: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SD-1 ÚČETNÍ/DAŇOVÉ DOKLADY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SD-2 LIDSKÉ ZDROJE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SD-3 CESTOVNÍ NÁHRADY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SOUPISKA PŘÍJMŮ </a:t>
            </a:r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false">
              <a:solidFill>
                <a:srgbClr val="FF0000"/>
              </a:solidFill>
            </a:endParaRP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endParaRPr lang="cs-CZ" sz="18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609728" cy="33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>
            <a:cxnSpLocks/>
          </p:cNvCxnSpPr>
          <p:nvPr/>
        </p:nvCxnSpPr>
        <p:spPr>
          <a:xfrm>
            <a:off x="5317029" y="4303452"/>
            <a:ext cx="555578" cy="192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84623"/>
            <a:ext cx="3096344" cy="7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49C1DC2-3BA5-4B7E-A344-01A40D62DE92}"/>
              </a:ext>
            </a:extLst>
          </p:cNvPr>
          <p:cNvCxnSpPr>
            <a:cxnSpLocks/>
          </p:cNvCxnSpPr>
          <p:nvPr/>
        </p:nvCxnSpPr>
        <p:spPr>
          <a:xfrm>
            <a:off x="4731594" y="4378824"/>
            <a:ext cx="1197118" cy="365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34763508-5FF0-4158-A5B6-F0089C79A37A}"/>
              </a:ext>
            </a:extLst>
          </p:cNvPr>
          <p:cNvCxnSpPr>
            <a:cxnSpLocks/>
          </p:cNvCxnSpPr>
          <p:nvPr/>
        </p:nvCxnSpPr>
        <p:spPr>
          <a:xfrm>
            <a:off x="5031066" y="4820162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ED0C7EBB-CD87-495B-B2E0-DB880483C231}"/>
              </a:ext>
            </a:extLst>
          </p:cNvPr>
          <p:cNvCxnSpPr>
            <a:cxnSpLocks/>
          </p:cNvCxnSpPr>
          <p:nvPr/>
        </p:nvCxnSpPr>
        <p:spPr>
          <a:xfrm>
            <a:off x="4909931" y="5058156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5615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Souhrnná soupiska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064500" cy="294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979712" y="2420888"/>
            <a:ext cx="6912768" cy="417646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Pro označení Evidenčního čísla použijte číselnou řadu ve vazbě na pořadí předkládané </a:t>
            </a:r>
            <a:r>
              <a:rPr lang="cs-CZ" sz="1700" dirty="false" err="true"/>
              <a:t>ŽoP</a:t>
            </a:r>
            <a:r>
              <a:rPr lang="cs-CZ" sz="1700" dirty="false"/>
              <a:t> (1, 2, 3,..). 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Záložka SOUHRNNÁ SOUPISKA se naplní finančními daty poté, co příjemce vyplní dílčí soupisky dokladů (pro výzvu 017 soupisku SD-1 a SD-2).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Na těchto dílčích soupiskách zadává příjemce jednotlivé záznamy a pro každý ze záznamů vyplňuje několik údajů. </a:t>
            </a:r>
          </a:p>
          <a:p>
            <a:pPr lvl="1" algn="just">
              <a:lnSpc>
                <a:spcPct val="100000"/>
              </a:lnSpc>
              <a:spcAft>
                <a:spcPts val="0"/>
              </a:spcAft>
            </a:pPr>
            <a:r>
              <a:rPr lang="cs-CZ" sz="1500" dirty="false"/>
              <a:t>V případě nutnosti zadat velký rozsah dat nemusí být ruční zadávání jednotlivých hodnot přímo v IS KP21+ efektivní. Z tohoto důvodu je v IS KP21+ zapracována funkcionalita uživatelského importu souboru ve formátu XML. </a:t>
            </a:r>
          </a:p>
          <a:p>
            <a:pPr lvl="2" algn="just">
              <a:lnSpc>
                <a:spcPct val="100000"/>
              </a:lnSpc>
              <a:spcAft>
                <a:spcPts val="1200"/>
              </a:spcAft>
            </a:pPr>
            <a:r>
              <a:rPr lang="cs-CZ" sz="1500" dirty="false"/>
              <a:t>Návod pro import souborů je popsán v dokumentu </a:t>
            </a:r>
            <a:r>
              <a:rPr lang="cs-CZ" sz="1500" b="true" dirty="false"/>
              <a:t>Import XML soupisky dokladů v IS KP21</a:t>
            </a:r>
            <a:r>
              <a:rPr lang="cs-CZ" sz="1400" b="true" dirty="false"/>
              <a:t>+</a:t>
            </a:r>
            <a:r>
              <a:rPr lang="cs-CZ" sz="1400" dirty="false"/>
              <a:t>:</a:t>
            </a:r>
            <a:r>
              <a:rPr lang="cs-CZ" sz="1800" dirty="false"/>
              <a:t> </a:t>
            </a:r>
            <a:r>
              <a:rPr lang="cs-CZ" sz="1050" dirty="false">
                <a:hlinkClick r:id="rId3"/>
              </a:rPr>
              <a:t>https://www.esfcr.cz/formulare-a-pokyny-ke-zprave-o-realizaci-projektu-zadosti-o-platbu-a-zadosti-o-zmenu-opz-plus</a:t>
            </a:r>
            <a:endParaRPr lang="cs-CZ" sz="1400" dirty="false"/>
          </a:p>
        </p:txBody>
      </p:sp>
    </p:spTree>
    <p:extLst>
      <p:ext uri="{BB962C8B-B14F-4D97-AF65-F5344CB8AC3E}">
        <p14:creationId xmlns:p14="http://schemas.microsoft.com/office/powerpoint/2010/main" val="118371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SD-1 účetní doklady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268760"/>
            <a:ext cx="8568952" cy="590465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i="false" u="none" strike="noStrike" baseline="0" dirty="false">
                <a:latin typeface="Arial" panose="020B0604020202020204" pitchFamily="34" charset="0"/>
              </a:rPr>
              <a:t>Na obrazovce SD-1 ÚČETNÍ/DAŇOVÉ DOKLADY uvede příjemce seznam účetních/daňových dokladů nárokovaných v žádosti o platbu </a:t>
            </a: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K soupisce příjemce POVINNĚ přikládá sken účetních dokladů, u kterých je částka výdaje navržená k zařazení mezi způsobilé výdaje projektu vyšší než 20.000 Kč. </a:t>
            </a: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CC5B12-01E3-2B99-135E-719503174673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46" y="1844824"/>
            <a:ext cx="6858508" cy="39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7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– Úvod I.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340768"/>
            <a:ext cx="7272808" cy="295232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dirty="false"/>
              <a:t>Příjemce je v odůvodněných případech oprávněn </a:t>
            </a:r>
            <a:r>
              <a:rPr lang="cs-CZ" sz="1800" b="true" dirty="false"/>
              <a:t>požádat </a:t>
            </a:r>
            <a:br>
              <a:rPr lang="cs-CZ" sz="1800" b="true" dirty="false"/>
            </a:br>
            <a:r>
              <a:rPr lang="cs-CZ" sz="1800" b="true" dirty="false"/>
              <a:t>o prodloužení lhůty pro předložení ZoR</a:t>
            </a:r>
            <a:r>
              <a:rPr lang="cs-CZ" sz="1800" dirty="false"/>
              <a:t>. Žádost s odůvodněním se předkládá prostřednictvím IS KP21+ (tzv. depeší).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Žádost musí být předložena před uplynutím lhůty pro předložení zprávy, které se odložení termínu týká. Žádost formou depeše </a:t>
            </a:r>
            <a:r>
              <a:rPr lang="cs-CZ" sz="1600" dirty="false"/>
              <a:t>– </a:t>
            </a:r>
            <a:r>
              <a:rPr lang="cs-CZ" sz="1800" dirty="false"/>
              <a:t>nejedná se o změnu oznamovanou skrze změnové řízení.  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Nedodržení termínu pro předložení ZoR sankcionováno =&gt; </a:t>
            </a:r>
            <a:r>
              <a:rPr lang="cs-CZ" sz="1800" dirty="false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odvod za porušení rozpočtové kázně vyměřen ve výši 0,5 % z celkové částky dotace.</a:t>
            </a:r>
            <a:endParaRPr lang="cs-CZ" sz="1800" dirty="false"/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800" dirty="false"/>
              <a:t>Změna ve vymezení období pro předkládání je podstatná změna bez změny </a:t>
            </a:r>
            <a:r>
              <a:rPr lang="cs-CZ" sz="1800" dirty="false" err="true"/>
              <a:t>RoD</a:t>
            </a:r>
            <a:r>
              <a:rPr lang="cs-CZ" sz="1800" dirty="false"/>
              <a:t>. </a:t>
            </a:r>
            <a:r>
              <a:rPr lang="cs-CZ" sz="1800" dirty="false">
                <a:solidFill>
                  <a:srgbClr val="FF0000"/>
                </a:solidFill>
              </a:rPr>
              <a:t> </a:t>
            </a: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AE6734-227F-A671-57B3-FA3314DE8BBC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340768"/>
            <a:ext cx="1117124" cy="3431167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32D8F88-37E9-1EB4-74B5-B38EC36A167F}"/>
              </a:ext>
            </a:extLst>
          </p:cNvPr>
          <p:cNvSpPr txBox="true">
            <a:spLocks/>
          </p:cNvSpPr>
          <p:nvPr/>
        </p:nvSpPr>
        <p:spPr>
          <a:xfrm>
            <a:off x="211994" y="5150826"/>
            <a:ext cx="8572006" cy="145517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ŘO provede kontrolu zpráv zpravidla do 40 pracovních</a:t>
            </a:r>
            <a:r>
              <a:rPr lang="cs-CZ" sz="1800" b="true" dirty="false"/>
              <a:t> </a:t>
            </a:r>
            <a:r>
              <a:rPr lang="cs-CZ" sz="1800" dirty="false"/>
              <a:t>dní (mimo času </a:t>
            </a:r>
            <a:br>
              <a:rPr lang="cs-CZ" sz="1800" dirty="false"/>
            </a:br>
            <a:r>
              <a:rPr lang="cs-CZ" sz="1800" dirty="false"/>
              <a:t>u příjemce během oprav). 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V případě neschválení ZoR je následující zpráva předkládána i za období, které příjemce popisoval v předcházející neschválené zprávě.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sz="3200" dirty="false"/>
          </a:p>
        </p:txBody>
      </p:sp>
    </p:spTree>
    <p:extLst>
      <p:ext uri="{BB962C8B-B14F-4D97-AF65-F5344CB8AC3E}">
        <p14:creationId xmlns:p14="http://schemas.microsoft.com/office/powerpoint/2010/main" val="1070687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SD-2 LIDSKÉ ZDROJE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268760"/>
            <a:ext cx="8568952" cy="590465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Na záložce SD-2 LIDSKÉ ZDROJE uvádí příjemce seznam výdajů nárokovaných v rámci kapitoly rozpočtu OSOBNÍ NÁKLADY.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Vyplňují se údaje, které se vztahují ke konkrétnímu pracovněprávnímu vztahu, na základě kterého je pracovník zapojen do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Osobní náklady – pracovní smlouvy (včetně OSVČ), DPP, DPČ.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Mzdový náklad za zaměstnance = hrubá mzda + odvody zaměstnavatele.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Max 1,0 úvazek dohromady u všech subjektů (příjemce a partneři), pokud je osoba byť jen částečně hrazena z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true" u="sng" dirty="false"/>
              <a:t>Ke způsobilým výdajům přesahujícím částku 20.000 Kč nutno doložit</a:t>
            </a:r>
            <a:r>
              <a:rPr lang="cs-CZ" sz="1800" dirty="false"/>
              <a:t>: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kopie výpisu z účtu, z něhož byly mzdy vyplaceny,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skeny pracovních výkazů, jsou-li dle pravidel OPZ+ vyžadovány.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3" y="1844824"/>
            <a:ext cx="7073213" cy="12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423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SD-2 LIDSKÉ ZDROJE II.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496944" cy="47792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Systém automaticky doplní pole „Hodinová mzda/plat“, „Mzdový/Platový výdaj“ a pole „Prokazované způsobilé osobní výdaje“.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K výdajům na soupisce SD-2 LIDSKÉ ZDROJE se přikládá jako příloha příslušný pracovní výkaz ve formě skenu (je-li zpracování </a:t>
            </a:r>
            <a:r>
              <a:rPr lang="cs-CZ" sz="1800" dirty="false" err="true"/>
              <a:t>prac</a:t>
            </a:r>
            <a:r>
              <a:rPr lang="cs-CZ" sz="1800" dirty="false"/>
              <a:t>. výkazů relevantní). Povinně se přikládá pracovní výkaz u výdaje, pokud uplatňovaná část osobních nákladů v projektu převyšuje 20.000,- Kč.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cs-CZ" sz="1800" dirty="false"/>
              <a:t>Vzory vyplnění v příručce Pokyny pro vyplnění ZoR/ŽoP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6215"/>
            <a:ext cx="8916936" cy="280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26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SD-3 cestovní náhrady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496944" cy="477923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i="false" u="none" strike="noStrike" baseline="0" dirty="false">
                <a:latin typeface="Arial" panose="020B0604020202020204" pitchFamily="34" charset="0"/>
              </a:rPr>
              <a:t>Na obrazovce SD-3 CESTOVNÍ NÁHRADY uvádí příjemce seznam výdajů nárokovaných v žádosti o platbu v rámci kapitoly rozpočtu CESTOVNÉ </a:t>
            </a:r>
            <a:br>
              <a:rPr lang="cs-CZ" sz="1800" i="false" u="none" strike="noStrike" baseline="0" dirty="false">
                <a:latin typeface="Arial" panose="020B0604020202020204" pitchFamily="34" charset="0"/>
              </a:rPr>
            </a:br>
            <a:r>
              <a:rPr lang="cs-CZ" sz="1800" i="false" u="none" strike="noStrike" baseline="0" dirty="false">
                <a:latin typeface="Arial" panose="020B0604020202020204" pitchFamily="34" charset="0"/>
              </a:rPr>
              <a:t>(tj. cestovní náhrady vynaložené na zahraniční pracovní cesty členů realizačního týmu a náhrady pro zahraniční experty). </a:t>
            </a:r>
            <a:endParaRPr lang="cs-CZ" sz="1800" dirty="false"/>
          </a:p>
          <a:p>
            <a:pPr algn="just"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K soupisce příjemce POVINNĚ přikládá sken účetních dokladů, u kterých je částka výdaje navržená k zařazení mezi způsobilé výdaje projektu vyšší než 20.000 Kč.</a:t>
            </a:r>
          </a:p>
          <a:p>
            <a:pPr algn="just">
              <a:lnSpc>
                <a:spcPct val="100000"/>
              </a:lnSpc>
            </a:pPr>
            <a:r>
              <a:rPr lang="cs-CZ" sz="1800" dirty="false">
                <a:latin typeface="Arial" panose="020B0604020202020204" pitchFamily="34" charset="0"/>
              </a:rPr>
              <a:t>Pozor na terminologii: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Příjemci se nabízí také hodnota „Tuzemská pracovní cesta“, ta však není v projektech podpořených z OPZ+ relevantní, protože cestovní náhrady členů realizačního týmu souvisejícími s pracovními cestami pouze na území ČR spadají do nepřímých nákladů. </a:t>
            </a:r>
            <a:endParaRPr lang="cs-CZ" sz="1800" dirty="false"/>
          </a:p>
          <a:p>
            <a:pPr algn="just"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Technologie používaná pro IS KP21+ umožní vložit dokument o velikosti maximálně 100 MB. 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Vzory vyplnění v příručce Pokyny pro vyplnění ZoR/</a:t>
            </a:r>
            <a:r>
              <a:rPr lang="cs-CZ" sz="1800" dirty="false" err="true"/>
              <a:t>ŽoP</a:t>
            </a:r>
            <a:r>
              <a:rPr lang="cs-CZ" sz="1800" dirty="false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74439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záložka SOUPISKA PŘÍJMŮ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2776"/>
            <a:ext cx="8136456" cy="482453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Záložka SOUPISKA PŘÍJMŮ bude pro naprostou většinu projektů nerelevantní; vyplňuje </a:t>
            </a:r>
            <a:r>
              <a:rPr lang="cs-CZ" sz="1800"/>
              <a:t>se pouze v </a:t>
            </a:r>
            <a:r>
              <a:rPr lang="cs-CZ" sz="1800" dirty="false"/>
              <a:t>případě, že příjemce vykazuje ve sledovaném období čisté příjmy (předpokládané i nepředpokládané</a:t>
            </a:r>
            <a:r>
              <a:rPr lang="cs-CZ" sz="1800"/>
              <a:t>).           V </a:t>
            </a:r>
            <a:r>
              <a:rPr lang="cs-CZ" sz="1800" dirty="false"/>
              <a:t>soupisce se zadává pouze jeden řádek zaznamenávající souhrnnou hodnotu čistých příjmů dosažených ve sledovaném období.</a:t>
            </a:r>
            <a:r>
              <a:rPr lang="cs-CZ" dirty="false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Příjmem projektu nejsou: např. úroky na bankovních účtech, platby, které příjemce obdrží ze smluvních pokut v důsledku porušení smlouvy…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Vzhledem k tomu, že se hodnota čistého příjmu vykazuje jednou souhrnnou částkou, nepřikládají se žádné přílohy prokazující dílčí příjmy. Kontrola dokladů souvisejících s prokazovanými příjmy je součástí kontroly na místě. </a:t>
            </a:r>
          </a:p>
          <a:p>
            <a:pPr marL="0" indent="0">
              <a:buNone/>
            </a:pPr>
            <a:endParaRPr lang="cs-CZ" sz="3600" b="true" dirty="false"/>
          </a:p>
          <a:p>
            <a:pPr marL="0" indent="0">
              <a:buNone/>
            </a:pPr>
            <a:endParaRPr lang="cs-CZ" sz="28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  <p:pic>
        <p:nvPicPr>
          <p:cNvPr id="1024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5" y="4797152"/>
            <a:ext cx="788705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869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539552" y="102147"/>
            <a:ext cx="8928992" cy="1080000"/>
          </a:xfrm>
        </p:spPr>
        <p:txBody>
          <a:bodyPr/>
          <a:lstStyle/>
          <a:p>
            <a:r>
              <a:rPr lang="cs-CZ" dirty="false"/>
              <a:t>Obrazovka ŽoP - Veřejná podpora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51520" y="1196752"/>
            <a:ext cx="8784976" cy="56876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případě, že je na žádosti o platbu vykazováno čerpání veřejné podpory, musí příjemce pro každý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subjekt čerpající veřejnou podporu v projektu v aktuálním sledovaném období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uvést částku čerpané podpory pro danou kombinaci veřejné podpory. Uživatel založí záznam stiskem tlačítka NOVÝ ZÁZNAM. </a:t>
            </a:r>
          </a:p>
          <a:p>
            <a:pPr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CDE99-03C7-4DB6-ABC7-27689B9BEA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DE62FA-A95E-FBAB-7DF4-4BAFE377FAE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44" y="2418334"/>
            <a:ext cx="7758128" cy="42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20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záložka  Dokumenty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064000" cy="468004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Na záložce DOKUMENTY je možnost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/>
              <a:t>      vkládat přílohy  k žádosti o platbu.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Jedná se o přílohy, které nejsou zařazené jako přílohy </a:t>
            </a:r>
            <a:br>
              <a:rPr lang="cs-CZ" sz="2000" dirty="false"/>
            </a:br>
            <a:r>
              <a:rPr lang="cs-CZ" sz="2000" dirty="false"/>
              <a:t>k výdajům v dílčích soupiskách, např. bankovní výpisy, pokladní doklady, faktury apod.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Do ISKP21+ lze vložit dokument o velikosti maximálně </a:t>
            </a:r>
            <a:br>
              <a:rPr lang="cs-CZ" sz="2000" dirty="false"/>
            </a:br>
            <a:r>
              <a:rPr lang="cs-CZ" sz="2000" dirty="false"/>
              <a:t>100 MB.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45</a:t>
            </a:fld>
            <a:endParaRPr lang="cs-CZ" dirty="false"/>
          </a:p>
        </p:txBody>
      </p:sp>
      <p:pic>
        <p:nvPicPr>
          <p:cNvPr id="11267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48276"/>
            <a:ext cx="9108001" cy="150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1939">
            <a:off x="6120679" y="1315419"/>
            <a:ext cx="2405165" cy="4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61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Záložka Souhrnná soupiska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46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8743AD-3A3A-AFED-8836-B87BFB4651B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6845116" cy="54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3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Obrazovka žádost o platbu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47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37E90E-A801-DCB3-0C63-251BC1CFD65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1080000"/>
            <a:ext cx="7085075" cy="5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939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Částka na krytí výdajů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48</a:t>
            </a:fld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67A5D-FC55-BD18-9647-27CEA1A8BB2C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268760"/>
            <a:ext cx="8604488" cy="485124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600" b="false" i="false" u="none" strike="noStrike" baseline="0" dirty="false">
                <a:latin typeface="Arial" panose="020B0604020202020204" pitchFamily="34" charset="0"/>
              </a:rPr>
              <a:t>Výše poskytovaných záloh se odvíjí od vzniklých a vyúčtovaných způsobilých výdajů projektu očištěných o čisté příjmy, které jsou zařazeny do žádostí o platbu. V součtu však vyplacené zálohy nesmí překročit celkovou částku způsobilých výdajů stanovenou v právním aktu. </a:t>
            </a:r>
            <a:endParaRPr lang="cs-CZ" sz="2000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D85D3C-7382-CD1B-DCB9-55BDC7FB35F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94" y="2204864"/>
            <a:ext cx="7883612" cy="39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97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9360" y="0"/>
            <a:ext cx="8424000" cy="1088784"/>
          </a:xfrm>
        </p:spPr>
        <p:txBody>
          <a:bodyPr/>
          <a:lstStyle/>
          <a:p>
            <a:pPr algn="ctr"/>
            <a:r>
              <a:rPr lang="cs-CZ" dirty="false"/>
              <a:t>Čestná prohlášení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49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0E668C-3993-2E56-1C6F-E2D86572BCB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8" y="1277845"/>
            <a:ext cx="8914863" cy="52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0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– Úvod 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340768"/>
            <a:ext cx="8424936" cy="532859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V ISKP21+ lze </a:t>
            </a:r>
            <a:r>
              <a:rPr lang="cs-CZ" sz="2000" b="true" dirty="false" err="true"/>
              <a:t>ZoR</a:t>
            </a:r>
            <a:r>
              <a:rPr lang="cs-CZ" sz="2000" b="true" dirty="false"/>
              <a:t> a </a:t>
            </a:r>
            <a:r>
              <a:rPr lang="cs-CZ" sz="2000" b="true" dirty="false" err="true"/>
              <a:t>ŽoP</a:t>
            </a:r>
            <a:r>
              <a:rPr lang="cs-CZ" sz="2000" b="true" dirty="false"/>
              <a:t> vypracovat teprve poté, co: 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je ukončena administrace všech dříve podaných zpráv o realizaci projektu </a:t>
            </a:r>
            <a:br>
              <a:rPr lang="cs-CZ" sz="1700" b="true" dirty="false"/>
            </a:br>
            <a:r>
              <a:rPr lang="cs-CZ" sz="1700" dirty="false"/>
              <a:t>a žádostí o platbu</a:t>
            </a:r>
            <a:r>
              <a:rPr lang="cs-CZ" sz="1700" b="true" dirty="false"/>
              <a:t>, 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je ukončena administrace všech zahájených změnových řízení (tj. žádostí </a:t>
            </a:r>
            <a:br>
              <a:rPr lang="cs-CZ" sz="1700" dirty="false"/>
            </a:br>
            <a:r>
              <a:rPr lang="cs-CZ" sz="1700" dirty="false"/>
              <a:t>o změnu) týkajících se rozpočtu nebo finančního plánu, u kterých datum změny platnosti spadá do monitorovacího období, za které by měla být podána zpráva </a:t>
            </a:r>
            <a:br>
              <a:rPr lang="cs-CZ" sz="1700" dirty="false"/>
            </a:br>
            <a:r>
              <a:rPr lang="cs-CZ" sz="1700" dirty="false"/>
              <a:t>o realizaci projektu či žádost o platbu, 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je ukončena administrace všech změnových řízení (tj. žádostí o změnu) týkajících se jakékoli podstatné změny projektu, u níž datum platnosti spadá do monitorovacího období, za které by měla být podána zpráva o realizaci projektu či žádost o platbu.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700" dirty="false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700" dirty="false"/>
              <a:t>V situaci, kdy příjemce rozpracuje </a:t>
            </a:r>
            <a:r>
              <a:rPr lang="cs-CZ" sz="1700" dirty="false" err="true"/>
              <a:t>ZoR</a:t>
            </a:r>
            <a:r>
              <a:rPr lang="cs-CZ" sz="1700" dirty="false"/>
              <a:t> a teprve následně je schválená žádost </a:t>
            </a:r>
            <a:br>
              <a:rPr lang="cs-CZ" sz="1700" dirty="false"/>
            </a:br>
            <a:r>
              <a:rPr lang="cs-CZ" sz="1700" dirty="false"/>
              <a:t>o změnu, jejíž platnost spadá do monitorovacího období, ke kterému se zpracovaná </a:t>
            </a:r>
            <a:r>
              <a:rPr lang="cs-CZ" sz="1700" dirty="false" err="true"/>
              <a:t>ZoR</a:t>
            </a:r>
            <a:r>
              <a:rPr lang="cs-CZ" sz="1700" dirty="false"/>
              <a:t> a </a:t>
            </a:r>
            <a:r>
              <a:rPr lang="cs-CZ" sz="1700" dirty="false" err="true"/>
              <a:t>ŽoP</a:t>
            </a:r>
            <a:r>
              <a:rPr lang="cs-CZ" sz="1700" dirty="false"/>
              <a:t> vztahují, musí příjemce provést aktualizaci dat </a:t>
            </a:r>
            <a:br>
              <a:rPr lang="cs-CZ" sz="1700" dirty="false"/>
            </a:br>
            <a:r>
              <a:rPr lang="cs-CZ" sz="1700" dirty="false"/>
              <a:t>v rozpracované </a:t>
            </a:r>
            <a:r>
              <a:rPr lang="cs-CZ" sz="1700" dirty="false" err="true"/>
              <a:t>ZoR</a:t>
            </a:r>
            <a:r>
              <a:rPr lang="cs-CZ" sz="1700" dirty="false"/>
              <a:t> a </a:t>
            </a:r>
            <a:r>
              <a:rPr lang="cs-CZ" sz="1700" dirty="false" err="true"/>
              <a:t>ŽoP</a:t>
            </a:r>
            <a:r>
              <a:rPr lang="cs-CZ" sz="1700" dirty="false"/>
              <a:t>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34350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-19319"/>
            <a:ext cx="8424000" cy="1080000"/>
          </a:xfrm>
        </p:spPr>
        <p:txBody>
          <a:bodyPr/>
          <a:lstStyle/>
          <a:p>
            <a:pPr algn="ctr"/>
            <a:r>
              <a:rPr lang="cs-CZ" dirty="false"/>
              <a:t>Finalizace žádosti o platbu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556792"/>
            <a:ext cx="5688632" cy="235361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Před finalizací žádosti o platbu - nutno zvolit volbu „Kontrola“ a v případě zobrazení chybového hlášení provést odstranění chyb.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Pokud kontrola proběhne v pořádku, je možné žádost o platbu finalizovat a podepsat.</a:t>
            </a:r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50</a:t>
            </a:fld>
            <a:endParaRPr lang="cs-CZ" dirty="false"/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523" b="15432"/>
          <a:stretch/>
        </p:blipFill>
        <p:spPr bwMode="auto">
          <a:xfrm>
            <a:off x="5973698" y="1395592"/>
            <a:ext cx="3010815" cy="189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251520" y="3501008"/>
            <a:ext cx="5760640" cy="250236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/>
              <a:t>Žádost o platbu musí být </a:t>
            </a:r>
            <a:r>
              <a:rPr lang="cs-CZ" sz="1900" dirty="false" err="true"/>
              <a:t>finalizovaná</a:t>
            </a:r>
            <a:r>
              <a:rPr lang="cs-CZ" sz="1900" dirty="false"/>
              <a:t> </a:t>
            </a:r>
            <a:br>
              <a:rPr lang="cs-CZ" sz="1900" dirty="false"/>
            </a:br>
            <a:r>
              <a:rPr lang="cs-CZ" sz="1900" dirty="false"/>
              <a:t>a podepsaná před finalizací Zprávy o realizaci (</a:t>
            </a:r>
            <a:r>
              <a:rPr lang="cs-CZ" sz="1900" dirty="false" err="true"/>
              <a:t>ZoR</a:t>
            </a:r>
            <a:r>
              <a:rPr lang="cs-CZ" sz="1900" dirty="false"/>
              <a:t>).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/>
              <a:t>Poté, co je Zpráva o realizaci (</a:t>
            </a:r>
            <a:r>
              <a:rPr lang="cs-CZ" sz="1900" dirty="false" err="true"/>
              <a:t>ZoR</a:t>
            </a:r>
            <a:r>
              <a:rPr lang="cs-CZ" sz="1900" dirty="false"/>
              <a:t>) podepsaná, žádost o platbu se automaticky přepne do stavu „Předaná/zaregistrovaná“.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dirty="false"/>
          </a:p>
        </p:txBody>
      </p:sp>
      <p:pic>
        <p:nvPicPr>
          <p:cNvPr id="1638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11525"/>
            <a:ext cx="2952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11" y="5522047"/>
            <a:ext cx="3676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11" y="5696109"/>
            <a:ext cx="2257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326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vrácení k přepracování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700808"/>
            <a:ext cx="8064000" cy="432000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cs-CZ" sz="2000" dirty="false"/>
              <a:t>Pokud ŘO zjistí při kontrole žádosti o platbu nedostatky, které lze </a:t>
            </a:r>
            <a:br>
              <a:rPr lang="cs-CZ" sz="2000" dirty="false"/>
            </a:br>
            <a:r>
              <a:rPr lang="cs-CZ" sz="2000" dirty="false"/>
              <a:t>v rámci administrace žádosti o platbu odstranit, provede vrácení žádosti o platbu příjemci k dopracování. 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Výzvu k nápravě identifikovaných nedostatků zasílá ŘO depeší.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Zpřístupnění žádosti o platbu k editaci v ISKP21+ je pomocí funkce „Zpřístupnit k editaci“.   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Při editaci vrácené žádosti o platbu se postupuje obdobně, jako při prvním zadání žádosti o platbu do ISKP21+.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777668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děkujeme za pozornost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2132856"/>
            <a:ext cx="4608064" cy="2493096"/>
          </a:xfrm>
        </p:spPr>
        <p:txBody>
          <a:bodyPr/>
          <a:lstStyle/>
          <a:p>
            <a:pPr marL="0" indent="0" algn="ctr">
              <a:buNone/>
            </a:pPr>
            <a:endParaRPr lang="cs-CZ" dirty="false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Přejeme úspěšnou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 realizaci Vašich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projektů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52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36551"/>
            <a:ext cx="36004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DC5A95C-E03C-4EFB-9CA5-C87FBB84FDE5}"/>
              </a:ext>
            </a:extLst>
          </p:cNvPr>
          <p:cNvSpPr txBox="true">
            <a:spLocks/>
          </p:cNvSpPr>
          <p:nvPr/>
        </p:nvSpPr>
        <p:spPr>
          <a:xfrm>
            <a:off x="611560" y="5593948"/>
            <a:ext cx="8116716" cy="91389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cs-CZ" sz="1800" b="true" dirty="false"/>
              <a:t>Tým projektových manažerů výzvy č. 029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5550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Závěrečná zpráva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700808"/>
            <a:ext cx="8424936" cy="496855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/>
              <a:t>Povinnou přílohou závěrečné </a:t>
            </a:r>
            <a:r>
              <a:rPr lang="cs-CZ" sz="1700" dirty="false" err="true"/>
              <a:t>ZoR</a:t>
            </a:r>
            <a:r>
              <a:rPr lang="cs-CZ" sz="1700" dirty="false"/>
              <a:t> je vyplněný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false"/>
              <a:t>dotazník zaměřený na výsledky projektu (nad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false"/>
              <a:t>rámec indikátorů) a případné vyhodnocení postupu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700" dirty="false"/>
              <a:t>realizace, pro které není prostor ve zprávách o realizaci.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Tento dotazník sestavuje ŘO, přičemž k získání údajů od příjemce využívá </a:t>
            </a:r>
            <a:r>
              <a:rPr lang="cs-CZ" sz="1700" b="true" dirty="false"/>
              <a:t>aplikaci umožňující vyplnění údajů prostřednictvím internetového prohlížeče.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400" dirty="false">
                <a:hlinkClick r:id="rId3"/>
              </a:rPr>
              <a:t>Prevence předčasných odchodů ze vzdělávání (1) - Přehled výzev - </a:t>
            </a:r>
            <a:r>
              <a:rPr lang="cs-CZ" sz="1400" dirty="false">
                <a:hlinkClick r:id="rId4"/>
              </a:rPr>
              <a:t>www.esfcr.cz</a:t>
            </a:r>
            <a:endParaRPr lang="cs-CZ" sz="1400" dirty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400" dirty="false"/>
              <a:t>Textová podoba dotazníku je dvojí – společná část a specifické otázky výzvy 029.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400" dirty="false"/>
              <a:t>Dotazník není anonymní.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Protože aplikace pro sběr odpovědí na otázky v dotazníku není propojena na údaje v ISKP21+, </a:t>
            </a:r>
            <a:r>
              <a:rPr lang="cs-CZ" sz="1700" b="true" dirty="false"/>
              <a:t>příjemce po zpracování dotazníku vygeneruje v elektronické podobě sestavu ve formátu *.</a:t>
            </a:r>
            <a:r>
              <a:rPr lang="cs-CZ" sz="1700" b="true" dirty="false" err="true"/>
              <a:t>pdf</a:t>
            </a:r>
            <a:r>
              <a:rPr lang="cs-CZ" sz="1700" b="true" dirty="false"/>
              <a:t>, a tu přiloží do závěrečné ZoR.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  <p:pic>
        <p:nvPicPr>
          <p:cNvPr id="1028" name="Picture 4" descr="http://gettingunstuckllc.com/wp-content/uploads/2015/07/stick_figure_race_finish_400_clr_6285.png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59" y="1253208"/>
            <a:ext cx="2414986" cy="16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8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Zpráva o realizaci projektu – Založení 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3778"/>
          <a:stretch/>
        </p:blipFill>
        <p:spPr bwMode="auto">
          <a:xfrm>
            <a:off x="264350" y="1556792"/>
            <a:ext cx="837565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F37D532-30EC-9765-02AE-490161A19939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0735"/>
            <a:ext cx="9144000" cy="43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4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64350" y="0"/>
            <a:ext cx="8519650" cy="1080000"/>
          </a:xfrm>
        </p:spPr>
        <p:txBody>
          <a:bodyPr/>
          <a:lstStyle/>
          <a:p>
            <a:r>
              <a:rPr lang="cs-CZ" sz="2800" dirty="false"/>
              <a:t>Zpráva o realizaci projektu – Založení II.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2F175F-B176-96F1-B02C-662E11B2F47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32" y="1268760"/>
            <a:ext cx="7884368" cy="56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0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64350" y="0"/>
            <a:ext cx="8772146" cy="1080000"/>
          </a:xfrm>
        </p:spPr>
        <p:txBody>
          <a:bodyPr/>
          <a:lstStyle/>
          <a:p>
            <a:r>
              <a:rPr lang="cs-CZ" sz="2800" dirty="false"/>
              <a:t>Zpráva o realizaci projektu – Založení III.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5B3851-B680-204E-9297-441AE0B13F6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7" y="1212681"/>
            <a:ext cx="8100392" cy="56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7263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W:\PUBLICITA\VIZUÁLNÍ_IDENTITA\sablony_word_ppt\prezentace.pptx</AC_OriginalFileName>
  </documentManagement>
</p:properties>
</file>

<file path=customXml/itemProps1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D88155-0E86-4D14-B6AF-C6806AEE9525}">
  <ds:schemaRefs>
    <ds:schemaRef ds:uri="http://schemas.microsoft.com/office/2006/metadata/properties"/>
    <ds:schemaRef ds:uri="http://schemas.microsoft.com/office/infopath/2007/PartnerControls"/>
    <ds:schemaRef ds:uri="dfed548f-0517-4d39-90e3-3947398480c0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/>
  <properties:Words>4338</properties:Words>
  <properties:PresentationFormat>Předvádění na obrazovce (4:3)</properties:PresentationFormat>
  <properties:Paragraphs>484</properties:Paragraphs>
  <properties:Slides>52</properties:Slides>
  <properties:Notes>22</properties:Notes>
  <properties:TotalTime>3020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properties:HeadingPairs>
  <properties:TitlesOfParts>
    <vt:vector baseType="lpstr" size="59">
      <vt:lpstr>Arial</vt:lpstr>
      <vt:lpstr>Calibri</vt:lpstr>
      <vt:lpstr>Courier New</vt:lpstr>
      <vt:lpstr>Trebuchet MS</vt:lpstr>
      <vt:lpstr>Wingdings</vt:lpstr>
      <vt:lpstr>Wingdings 3</vt:lpstr>
      <vt:lpstr>prezentace</vt:lpstr>
      <vt:lpstr> seminář  pro příjemce OPZ+:  2. ZPRÁVA O REALIZACI  A ŽÁDOST O PLATBU  </vt:lpstr>
      <vt:lpstr>Obsah této prezentace</vt:lpstr>
      <vt:lpstr>ZPRÁVA O REALIZACI PROJEKTU (ZoR)   </vt:lpstr>
      <vt:lpstr>ZPRÁVA O REALIZACI PROJEKTU – Úvod I.   </vt:lpstr>
      <vt:lpstr>ZPRÁVA O REALIZACI PROJEKTU – Úvod II. </vt:lpstr>
      <vt:lpstr>Závěrečná zpráva o realizaci</vt:lpstr>
      <vt:lpstr>Zpráva o realizaci projektu – Založení I. </vt:lpstr>
      <vt:lpstr>Zpráva o realizaci projektu – Založení II. </vt:lpstr>
      <vt:lpstr>Zpráva o realizaci projektu – Založení III. </vt:lpstr>
      <vt:lpstr>Zpráva o realizaci projektu – ZÁLOŽKY I.  </vt:lpstr>
      <vt:lpstr>ZoR – ZÁLOŽKY II.  </vt:lpstr>
      <vt:lpstr>Zpráva o realizaci projektu – ZÁLOŽKY III. </vt:lpstr>
      <vt:lpstr>Specifické datové položky I.</vt:lpstr>
      <vt:lpstr>Specifické datové položky II.</vt:lpstr>
      <vt:lpstr>PUBLICITA</vt:lpstr>
      <vt:lpstr>Povinnosti příjemců v oblasti informování a komunikace </vt:lpstr>
      <vt:lpstr>Povinné prvky vizuální identity OPZ+</vt:lpstr>
      <vt:lpstr>Vizuální identita OPZ+</vt:lpstr>
      <vt:lpstr>VIZUÁLNÍ IDENTITA - použití</vt:lpstr>
      <vt:lpstr>Finanční opravy (sankce)</vt:lpstr>
      <vt:lpstr> cílová skupina, indikátory</vt:lpstr>
      <vt:lpstr>Cílová skupina, indikátory</vt:lpstr>
      <vt:lpstr>Podpora a její bagatelnost</vt:lpstr>
      <vt:lpstr>Podpořené osoby z cílové skupiny </vt:lpstr>
      <vt:lpstr>Indikátory – výzva 029 </vt:lpstr>
      <vt:lpstr>Indikátory – 600 000 a 670 102</vt:lpstr>
      <vt:lpstr>Indikátory – 670 021 a 670 031</vt:lpstr>
      <vt:lpstr>  zveřejněné Výstupy – 805 000</vt:lpstr>
      <vt:lpstr> Indikátory – vykazování</vt:lpstr>
      <vt:lpstr>Zpráva o realizaci - Indikátory </vt:lpstr>
      <vt:lpstr>PREZENČNÍ LISTINA</vt:lpstr>
      <vt:lpstr>dokumenty</vt:lpstr>
      <vt:lpstr>Zpráva o realizaci projektu - dokumenty</vt:lpstr>
      <vt:lpstr>Zpráva o realizaci projektu – dokončení   </vt:lpstr>
      <vt:lpstr>Žádost o platbu (ŽoP)</vt:lpstr>
      <vt:lpstr>ŽÁDOST O PLATBU</vt:lpstr>
      <vt:lpstr>Záložky Identifikační údaje  a Souhrnná soupiska</vt:lpstr>
      <vt:lpstr>Souhrnná soupiska</vt:lpstr>
      <vt:lpstr>SD-1 účetní doklady </vt:lpstr>
      <vt:lpstr>SD-2 LIDSKÉ ZDROJE I.</vt:lpstr>
      <vt:lpstr>SD-2 LIDSKÉ ZDROJE II.</vt:lpstr>
      <vt:lpstr>SD-3 cestovní náhrady</vt:lpstr>
      <vt:lpstr>záložka SOUPISKA PŘÍJMŮ</vt:lpstr>
      <vt:lpstr>Obrazovka ŽoP - Veřejná podpora</vt:lpstr>
      <vt:lpstr>záložka  Dokumenty</vt:lpstr>
      <vt:lpstr>Záložka Souhrnná soupiska</vt:lpstr>
      <vt:lpstr>Obrazovka žádost o platbu</vt:lpstr>
      <vt:lpstr>Částka na krytí výdajů</vt:lpstr>
      <vt:lpstr>Čestná prohlášení</vt:lpstr>
      <vt:lpstr>Finalizace žádosti o platbu</vt:lpstr>
      <vt:lpstr>vrácení k přepracování </vt:lpstr>
      <vt:lpstr>děkujeme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2023-09-22T11:43:52Z</dcterms:modified>
  <cp:revision>332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