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commentAuthors+xml" PartName="/ppt/commen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custom.xml" Type="http://schemas.openxmlformats.org/officeDocument/2006/relationships/custom-properties" Id="rId5"/>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howSpecialPlsOnTitleSld="false" saveSubsetFonts="true" bookmarkIdSeed="2">
  <p:sldMasterIdLst>
    <p:sldMasterId id="2147483671" r:id="rId4"/>
  </p:sldMasterIdLst>
  <p:notesMasterIdLst>
    <p:notesMasterId r:id="rId51"/>
  </p:notesMasterIdLst>
  <p:sldIdLst>
    <p:sldId id="256" r:id="rId5"/>
    <p:sldId id="328" r:id="rId6"/>
    <p:sldId id="577" r:id="rId7"/>
    <p:sldId id="578" r:id="rId8"/>
    <p:sldId id="579" r:id="rId9"/>
    <p:sldId id="580" r:id="rId10"/>
    <p:sldId id="581" r:id="rId11"/>
    <p:sldId id="331" r:id="rId12"/>
    <p:sldId id="332" r:id="rId13"/>
    <p:sldId id="339" r:id="rId14"/>
    <p:sldId id="341" r:id="rId15"/>
    <p:sldId id="340" r:id="rId16"/>
    <p:sldId id="343" r:id="rId17"/>
    <p:sldId id="352" r:id="rId18"/>
    <p:sldId id="372" r:id="rId19"/>
    <p:sldId id="333" r:id="rId20"/>
    <p:sldId id="334" r:id="rId21"/>
    <p:sldId id="360" r:id="rId22"/>
    <p:sldId id="361" r:id="rId23"/>
    <p:sldId id="353" r:id="rId24"/>
    <p:sldId id="354" r:id="rId25"/>
    <p:sldId id="356" r:id="rId26"/>
    <p:sldId id="355" r:id="rId27"/>
    <p:sldId id="357" r:id="rId28"/>
    <p:sldId id="358" r:id="rId29"/>
    <p:sldId id="359" r:id="rId30"/>
    <p:sldId id="362" r:id="rId31"/>
    <p:sldId id="364" r:id="rId32"/>
    <p:sldId id="365" r:id="rId33"/>
    <p:sldId id="366" r:id="rId34"/>
    <p:sldId id="370" r:id="rId35"/>
    <p:sldId id="369" r:id="rId36"/>
    <p:sldId id="335" r:id="rId37"/>
    <p:sldId id="338" r:id="rId38"/>
    <p:sldId id="336" r:id="rId39"/>
    <p:sldId id="337" r:id="rId40"/>
    <p:sldId id="342" r:id="rId41"/>
    <p:sldId id="344" r:id="rId42"/>
    <p:sldId id="346" r:id="rId43"/>
    <p:sldId id="345" r:id="rId44"/>
    <p:sldId id="347" r:id="rId45"/>
    <p:sldId id="371" r:id="rId46"/>
    <p:sldId id="349" r:id="rId47"/>
    <p:sldId id="350" r:id="rId48"/>
    <p:sldId id="351" r:id="rId49"/>
    <p:sldId id="330" r:id="rId50"/>
  </p:sldIdLst>
  <p:sldSz cx="9144000" cy="6858000" type="screen4x3"/>
  <p:notesSz cx="6858000" cy="9144000"/>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mAuthor id="1" name="Pavlíková Tereza Ing. (MPSV)" initials="PTI(" lastIdx="2" clrIdx="0">
    <p:extLst>
      <p:ext uri="{19B8F6BF-5375-455C-9EA6-DF929625EA0E}">
        <p15:presenceInfo xmlns:p15="http://schemas.microsoft.com/office/powerpoint/2012/main" providerId="AD" userId="S::tereza.pavlikova@mpsv.cz::066bb9b8-f0de-4393-b388-3ea8262cda2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lrMru>
    <a:srgbClr val="FDFDFD"/>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horzBarState="maximized">
    <p:restoredLeft sz="25589" autoAdjust="false"/>
    <p:restoredTop sz="94673" autoAdjust="false"/>
  </p:normalViewPr>
  <p:slideViewPr>
    <p:cSldViewPr showGuides="true">
      <p:cViewPr varScale="true">
        <p:scale>
          <a:sx n="114" d="100"/>
          <a:sy n="114" d="100"/>
        </p:scale>
        <p:origin x="1122" y="102"/>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
    <Relationship Target="slides/slide9.xml" Type="http://schemas.openxmlformats.org/officeDocument/2006/relationships/slide" Id="rId13"/>
    <Relationship Target="slides/slide14.xml" Type="http://schemas.openxmlformats.org/officeDocument/2006/relationships/slide" Id="rId18"/>
    <Relationship Target="slides/slide22.xml" Type="http://schemas.openxmlformats.org/officeDocument/2006/relationships/slide" Id="rId26"/>
    <Relationship Target="slides/slide35.xml" Type="http://schemas.openxmlformats.org/officeDocument/2006/relationships/slide" Id="rId39"/>
    <Relationship Target="slides/slide17.xml" Type="http://schemas.openxmlformats.org/officeDocument/2006/relationships/slide" Id="rId21"/>
    <Relationship Target="slides/slide30.xml" Type="http://schemas.openxmlformats.org/officeDocument/2006/relationships/slide" Id="rId34"/>
    <Relationship Target="slides/slide38.xml" Type="http://schemas.openxmlformats.org/officeDocument/2006/relationships/slide" Id="rId42"/>
    <Relationship Target="slides/slide43.xml" Type="http://schemas.openxmlformats.org/officeDocument/2006/relationships/slide" Id="rId47"/>
    <Relationship Target="slides/slide46.xml" Type="http://schemas.openxmlformats.org/officeDocument/2006/relationships/slide" Id="rId50"/>
    <Relationship Target="theme/theme1.xml" Type="http://schemas.openxmlformats.org/officeDocument/2006/relationships/theme" Id="rId55"/>
    <Relationship Target="slides/slide3.xml" Type="http://schemas.openxmlformats.org/officeDocument/2006/relationships/slide" Id="rId7"/>
    <Relationship Target="../customXml/item2.xml" Type="http://schemas.openxmlformats.org/officeDocument/2006/relationships/customXml" Id="rId2"/>
    <Relationship Target="slides/slide12.xml" Type="http://schemas.openxmlformats.org/officeDocument/2006/relationships/slide" Id="rId16"/>
    <Relationship Target="slides/slide25.xml" Type="http://schemas.openxmlformats.org/officeDocument/2006/relationships/slide" Id="rId29"/>
    <Relationship Target="slides/slide7.xml" Type="http://schemas.openxmlformats.org/officeDocument/2006/relationships/slide" Id="rId11"/>
    <Relationship Target="slides/slide20.xml" Type="http://schemas.openxmlformats.org/officeDocument/2006/relationships/slide" Id="rId24"/>
    <Relationship Target="slides/slide28.xml" Type="http://schemas.openxmlformats.org/officeDocument/2006/relationships/slide" Id="rId32"/>
    <Relationship Target="slides/slide33.xml" Type="http://schemas.openxmlformats.org/officeDocument/2006/relationships/slide" Id="rId37"/>
    <Relationship Target="slides/slide36.xml" Type="http://schemas.openxmlformats.org/officeDocument/2006/relationships/slide" Id="rId40"/>
    <Relationship Target="slides/slide41.xml" Type="http://schemas.openxmlformats.org/officeDocument/2006/relationships/slide" Id="rId45"/>
    <Relationship Target="presProps.xml" Type="http://schemas.openxmlformats.org/officeDocument/2006/relationships/presProps" Id="rId53"/>
    <Relationship Target="slides/slide1.xml" Type="http://schemas.openxmlformats.org/officeDocument/2006/relationships/slide" Id="rId5"/>
    <Relationship Target="slides/slide6.xml" Type="http://schemas.openxmlformats.org/officeDocument/2006/relationships/slide" Id="rId10"/>
    <Relationship Target="slides/slide15.xml" Type="http://schemas.openxmlformats.org/officeDocument/2006/relationships/slide" Id="rId19"/>
    <Relationship Target="slides/slide27.xml" Type="http://schemas.openxmlformats.org/officeDocument/2006/relationships/slide" Id="rId31"/>
    <Relationship Target="slides/slide40.xml" Type="http://schemas.openxmlformats.org/officeDocument/2006/relationships/slide" Id="rId44"/>
    <Relationship Target="commentAuthors.xml" Type="http://schemas.openxmlformats.org/officeDocument/2006/relationships/commentAuthors" Id="rId52"/>
    <Relationship Target="slideMasters/slideMaster1.xml" Type="http://schemas.openxmlformats.org/officeDocument/2006/relationships/slideMaster" Id="rId4"/>
    <Relationship Target="slides/slide5.xml" Type="http://schemas.openxmlformats.org/officeDocument/2006/relationships/slide" Id="rId9"/>
    <Relationship Target="slides/slide10.xml" Type="http://schemas.openxmlformats.org/officeDocument/2006/relationships/slide" Id="rId14"/>
    <Relationship Target="slides/slide18.xml" Type="http://schemas.openxmlformats.org/officeDocument/2006/relationships/slide" Id="rId22"/>
    <Relationship Target="slides/slide23.xml" Type="http://schemas.openxmlformats.org/officeDocument/2006/relationships/slide" Id="rId27"/>
    <Relationship Target="slides/slide26.xml" Type="http://schemas.openxmlformats.org/officeDocument/2006/relationships/slide" Id="rId30"/>
    <Relationship Target="slides/slide31.xml" Type="http://schemas.openxmlformats.org/officeDocument/2006/relationships/slide" Id="rId35"/>
    <Relationship Target="slides/slide39.xml" Type="http://schemas.openxmlformats.org/officeDocument/2006/relationships/slide" Id="rId43"/>
    <Relationship Target="slides/slide44.xml" Type="http://schemas.openxmlformats.org/officeDocument/2006/relationships/slide" Id="rId48"/>
    <Relationship Target="tableStyles.xml" Type="http://schemas.openxmlformats.org/officeDocument/2006/relationships/tableStyles" Id="rId56"/>
    <Relationship Target="slides/slide4.xml" Type="http://schemas.openxmlformats.org/officeDocument/2006/relationships/slide" Id="rId8"/>
    <Relationship Target="notesMasters/notesMaster1.xml" Type="http://schemas.openxmlformats.org/officeDocument/2006/relationships/notesMaster" Id="rId51"/>
    <Relationship Target="../customXml/item3.xml" Type="http://schemas.openxmlformats.org/officeDocument/2006/relationships/customXml" Id="rId3"/>
    <Relationship Target="slides/slide8.xml" Type="http://schemas.openxmlformats.org/officeDocument/2006/relationships/slide" Id="rId12"/>
    <Relationship Target="slides/slide13.xml" Type="http://schemas.openxmlformats.org/officeDocument/2006/relationships/slide" Id="rId17"/>
    <Relationship Target="slides/slide21.xml" Type="http://schemas.openxmlformats.org/officeDocument/2006/relationships/slide" Id="rId25"/>
    <Relationship Target="slides/slide29.xml" Type="http://schemas.openxmlformats.org/officeDocument/2006/relationships/slide" Id="rId33"/>
    <Relationship Target="slides/slide34.xml" Type="http://schemas.openxmlformats.org/officeDocument/2006/relationships/slide" Id="rId38"/>
    <Relationship Target="slides/slide42.xml" Type="http://schemas.openxmlformats.org/officeDocument/2006/relationships/slide" Id="rId46"/>
    <Relationship Target="slides/slide16.xml" Type="http://schemas.openxmlformats.org/officeDocument/2006/relationships/slide" Id="rId20"/>
    <Relationship Target="slides/slide37.xml" Type="http://schemas.openxmlformats.org/officeDocument/2006/relationships/slide" Id="rId41"/>
    <Relationship Target="viewProps.xml" Type="http://schemas.openxmlformats.org/officeDocument/2006/relationships/viewProps" Id="rId54"/>
    <Relationship Target="../customXml/item1.xml" Type="http://schemas.openxmlformats.org/officeDocument/2006/relationships/customXml" Id="rId1"/>
    <Relationship Target="slides/slide2.xml" Type="http://schemas.openxmlformats.org/officeDocument/2006/relationships/slide" Id="rId6"/>
    <Relationship Target="slides/slide11.xml" Type="http://schemas.openxmlformats.org/officeDocument/2006/relationships/slide" Id="rId15"/>
    <Relationship Target="slides/slide19.xml" Type="http://schemas.openxmlformats.org/officeDocument/2006/relationships/slide" Id="rId23"/>
    <Relationship Target="slides/slide24.xml" Type="http://schemas.openxmlformats.org/officeDocument/2006/relationships/slide" Id="rId28"/>
    <Relationship Target="slides/slide32.xml" Type="http://schemas.openxmlformats.org/officeDocument/2006/relationships/slide" Id="rId36"/>
    <Relationship Target="slides/slide45.xml" Type="http://schemas.openxmlformats.org/officeDocument/2006/relationships/slide" Id="rId49"/>
</Relationships>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true"/>
          </p:cNvSpPr>
          <p:nvPr>
            <p:ph type="hdr" sz="quarter"/>
          </p:nvPr>
        </p:nvSpPr>
        <p:spPr>
          <a:xfrm>
            <a:off x="0" y="0"/>
            <a:ext cx="2971800" cy="457200"/>
          </a:xfrm>
          <a:prstGeom prst="rect">
            <a:avLst/>
          </a:prstGeom>
        </p:spPr>
        <p:txBody>
          <a:bodyPr vert="horz" lIns="91440" tIns="45720" rIns="91440" bIns="45720" rtlCol="false"/>
          <a:lstStyle>
            <a:lvl1pPr algn="l">
              <a:defRPr sz="1200"/>
            </a:lvl1pPr>
          </a:lstStyle>
          <a:p>
            <a:endParaRPr lang="cs-CZ" dirty="false"/>
          </a:p>
        </p:txBody>
      </p:sp>
      <p:sp>
        <p:nvSpPr>
          <p:cNvPr id="3" name="Zástupný symbol pro datum 2"/>
          <p:cNvSpPr>
            <a:spLocks noGrp="true"/>
          </p:cNvSpPr>
          <p:nvPr>
            <p:ph type="dt" idx="1"/>
          </p:nvPr>
        </p:nvSpPr>
        <p:spPr>
          <a:xfrm>
            <a:off x="3884613" y="0"/>
            <a:ext cx="2971800" cy="457200"/>
          </a:xfrm>
          <a:prstGeom prst="rect">
            <a:avLst/>
          </a:prstGeom>
        </p:spPr>
        <p:txBody>
          <a:bodyPr vert="horz" lIns="91440" tIns="45720" rIns="91440" bIns="45720" rtlCol="false"/>
          <a:lstStyle>
            <a:lvl1pPr algn="r">
              <a:defRPr sz="1200"/>
            </a:lvl1pPr>
          </a:lstStyle>
          <a:p>
            <a:fld id="{703916EA-B297-4F0B-851D-BD5704B201B7}" type="datetimeFigureOut">
              <a:rPr lang="cs-CZ" smtClean="false"/>
              <a:t>04.10.2023</a:t>
            </a:fld>
            <a:endParaRPr lang="cs-CZ" dirty="false"/>
          </a:p>
        </p:txBody>
      </p:sp>
      <p:sp>
        <p:nvSpPr>
          <p:cNvPr id="4" name="Zástupný symbol pro obrázek snímku 3"/>
          <p:cNvSpPr>
            <a:spLocks noGrp="true" noRot="true" noChangeAspect="true"/>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false" anchor="ctr"/>
          <a:lstStyle/>
          <a:p>
            <a:endParaRPr lang="cs-CZ" dirty="false"/>
          </a:p>
        </p:txBody>
      </p:sp>
      <p:sp>
        <p:nvSpPr>
          <p:cNvPr id="5" name="Zástupný symbol pro poznámky 4"/>
          <p:cNvSpPr>
            <a:spLocks noGrp="true"/>
          </p:cNvSpPr>
          <p:nvPr>
            <p:ph type="body" sz="quarter" idx="3"/>
          </p:nvPr>
        </p:nvSpPr>
        <p:spPr>
          <a:xfrm>
            <a:off x="685800" y="4343400"/>
            <a:ext cx="5486400" cy="4114800"/>
          </a:xfrm>
          <a:prstGeom prst="rect">
            <a:avLst/>
          </a:prstGeom>
        </p:spPr>
        <p:txBody>
          <a:bodyPr vert="horz" lIns="91440" tIns="45720" rIns="91440" bIns="45720" rtlCol="false"/>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true"/>
          </p:cNvSpPr>
          <p:nvPr>
            <p:ph type="ftr" sz="quarter" idx="4"/>
          </p:nvPr>
        </p:nvSpPr>
        <p:spPr>
          <a:xfrm>
            <a:off x="0" y="8685213"/>
            <a:ext cx="2971800" cy="457200"/>
          </a:xfrm>
          <a:prstGeom prst="rect">
            <a:avLst/>
          </a:prstGeom>
        </p:spPr>
        <p:txBody>
          <a:bodyPr vert="horz" lIns="91440" tIns="45720" rIns="91440" bIns="45720" rtlCol="false" anchor="b"/>
          <a:lstStyle>
            <a:lvl1pPr algn="l">
              <a:defRPr sz="1200"/>
            </a:lvl1pPr>
          </a:lstStyle>
          <a:p>
            <a:endParaRPr lang="cs-CZ" dirty="false"/>
          </a:p>
        </p:txBody>
      </p:sp>
      <p:sp>
        <p:nvSpPr>
          <p:cNvPr id="7" name="Zástupný symbol pro číslo snímku 6"/>
          <p:cNvSpPr>
            <a:spLocks noGrp="true"/>
          </p:cNvSpPr>
          <p:nvPr>
            <p:ph type="sldNum" sz="quarter" idx="5"/>
          </p:nvPr>
        </p:nvSpPr>
        <p:spPr>
          <a:xfrm>
            <a:off x="3884613" y="8685213"/>
            <a:ext cx="2971800" cy="457200"/>
          </a:xfrm>
          <a:prstGeom prst="rect">
            <a:avLst/>
          </a:prstGeom>
        </p:spPr>
        <p:txBody>
          <a:bodyPr vert="horz" lIns="91440" tIns="45720" rIns="91440" bIns="45720" rtlCol="false" anchor="b"/>
          <a:lstStyle>
            <a:lvl1pPr algn="r">
              <a:defRPr sz="1200"/>
            </a:lvl1pPr>
          </a:lstStyle>
          <a:p>
            <a:fld id="{53FB31FA-E905-4016-9D4B-970DF0C7EE08}" type="slidenum">
              <a:rPr lang="cs-CZ" smtClean="false"/>
              <a:t>‹#›</a:t>
            </a:fld>
            <a:endParaRPr lang="cs-CZ" dirty="false"/>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false" eaLnBrk="true" latinLnBrk="false" hangingPunct="true">
      <a:defRPr sz="1200" kern="1200">
        <a:solidFill>
          <a:schemeClr val="tx1"/>
        </a:solidFill>
        <a:latin typeface="+mn-lt"/>
        <a:ea typeface="+mn-ea"/>
        <a:cs typeface="+mn-cs"/>
      </a:defRPr>
    </a:lvl1pPr>
    <a:lvl2pPr marL="457200" algn="l" defTabSz="914400" rtl="false" eaLnBrk="true" latinLnBrk="false" hangingPunct="true">
      <a:defRPr sz="1200" kern="1200">
        <a:solidFill>
          <a:schemeClr val="tx1"/>
        </a:solidFill>
        <a:latin typeface="+mn-lt"/>
        <a:ea typeface="+mn-ea"/>
        <a:cs typeface="+mn-cs"/>
      </a:defRPr>
    </a:lvl2pPr>
    <a:lvl3pPr marL="914400" algn="l" defTabSz="914400" rtl="false" eaLnBrk="true" latinLnBrk="false" hangingPunct="true">
      <a:defRPr sz="1200" kern="1200">
        <a:solidFill>
          <a:schemeClr val="tx1"/>
        </a:solidFill>
        <a:latin typeface="+mn-lt"/>
        <a:ea typeface="+mn-ea"/>
        <a:cs typeface="+mn-cs"/>
      </a:defRPr>
    </a:lvl3pPr>
    <a:lvl4pPr marL="1371600" algn="l" defTabSz="914400" rtl="false" eaLnBrk="true" latinLnBrk="false" hangingPunct="true">
      <a:defRPr sz="1200" kern="1200">
        <a:solidFill>
          <a:schemeClr val="tx1"/>
        </a:solidFill>
        <a:latin typeface="+mn-lt"/>
        <a:ea typeface="+mn-ea"/>
        <a:cs typeface="+mn-cs"/>
      </a:defRPr>
    </a:lvl4pPr>
    <a:lvl5pPr marL="1828800" algn="l" defTabSz="914400" rtl="false" eaLnBrk="true" latinLnBrk="false" hangingPunct="true">
      <a:defRPr sz="1200" kern="1200">
        <a:solidFill>
          <a:schemeClr val="tx1"/>
        </a:solidFill>
        <a:latin typeface="+mn-lt"/>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36.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4</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2655321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5</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204851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6</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3648426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10"/>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fld id="{53FB31FA-E905-4016-9D4B-970DF0C7EE08}" type="slidenum">
              <a:rPr kumimoji="false" lang="cs-CZ" sz="1200" b="false" i="false" u="none" strike="noStrike" kern="1200" cap="none" spc="0" normalizeH="false" baseline="0" noProof="false" smtClean="false">
                <a:ln>
                  <a:noFill/>
                </a:ln>
                <a:solidFill>
                  <a:prstClr val="black"/>
                </a:solidFill>
                <a:effectLst/>
                <a:uLnTx/>
                <a:uFillTx/>
                <a:latin typeface="Calibri"/>
                <a:ea typeface="+mn-ea"/>
                <a:cs typeface="+mn-cs"/>
              </a:rPr>
              <a:pPr marL="0" marR="0" lvl="0" indent="0" algn="r" defTabSz="914400" rtl="false" eaLnBrk="true" fontAlgn="auto" latinLnBrk="false" hangingPunct="true">
                <a:lnSpc>
                  <a:spcPct val="100000"/>
                </a:lnSpc>
                <a:spcBef>
                  <a:spcPts val="0"/>
                </a:spcBef>
                <a:spcAft>
                  <a:spcPts val="0"/>
                </a:spcAft>
                <a:buClrTx/>
                <a:buSzTx/>
                <a:buFontTx/>
                <a:buNone/>
                <a:tabLst/>
                <a:defRPr/>
              </a:pPr>
              <a:t>7</a:t>
            </a:fld>
            <a:endParaRPr kumimoji="false" lang="cs-CZ" sz="1200" b="false" i="false" u="none" strike="noStrike" kern="1200" cap="none" spc="0" normalizeH="false" baseline="0" noProof="false">
              <a:ln>
                <a:noFill/>
              </a:ln>
              <a:solidFill>
                <a:prstClr val="black"/>
              </a:solidFill>
              <a:effectLst/>
              <a:uLnTx/>
              <a:uFillTx/>
              <a:latin typeface="Calibri"/>
              <a:ea typeface="+mn-ea"/>
              <a:cs typeface="+mn-cs"/>
            </a:endParaRPr>
          </a:p>
        </p:txBody>
      </p:sp>
      <p:sp>
        <p:nvSpPr>
          <p:cNvPr id="5" name="Zástupný symbol pro datum 4"/>
          <p:cNvSpPr>
            <a:spLocks noGrp="true"/>
          </p:cNvSpPr>
          <p:nvPr>
            <p:ph type="dt" idx="11"/>
          </p:nvPr>
        </p:nvSpPr>
        <p:spPr/>
        <p:txBody>
          <a:bodyPr/>
          <a:lstStyle/>
          <a:p>
            <a:pPr marL="0" marR="0" lvl="0" indent="0" algn="r" defTabSz="914400" rtl="false" eaLnBrk="true" fontAlgn="auto" latinLnBrk="false" hangingPunct="true">
              <a:lnSpc>
                <a:spcPct val="100000"/>
              </a:lnSpc>
              <a:spcBef>
                <a:spcPts val="0"/>
              </a:spcBef>
              <a:spcAft>
                <a:spcPts val="0"/>
              </a:spcAft>
              <a:buClrTx/>
              <a:buSzTx/>
              <a:buFontTx/>
              <a:buNone/>
              <a:tabLst/>
              <a:defRPr/>
            </a:pPr>
            <a:r>
              <a:rPr kumimoji="false" lang="cs-CZ" sz="1200" b="false" i="false" u="none" strike="noStrike" kern="1200" cap="none" spc="0" normalizeH="false" baseline="0" noProof="false">
                <a:ln>
                  <a:noFill/>
                </a:ln>
                <a:solidFill>
                  <a:prstClr val="black"/>
                </a:solidFill>
                <a:effectLst/>
                <a:uLnTx/>
                <a:uFillTx/>
                <a:latin typeface="Calibri"/>
                <a:ea typeface="+mn-ea"/>
                <a:cs typeface="+mn-cs"/>
              </a:rPr>
              <a:t>11. 09. 2015</a:t>
            </a:r>
          </a:p>
        </p:txBody>
      </p:sp>
    </p:spTree>
    <p:extLst>
      <p:ext uri="{BB962C8B-B14F-4D97-AF65-F5344CB8AC3E}">
        <p14:creationId xmlns:p14="http://schemas.microsoft.com/office/powerpoint/2010/main" val="130559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fld id="{53FB31FA-E905-4016-9D4B-970DF0C7EE08}" type="slidenum">
              <a:rPr lang="cs-CZ" smtClean="false"/>
              <a:pPr/>
              <a:t>15</a:t>
            </a:fld>
            <a:endParaRPr lang="cs-CZ"/>
          </a:p>
        </p:txBody>
      </p:sp>
      <p:sp>
        <p:nvSpPr>
          <p:cNvPr id="5" name="Zástupný symbol pro datum 4"/>
          <p:cNvSpPr>
            <a:spLocks noGrp="true"/>
          </p:cNvSpPr>
          <p:nvPr>
            <p:ph type="dt" idx="11"/>
          </p:nvPr>
        </p:nvSpPr>
        <p:spPr/>
        <p:txBody>
          <a:bodyPr/>
          <a:lstStyle/>
          <a:p>
            <a:r>
              <a:rPr lang="cs-CZ"/>
              <a:t>11. 09. 2015</a:t>
            </a:r>
          </a:p>
        </p:txBody>
      </p:sp>
    </p:spTree>
    <p:extLst>
      <p:ext uri="{BB962C8B-B14F-4D97-AF65-F5344CB8AC3E}">
        <p14:creationId xmlns:p14="http://schemas.microsoft.com/office/powerpoint/2010/main" val="136498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dirty="false"/>
          </a:p>
        </p:txBody>
      </p:sp>
      <p:sp>
        <p:nvSpPr>
          <p:cNvPr id="4" name="Zástupný symbol pro číslo snímku 3"/>
          <p:cNvSpPr>
            <a:spLocks noGrp="true"/>
          </p:cNvSpPr>
          <p:nvPr>
            <p:ph type="sldNum" sz="quarter" idx="5"/>
          </p:nvPr>
        </p:nvSpPr>
        <p:spPr/>
        <p:txBody>
          <a:bodyPr/>
          <a:lstStyle/>
          <a:p>
            <a:fld id="{53FB31FA-E905-4016-9D4B-970DF0C7EE08}" type="slidenum">
              <a:rPr lang="cs-CZ" smtClean="false"/>
              <a:t>36</a:t>
            </a:fld>
            <a:endParaRPr lang="cs-CZ" dirty="false"/>
          </a:p>
        </p:txBody>
      </p:sp>
    </p:spTree>
    <p:extLst>
      <p:ext uri="{BB962C8B-B14F-4D97-AF65-F5344CB8AC3E}">
        <p14:creationId xmlns:p14="http://schemas.microsoft.com/office/powerpoint/2010/main" val="4070189923"/>
      </p:ext>
    </p:extLst>
  </p:cSld>
  <p:clrMapOvr>
    <a:masterClrMapping/>
  </p:clrMapOvr>
</p:notes>
</file>

<file path=ppt/slideLayouts/_rels/slideLayout1.xml.rels><?xml version="1.0" encoding="UTF-8" standalone="yes"?>
<Relationships xmlns="http://schemas.openxmlformats.org/package/2006/relationships">
    <Relationship Target="../media/image1.png" Type="http://schemas.openxmlformats.org/officeDocument/2006/relationships/image" Id="rId2"/>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media/image2.jpeg" Type="http://schemas.openxmlformats.org/officeDocument/2006/relationships/image" Id="rId2"/>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Úvodní snímek">
    <p:spTree>
      <p:nvGrpSpPr>
        <p:cNvPr id="1" name=""/>
        <p:cNvGrpSpPr/>
        <p:nvPr/>
      </p:nvGrpSpPr>
      <p:grpSpPr>
        <a:xfrm>
          <a:off x="0" y="0"/>
          <a:ext cx="0" cy="0"/>
          <a:chOff x="0" y="0"/>
          <a:chExt cx="0" cy="0"/>
        </a:xfrm>
      </p:grpSpPr>
      <p:sp>
        <p:nvSpPr>
          <p:cNvPr id="6" name="Zástupný symbol pro datum 5"/>
          <p:cNvSpPr>
            <a:spLocks noGrp="true"/>
          </p:cNvSpPr>
          <p:nvPr>
            <p:ph type="dt" sz="half" idx="10"/>
          </p:nvPr>
        </p:nvSpPr>
        <p:spPr/>
        <p:txBody>
          <a:bodyPr/>
          <a:lstStyle/>
          <a:p>
            <a:endParaRPr lang="cs-CZ" dirty="false"/>
          </a:p>
        </p:txBody>
      </p:sp>
      <p:sp>
        <p:nvSpPr>
          <p:cNvPr id="7" name="Zástupný symbol pro zápatí 6"/>
          <p:cNvSpPr>
            <a:spLocks noGrp="true"/>
          </p:cNvSpPr>
          <p:nvPr>
            <p:ph type="ftr" sz="quarter" idx="11"/>
          </p:nvPr>
        </p:nvSpPr>
        <p:spPr/>
        <p:txBody>
          <a:bodyPr/>
          <a:lstStyle/>
          <a:p>
            <a:endParaRPr lang="cs-CZ" dirty="false"/>
          </a:p>
        </p:txBody>
      </p:sp>
      <p:sp>
        <p:nvSpPr>
          <p:cNvPr id="8" name="Zástupný symbol pro číslo snímku 7"/>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10" name="Obdélník 9"/>
          <p:cNvSpPr/>
          <p:nvPr userDrawn="true"/>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1224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13" name="Zástupný symbol pro text 12"/>
          <p:cNvSpPr>
            <a:spLocks noGrp="true"/>
          </p:cNvSpPr>
          <p:nvPr>
            <p:ph type="body" sz="quarter" idx="13" hasCustomPrompt="true"/>
          </p:nvPr>
        </p:nvSpPr>
        <p:spPr>
          <a:xfrm>
            <a:off x="1511299" y="40896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jméno</a:t>
            </a:r>
          </a:p>
        </p:txBody>
      </p:sp>
      <p:sp>
        <p:nvSpPr>
          <p:cNvPr id="15" name="Zástupný symbol pro text 14"/>
          <p:cNvSpPr>
            <a:spLocks noGrp="true"/>
          </p:cNvSpPr>
          <p:nvPr>
            <p:ph type="body" sz="quarter" idx="14" hasCustomPrompt="true"/>
          </p:nvPr>
        </p:nvSpPr>
        <p:spPr>
          <a:xfrm>
            <a:off x="1512000" y="4885200"/>
            <a:ext cx="7272000" cy="540000"/>
          </a:xfrm>
        </p:spPr>
        <p:txBody>
          <a:bodyPr lIns="36000" tIns="0" rIns="36000" bIns="0" anchor="ctr" anchorCtr="false"/>
          <a:lstStyle>
            <a:lvl1pPr marL="0" indent="0">
              <a:lnSpc>
                <a:spcPct val="100000"/>
              </a:lnSpc>
              <a:spcBef>
                <a:spcPts val="0"/>
              </a:spcBef>
              <a:spcAft>
                <a:spcPts val="0"/>
              </a:spcAft>
              <a:buFontTx/>
              <a:buNone/>
              <a:defRPr sz="3200" baseline="0">
                <a:solidFill>
                  <a:schemeClr val="accent1"/>
                </a:solidFill>
              </a:defRPr>
            </a:lvl1pPr>
          </a:lstStyle>
          <a:p>
            <a:pPr lvl="0"/>
            <a:r>
              <a:rPr lang="cs-CZ" dirty="false"/>
              <a:t>Kliknutím vložíte datum a místo</a:t>
            </a:r>
          </a:p>
        </p:txBody>
      </p:sp>
      <p:sp>
        <p:nvSpPr>
          <p:cNvPr id="5"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4" name="Zástupný symbol pro obrázek 4"/>
          <p:cNvSpPr>
            <a:spLocks noGrp="true" noChangeAspect="true"/>
          </p:cNvSpPr>
          <p:nvPr>
            <p:ph type="pic" sz="quarter" idx="16"/>
          </p:nvPr>
        </p:nvSpPr>
        <p:spPr>
          <a:xfrm>
            <a:off x="846000" y="40896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16" name="Zástupný symbol pro obrázek 4"/>
          <p:cNvSpPr>
            <a:spLocks noGrp="true" noChangeAspect="true"/>
          </p:cNvSpPr>
          <p:nvPr>
            <p:ph type="pic" sz="quarter" idx="17"/>
          </p:nvPr>
        </p:nvSpPr>
        <p:spPr>
          <a:xfrm>
            <a:off x="846000" y="4885200"/>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20" name="Obdélník 19"/>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2" name="Obrázek 1"/>
          <p:cNvPicPr>
            <a:picLocks noChangeAspect="true"/>
          </p:cNvPicPr>
          <p:nvPr userDrawn="true"/>
        </p:nvPicPr>
        <p:blipFill>
          <a:blip cstate="print" r:embed="rId2">
            <a:extLst>
              <a:ext uri="{28A0092B-C50C-407E-A947-70E740481C1C}">
                <a14:useLocalDpi xmlns:a14="http://schemas.microsoft.com/office/drawing/2010/main" val="0"/>
              </a:ext>
            </a:extLst>
          </a:blip>
          <a:srcRect/>
          <a:stretch/>
        </p:blipFill>
        <p:spPr>
          <a:xfrm>
            <a:off x="331162" y="260648"/>
            <a:ext cx="2649675" cy="792956"/>
          </a:xfrm>
          <a:prstGeom prst="rect">
            <a:avLst/>
          </a:prstGeom>
        </p:spPr>
      </p:pic>
      <p:sp>
        <p:nvSpPr>
          <p:cNvPr id="9" name="Text Box 2">
            <a:extLst>
              <a:ext uri="{FF2B5EF4-FFF2-40B4-BE49-F238E27FC236}">
                <a16:creationId xmlns:a16="http://schemas.microsoft.com/office/drawing/2014/main" id="{EA794073-6EBC-4E80-BAF9-686DF825B211}"/>
              </a:ext>
            </a:extLst>
          </p:cNvPr>
          <p:cNvSpPr txBox="true">
            <a:spLocks noChangeArrowheads="true"/>
          </p:cNvSpPr>
          <p:nvPr userDrawn="true"/>
        </p:nvSpPr>
        <p:spPr bwMode="auto">
          <a:xfrm>
            <a:off x="4012457" y="603611"/>
            <a:ext cx="4770842" cy="481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algn="ctr" w="25400">
                <a:solidFill>
                  <a:srgbClr val="000000"/>
                </a:solidFill>
                <a:miter lim="800000"/>
                <a:headEnd/>
                <a:tailEnd/>
              </a14:hiddenLine>
            </a:ext>
            <a:ext uri="{AF507438-7753-43E0-B8FC-AC1667EBCBE1}">
              <a14:hiddenEffects xmlns:a14="http://schemas.microsoft.com/office/drawing/2010/main">
                <a:effectLst>
                  <a:outerShdw algn="ctr" dir="2700000" dist="35921" rotWithShape="0">
                    <a:srgbClr val="000000"/>
                  </a:outerShdw>
                </a:effectLst>
              </a14:hiddenEffects>
            </a:ext>
          </a:extLst>
        </p:spPr>
        <p:txBody>
          <a:bodyPr vert="horz" wrap="square" lIns="36576" tIns="36576" rIns="36576" bIns="36576" numCol="1" anchor="t" anchorCtr="false" compatLnSpc="true">
            <a:prstTxWarp prst="textNoShape">
              <a:avLst/>
            </a:prstTxWarp>
          </a:bodyPr>
          <a:lstStyle/>
          <a:p>
            <a:pPr marL="0" marR="0" lvl="0" indent="0" algn="r" defTabSz="914400" rtl="false" eaLnBrk="false" fontAlgn="base" latinLnBrk="false" hangingPunct="false">
              <a:lnSpc>
                <a:spcPct val="100000"/>
              </a:lnSpc>
              <a:spcBef>
                <a:spcPct val="0"/>
              </a:spcBef>
              <a:spcAft>
                <a:spcPct val="0"/>
              </a:spcAft>
              <a:buClrTx/>
              <a:buSzTx/>
              <a:buFontTx/>
              <a:buNone/>
              <a:tabLst/>
            </a:pPr>
            <a:r>
              <a:rPr kumimoji="false" lang="cs-CZ" altLang="cs-CZ" sz="1800" b="false" i="false" u="none" strike="noStrike" cap="none" normalizeH="false" baseline="0" dirty="false">
                <a:ln>
                  <a:noFill/>
                </a:ln>
                <a:solidFill>
                  <a:srgbClr val="FFFFFF"/>
                </a:solidFill>
                <a:effectLst/>
                <a:latin typeface="Trebuchet MS" panose="020B0603020202020204" pitchFamily="34" charset="0"/>
              </a:rPr>
              <a:t>Operační program </a:t>
            </a:r>
            <a:r>
              <a:rPr kumimoji="false" lang="cs-CZ" altLang="cs-CZ" sz="1800" b="false" i="false" u="none" strike="noStrike" cap="none" normalizeH="false" baseline="0" dirty="false">
                <a:ln>
                  <a:noFill/>
                </a:ln>
                <a:solidFill>
                  <a:srgbClr val="5FBBF5"/>
                </a:solidFill>
                <a:effectLst/>
                <a:latin typeface="Trebuchet MS" panose="020B0603020202020204" pitchFamily="34" charset="0"/>
              </a:rPr>
              <a:t>Zaměstnanost plus</a:t>
            </a:r>
            <a:endParaRPr kumimoji="false" lang="cs-CZ" altLang="cs-CZ" sz="2400" b="false" i="false" u="none" strike="noStrike" cap="none" normalizeH="false" baseline="0" dirty="false">
              <a:ln>
                <a:noFill/>
              </a:ln>
              <a:solidFill>
                <a:schemeClr val="tx1"/>
              </a:solidFill>
              <a:effectLst/>
              <a:latin typeface="Arial" panose="020B0604020202020204" pitchFamily="34" charset="0"/>
            </a:endParaRPr>
          </a:p>
        </p:txBody>
      </p:sp>
      <p:grpSp>
        <p:nvGrpSpPr>
          <p:cNvPr id="25" name="Skupina 24">
            <a:extLst>
              <a:ext uri="{FF2B5EF4-FFF2-40B4-BE49-F238E27FC236}">
                <a16:creationId xmlns:a16="http://schemas.microsoft.com/office/drawing/2014/main" id="{C53207CB-D164-458D-A58D-116869EFD9AC}"/>
              </a:ext>
            </a:extLst>
          </p:cNvPr>
          <p:cNvGrpSpPr/>
          <p:nvPr userDrawn="true"/>
        </p:nvGrpSpPr>
        <p:grpSpPr>
          <a:xfrm>
            <a:off x="378869" y="1119982"/>
            <a:ext cx="8352928" cy="22642"/>
            <a:chOff x="378869" y="1119982"/>
            <a:chExt cx="8352928" cy="22642"/>
          </a:xfrm>
        </p:grpSpPr>
        <p:cxnSp>
          <p:nvCxnSpPr>
            <p:cNvPr id="18" name="Přímá spojnice 17"/>
            <p:cNvCxnSpPr>
              <a:cxnSpLocks/>
            </p:cNvCxnSpPr>
            <p:nvPr userDrawn="true"/>
          </p:nvCxnSpPr>
          <p:spPr>
            <a:xfrm flipV="true">
              <a:off x="378869" y="1129768"/>
              <a:ext cx="8280920" cy="12856"/>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E3BF7380-7E68-4D81-99BF-138B5C97049D}"/>
                </a:ext>
              </a:extLst>
            </p:cNvPr>
            <p:cNvCxnSpPr>
              <a:cxnSpLocks/>
            </p:cNvCxnSpPr>
            <p:nvPr userDrawn="true"/>
          </p:nvCxnSpPr>
          <p:spPr>
            <a:xfrm>
              <a:off x="6859589" y="1119982"/>
              <a:ext cx="187220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58818149"/>
      </p:ext>
    </p:extLst>
  </p:cSld>
  <p:clrMapOvr>
    <a:masterClrMapping/>
  </p:clrMapOvr>
  <p:extLst>
    <p:ext uri="{DCECCB84-F9BA-43D5-87BE-67443E8EF086}">
      <p15:sldGuideLst xmlns:p15="http://schemas.microsoft.com/office/powerpoint/2012/main">
        <p15:guide id="1" orient="horz" pos="482" userDrawn="1">
          <p15:clr>
            <a:srgbClr val="FBAE40"/>
          </p15:clr>
        </p15:guide>
      </p15:sldGuideLst>
    </p:ext>
  </p:extLst>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text 5"/>
          <p:cNvSpPr>
            <a:spLocks noGrp="true"/>
          </p:cNvSpPr>
          <p:nvPr>
            <p:ph type="body" sz="quarter" idx="13"/>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8" name="Zástupný symbol pro text 5"/>
          <p:cNvSpPr>
            <a:spLocks noGrp="true"/>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obsah 2"/>
          <p:cNvSpPr>
            <a:spLocks noGrp="true"/>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true"/>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true"/>
          </p:cNvSpPr>
          <p:nvPr>
            <p:ph type="dt" sz="half" idx="11"/>
          </p:nvPr>
        </p:nvSpPr>
        <p:spPr/>
        <p:txBody>
          <a:bodyPr/>
          <a:lstStyle/>
          <a:p>
            <a:endParaRPr lang="cs-CZ" dirty="false"/>
          </a:p>
        </p:txBody>
      </p:sp>
      <p:sp>
        <p:nvSpPr>
          <p:cNvPr id="6" name="Zástupný symbol pro zápatí 5"/>
          <p:cNvSpPr>
            <a:spLocks noGrp="true"/>
          </p:cNvSpPr>
          <p:nvPr>
            <p:ph type="ftr" sz="quarter" idx="12"/>
          </p:nvPr>
        </p:nvSpPr>
        <p:spPr/>
        <p:txBody>
          <a:bodyPr/>
          <a:lstStyle/>
          <a:p>
            <a:endParaRPr lang="cs-CZ" dirty="false"/>
          </a:p>
        </p:txBody>
      </p:sp>
      <p:sp>
        <p:nvSpPr>
          <p:cNvPr id="7" name="Zástupný symbol pro číslo snímku 6"/>
          <p:cNvSpPr>
            <a:spLocks noGrp="true"/>
          </p:cNvSpPr>
          <p:nvPr>
            <p:ph type="sldNum" sz="quarter" idx="13"/>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Tabulka nebo graf">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4" name="Zástupný symbol pro obsah 2"/>
          <p:cNvSpPr>
            <a:spLocks noGrp="true"/>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true"/>
          </p:cNvSpPr>
          <p:nvPr>
            <p:ph type="body" sz="quarter" idx="11"/>
          </p:nvPr>
        </p:nvSpPr>
        <p:spPr>
          <a:xfrm>
            <a:off x="540000" y="1440000"/>
            <a:ext cx="8064000" cy="360000"/>
          </a:xfrm>
        </p:spPr>
        <p:txBody>
          <a:bodyPr/>
          <a:lstStyle>
            <a:lvl1pPr marL="0" indent="0">
              <a:buFontTx/>
              <a:buNone/>
              <a:defRPr b="true">
                <a:solidFill>
                  <a:schemeClr val="accent2"/>
                </a:solidFill>
              </a:defRPr>
            </a:lvl1pPr>
          </a:lstStyle>
          <a:p>
            <a:pPr lvl="0"/>
            <a:r>
              <a:rPr lang="cs-CZ"/>
              <a:t>Kliknutím lze upravit styly předlohy textu.</a:t>
            </a:r>
          </a:p>
        </p:txBody>
      </p:sp>
      <p:sp>
        <p:nvSpPr>
          <p:cNvPr id="7" name="Zástupný symbol pro text 5"/>
          <p:cNvSpPr>
            <a:spLocks noGrp="true"/>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true"/>
          </p:cNvSpPr>
          <p:nvPr>
            <p:ph type="dt" sz="half" idx="13"/>
          </p:nvPr>
        </p:nvSpPr>
        <p:spPr/>
        <p:txBody>
          <a:bodyPr/>
          <a:lstStyle/>
          <a:p>
            <a:endParaRPr lang="cs-CZ" dirty="false"/>
          </a:p>
        </p:txBody>
      </p:sp>
      <p:sp>
        <p:nvSpPr>
          <p:cNvPr id="5" name="Zástupný symbol pro zápatí 4"/>
          <p:cNvSpPr>
            <a:spLocks noGrp="true"/>
          </p:cNvSpPr>
          <p:nvPr>
            <p:ph type="ftr" sz="quarter" idx="14"/>
          </p:nvPr>
        </p:nvSpPr>
        <p:spPr/>
        <p:txBody>
          <a:bodyPr/>
          <a:lstStyle/>
          <a:p>
            <a:endParaRPr lang="cs-CZ" dirty="false"/>
          </a:p>
        </p:txBody>
      </p:sp>
      <p:sp>
        <p:nvSpPr>
          <p:cNvPr id="8" name="Zástupný symbol pro číslo snímku 7"/>
          <p:cNvSpPr>
            <a:spLocks noGrp="true"/>
          </p:cNvSpPr>
          <p:nvPr>
            <p:ph type="sldNum" sz="quarter" idx="15"/>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Předěl">
    <p:spTree>
      <p:nvGrpSpPr>
        <p:cNvPr id="1" name=""/>
        <p:cNvGrpSpPr/>
        <p:nvPr/>
      </p:nvGrpSpPr>
      <p:grpSpPr>
        <a:xfrm>
          <a:off x="0" y="0"/>
          <a:ext cx="0" cy="0"/>
          <a:chOff x="0" y="0"/>
          <a:chExt cx="0" cy="0"/>
        </a:xfrm>
      </p:grpSpPr>
      <p:sp>
        <p:nvSpPr>
          <p:cNvPr id="10" name="Obdélník 9"/>
          <p:cNvSpPr/>
          <p:nvPr userDrawn="true"/>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1" name="Nadpis 10"/>
          <p:cNvSpPr>
            <a:spLocks noGrp="true"/>
          </p:cNvSpPr>
          <p:nvPr>
            <p:ph type="title"/>
          </p:nvPr>
        </p:nvSpPr>
        <p:spPr>
          <a:xfrm>
            <a:off x="1512000" y="2610000"/>
            <a:ext cx="7272000" cy="3240000"/>
          </a:xfrm>
        </p:spPr>
        <p:txBody>
          <a:bodyPr anchor="t" anchorCtr="false"/>
          <a:lstStyle>
            <a:lvl1pPr>
              <a:defRPr sz="4000">
                <a:solidFill>
                  <a:schemeClr val="accent1"/>
                </a:solidFill>
              </a:defRPr>
            </a:lvl1pPr>
          </a:lstStyle>
          <a:p>
            <a:r>
              <a:rPr lang="cs-CZ"/>
              <a:t>Kliknutím lze upravit styl.</a:t>
            </a:r>
            <a:endParaRPr lang="cs-CZ" dirty="false"/>
          </a:p>
        </p:txBody>
      </p:sp>
      <p:sp>
        <p:nvSpPr>
          <p:cNvPr id="9" name="Zástupný symbol pro obrázek 4"/>
          <p:cNvSpPr>
            <a:spLocks noGrp="true" noChangeAspect="true"/>
          </p:cNvSpPr>
          <p:nvPr>
            <p:ph type="pic" sz="quarter" idx="15"/>
          </p:nvPr>
        </p:nvSpPr>
        <p:spPr>
          <a:xfrm>
            <a:off x="846000" y="2636837"/>
            <a:ext cx="540000" cy="540000"/>
          </a:xfrm>
        </p:spPr>
        <p:txBody>
          <a:bodyPr wrap="none" anchor="ctr" anchorCtr="true"/>
          <a:lstStyle>
            <a:lvl1pPr marL="0" indent="0">
              <a:buFontTx/>
              <a:buNone/>
              <a:defRPr sz="600"/>
            </a:lvl1pPr>
          </a:lstStyle>
          <a:p>
            <a:r>
              <a:rPr lang="cs-CZ" dirty="false"/>
              <a:t>Kliknutím na ikonu přidáte obrázek.</a:t>
            </a:r>
          </a:p>
        </p:txBody>
      </p:sp>
      <p:sp>
        <p:nvSpPr>
          <p:cNvPr id="7" name="Obdélník 6"/>
          <p:cNvSpPr/>
          <p:nvPr userDrawn="true"/>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pic>
        <p:nvPicPr>
          <p:cNvPr id="8" name="Obrázek 7"/>
          <p:cNvPicPr>
            <a:picLocks noChangeAspect="true"/>
          </p:cNvPicPr>
          <p:nvPr userDrawn="true"/>
        </p:nvPicPr>
        <p:blipFill rotWithShape="true">
          <a:blip cstate="print" r:embed="rId2">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true"/>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Jeden obsah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7" name="Zástupný symbol pro obsah 2"/>
          <p:cNvSpPr>
            <a:spLocks noGrp="true"/>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userDrawn="true">
  <p:cSld name="Dva obsahy nad sebou (trojúh. odrážky)">
    <p:spTree>
      <p:nvGrpSpPr>
        <p:cNvPr id="1" name=""/>
        <p:cNvGrpSpPr/>
        <p:nvPr/>
      </p:nvGrpSpPr>
      <p:grpSpPr>
        <a:xfrm>
          <a:off x="0" y="0"/>
          <a:ext cx="0" cy="0"/>
          <a:chOff x="0" y="0"/>
          <a:chExt cx="0" cy="0"/>
        </a:xfrm>
      </p:grpSpPr>
      <p:sp>
        <p:nvSpPr>
          <p:cNvPr id="2" name="Nadpis 1"/>
          <p:cNvSpPr>
            <a:spLocks noGrp="true"/>
          </p:cNvSpPr>
          <p:nvPr>
            <p:ph type="title"/>
          </p:nvPr>
        </p:nvSpPr>
        <p:spPr/>
        <p:txBody>
          <a:bodyPr/>
          <a:lstStyle/>
          <a:p>
            <a:r>
              <a:rPr lang="cs-CZ"/>
              <a:t>Kliknutím lze upravit styl.</a:t>
            </a:r>
          </a:p>
        </p:txBody>
      </p:sp>
      <p:sp>
        <p:nvSpPr>
          <p:cNvPr id="3" name="Zástupný symbol pro obsah 2"/>
          <p:cNvSpPr>
            <a:spLocks noGrp="true"/>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
        <p:nvSpPr>
          <p:cNvPr id="4" name="Zástupný symbol pro datum 3"/>
          <p:cNvSpPr>
            <a:spLocks noGrp="true"/>
          </p:cNvSpPr>
          <p:nvPr>
            <p:ph type="dt" sz="half" idx="10"/>
          </p:nvPr>
        </p:nvSpPr>
        <p:spPr/>
        <p:txBody>
          <a:bodyPr/>
          <a:lstStyle/>
          <a:p>
            <a:endParaRPr lang="cs-CZ" dirty="false"/>
          </a:p>
        </p:txBody>
      </p:sp>
      <p:sp>
        <p:nvSpPr>
          <p:cNvPr id="5" name="Zástupný symbol pro zápatí 4"/>
          <p:cNvSpPr>
            <a:spLocks noGrp="true"/>
          </p:cNvSpPr>
          <p:nvPr>
            <p:ph type="ftr" sz="quarter" idx="11"/>
          </p:nvPr>
        </p:nvSpPr>
        <p:spPr/>
        <p:txBody>
          <a:bodyPr/>
          <a:lstStyle/>
          <a:p>
            <a:endParaRPr lang="cs-CZ" dirty="false"/>
          </a:p>
        </p:txBody>
      </p:sp>
      <p:sp>
        <p:nvSpPr>
          <p:cNvPr id="6" name="Zástupný symbol pro číslo snímku 5"/>
          <p:cNvSpPr>
            <a:spLocks noGrp="true"/>
          </p:cNvSpPr>
          <p:nvPr>
            <p:ph type="sldNum" sz="quarter" idx="12"/>
          </p:nvPr>
        </p:nvSpPr>
        <p:spPr/>
        <p:txBody>
          <a:bodyPr/>
          <a:lstStyle/>
          <a:p>
            <a:fld id="{479BF083-4774-43B1-9AB0-5CC1AC5DD8EE}" type="slidenum">
              <a:rPr lang="cs-CZ" smtClean="false"/>
              <a:pPr/>
              <a:t>‹#›</a:t>
            </a:fld>
            <a:endParaRPr lang="cs-CZ" dirty="false"/>
          </a:p>
        </p:txBody>
      </p:sp>
      <p:sp>
        <p:nvSpPr>
          <p:cNvPr id="8" name="Zástupný symbol pro obsah 2"/>
          <p:cNvSpPr>
            <a:spLocks noGrp="true"/>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false"/>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theme/theme1.xml" Type="http://schemas.openxmlformats.org/officeDocument/2006/relationships/theme"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reserve="true">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2" name="Zástupný symbol pro nadpis 1"/>
          <p:cNvSpPr>
            <a:spLocks noGrp="true"/>
          </p:cNvSpPr>
          <p:nvPr>
            <p:ph type="title"/>
          </p:nvPr>
        </p:nvSpPr>
        <p:spPr>
          <a:xfrm>
            <a:off x="360000" y="0"/>
            <a:ext cx="8424000" cy="1080000"/>
          </a:xfrm>
          <a:prstGeom prst="rect">
            <a:avLst/>
          </a:prstGeom>
        </p:spPr>
        <p:txBody>
          <a:bodyPr vert="horz" lIns="36000" tIns="0" rIns="36000" bIns="0" rtlCol="false" anchor="ctr" anchorCtr="false">
            <a:noAutofit/>
          </a:bodyPr>
          <a:lstStyle/>
          <a:p>
            <a:r>
              <a:rPr lang="cs-CZ" dirty="false"/>
              <a:t>Kliknutím lze upravit styl.</a:t>
            </a:r>
          </a:p>
        </p:txBody>
      </p:sp>
      <p:sp>
        <p:nvSpPr>
          <p:cNvPr id="3" name="Zástupný symbol pro text 2"/>
          <p:cNvSpPr>
            <a:spLocks noGrp="true"/>
          </p:cNvSpPr>
          <p:nvPr>
            <p:ph type="body" idx="1"/>
          </p:nvPr>
        </p:nvSpPr>
        <p:spPr>
          <a:xfrm>
            <a:off x="540000" y="1800000"/>
            <a:ext cx="8064000" cy="4320000"/>
          </a:xfrm>
          <a:prstGeom prst="rect">
            <a:avLst/>
          </a:prstGeom>
        </p:spPr>
        <p:txBody>
          <a:bodyPr vert="horz" lIns="0" tIns="0" rIns="0" bIns="0" rtlCol="false">
            <a:noAutofit/>
          </a:bodyPr>
          <a:lstStyle/>
          <a:p>
            <a:pPr lvl="0"/>
            <a:r>
              <a:rPr lang="cs-CZ" dirty="false"/>
              <a:t>Kliknutím lze upravit styly předlohy textu.</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p:cNvSpPr>
            <a:spLocks noGrp="true"/>
          </p:cNvSpPr>
          <p:nvPr>
            <p:ph type="dt" sz="half" idx="2"/>
          </p:nvPr>
        </p:nvSpPr>
        <p:spPr>
          <a:xfrm>
            <a:off x="540000" y="6516000"/>
            <a:ext cx="1116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5" name="Zástupný symbol pro zápatí 4"/>
          <p:cNvSpPr>
            <a:spLocks noGrp="true"/>
          </p:cNvSpPr>
          <p:nvPr>
            <p:ph type="ftr" sz="quarter" idx="3"/>
          </p:nvPr>
        </p:nvSpPr>
        <p:spPr>
          <a:xfrm>
            <a:off x="1692000" y="6516000"/>
            <a:ext cx="6912000" cy="180000"/>
          </a:xfrm>
          <a:prstGeom prst="rect">
            <a:avLst/>
          </a:prstGeom>
        </p:spPr>
        <p:txBody>
          <a:bodyPr vert="horz" lIns="0" tIns="0" rIns="0" bIns="0" rtlCol="false" anchor="ctr"/>
          <a:lstStyle>
            <a:lvl1pPr algn="l">
              <a:defRPr sz="1050">
                <a:solidFill>
                  <a:schemeClr val="tx1"/>
                </a:solidFill>
              </a:defRPr>
            </a:lvl1pPr>
          </a:lstStyle>
          <a:p>
            <a:endParaRPr lang="cs-CZ" dirty="false"/>
          </a:p>
        </p:txBody>
      </p:sp>
      <p:sp>
        <p:nvSpPr>
          <p:cNvPr id="6" name="Zástupný symbol pro číslo snímku 5"/>
          <p:cNvSpPr>
            <a:spLocks noGrp="true"/>
          </p:cNvSpPr>
          <p:nvPr>
            <p:ph type="sldNum" sz="quarter" idx="4"/>
          </p:nvPr>
        </p:nvSpPr>
        <p:spPr>
          <a:xfrm>
            <a:off x="8640000" y="6516000"/>
            <a:ext cx="468000" cy="180000"/>
          </a:xfrm>
          <a:prstGeom prst="rect">
            <a:avLst/>
          </a:prstGeom>
        </p:spPr>
        <p:txBody>
          <a:bodyPr vert="horz" lIns="0" tIns="0" rIns="0" bIns="0" rtlCol="false" anchor="ctr"/>
          <a:lstStyle>
            <a:lvl1pPr algn="ctr">
              <a:defRPr sz="1050" b="true">
                <a:solidFill>
                  <a:schemeClr val="tx1"/>
                </a:solidFill>
              </a:defRPr>
            </a:lvl1pPr>
          </a:lstStyle>
          <a:p>
            <a:fld id="{479BF083-4774-43B1-9AB0-5CC1AC5DD8EE}" type="slidenum">
              <a:rPr lang="cs-CZ" smtClean="false"/>
              <a:pPr/>
              <a:t>‹#›</a:t>
            </a:fld>
            <a:endParaRPr lang="cs-CZ" dirty="false"/>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false" ftr="false" dt="false"/>
  <p:txStyles>
    <p:titleStyle>
      <a:lvl1pPr algn="l" defTabSz="914400" rtl="false" eaLnBrk="true" latinLnBrk="false" hangingPunct="true">
        <a:lnSpc>
          <a:spcPct val="100000"/>
        </a:lnSpc>
        <a:spcBef>
          <a:spcPct val="0"/>
        </a:spcBef>
        <a:buNone/>
        <a:defRPr sz="3200" b="true" kern="0" cap="all" baseline="0">
          <a:solidFill>
            <a:schemeClr val="tx2"/>
          </a:solidFill>
          <a:latin typeface="+mj-lt"/>
          <a:ea typeface="+mj-ea"/>
          <a:cs typeface="+mj-cs"/>
        </a:defRPr>
      </a:lvl1pPr>
    </p:titleStyle>
    <p:body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4.png" Type="http://schemas.openxmlformats.org/officeDocument/2006/relationships/image" Id="rId3"/>
    <Relationship Target="../media/image3.png" Type="http://schemas.openxmlformats.org/officeDocument/2006/relationships/image" Id="rId2"/>
    <Relationship Target="../slideLayouts/slideLayout1.xml" Type="http://schemas.openxmlformats.org/officeDocument/2006/relationships/slideLayout" Id="rId1"/>
    <Relationship Target="../media/image5.png" Type="http://schemas.openxmlformats.org/officeDocument/2006/relationships/image" Id="rId4"/>
</Relationships>

</file>

<file path=ppt/slides/_rels/slide10.xml.rels><?xml version="1.0" encoding="UTF-8" standalone="yes"?>
<Relationships xmlns="http://schemas.openxmlformats.org/package/2006/relationships">
    <Relationship Target="../media/image9.png" Type="http://schemas.openxmlformats.org/officeDocument/2006/relationships/image" Id="rId3"/>
    <Relationship TargetMode="External" Target="http://www.esfcr.cz/" Type="http://schemas.openxmlformats.org/officeDocument/2006/relationships/hyperlink"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media/image10.png" Type="http://schemas.openxmlformats.org/officeDocument/2006/relationships/imag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11.png" Type="http://schemas.openxmlformats.org/officeDocument/2006/relationships/imag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Mode="External" Target="http://www.esfcr.cz/pravidla-pro-zadatele-a-prijemce-opz-plus/-/dokument/18068507" Type="http://schemas.openxmlformats.org/officeDocument/2006/relationships/hyperlink" Id="rId3"/>
    <Relationship TargetMode="External" Target="http://www.esfcr.cz/pravidla-pro-zadatele-a-prijemce-opz-plus/-/dokument/18068434" Type="http://schemas.openxmlformats.org/officeDocument/2006/relationships/hyperlink" Id="rId2"/>
    <Relationship Target="../slideLayouts/slideLayout2.xml" Type="http://schemas.openxmlformats.org/officeDocument/2006/relationships/slideLayout" Id="rId1"/>
    <Relationship TargetMode="External" Target="https://www.esfcr.cz/pravidla-pro-zadatele-a-prijemce-opz-plus" Type="http://schemas.openxmlformats.org/officeDocument/2006/relationships/hyperlink" Id="rId5"/>
    <Relationship TargetMode="External" Target="https://www.esfcr.cz/hodnoceni-a-vyber-projektu-opz-plus/-/dokument/18069370" Type="http://schemas.openxmlformats.org/officeDocument/2006/relationships/hyperlink" Id="rId4"/>
</Relationships>

</file>

<file path=ppt/slides/_rels/slide14.xml.rels><?xml version="1.0" encoding="UTF-8" standalone="yes"?>
<Relationships xmlns="http://schemas.openxmlformats.org/package/2006/relationships">
    <Relationship Target="../media/image13.png" Type="http://schemas.openxmlformats.org/officeDocument/2006/relationships/image" Id="rId3"/>
    <Relationship Target="../media/image12.png" Type="http://schemas.openxmlformats.org/officeDocument/2006/relationships/imag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Mode="External" Target="https://sd21.mssf.cz/" Type="http://schemas.openxmlformats.org/officeDocument/2006/relationships/hyperlink" Id="rId3"/>
    <Relationship Target="../notesSlides/notesSlide5.xml" Type="http://schemas.openxmlformats.org/officeDocument/2006/relationships/notesSlide" Id="rId2"/>
    <Relationship Target="../slideLayouts/slideLayout8.xml" Type="http://schemas.openxmlformats.org/officeDocument/2006/relationships/slideLayout" Id="rId1"/>
    <Relationship Target="../media/image15.png" Type="http://schemas.openxmlformats.org/officeDocument/2006/relationships/image" Id="rId6"/>
    <Relationship Target="../media/image14.png" Type="http://schemas.openxmlformats.org/officeDocument/2006/relationships/image" Id="rId5"/>
    <Relationship TargetMode="External" Target="http://www.esfcr.cz/technicka_podpora_opzplus" Type="http://schemas.openxmlformats.org/officeDocument/2006/relationships/hyperlink" Id="rId4"/>
</Relationships>

</file>

<file path=ppt/slides/_rels/slide16.xml.rels><?xml version="1.0" encoding="UTF-8" standalone="yes"?>
<Relationships xmlns="http://schemas.openxmlformats.org/package/2006/relationships">
    <Relationship Target="../media/image17.png" Type="http://schemas.openxmlformats.org/officeDocument/2006/relationships/image" Id="rId3"/>
    <Relationship Target="../media/image16.png" Type="http://schemas.openxmlformats.org/officeDocument/2006/relationships/imag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hdphoto1.wdp" Type="http://schemas.microsoft.com/office/2007/relationships/hdphoto" Id="rId3"/>
    <Relationship Target="../media/image18.png" Type="http://schemas.openxmlformats.org/officeDocument/2006/relationships/imag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media/image19.png" Type="http://schemas.openxmlformats.org/officeDocument/2006/relationships/imag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media/image6.png" Type="http://schemas.openxmlformats.org/officeDocument/2006/relationships/imag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hdphoto2.wdp" Type="http://schemas.microsoft.com/office/2007/relationships/hdphoto" Id="rId3"/>
    <Relationship Target="../media/image20.png" Type="http://schemas.openxmlformats.org/officeDocument/2006/relationships/imag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media/image3.png" Type="http://schemas.openxmlformats.org/officeDocument/2006/relationships/image" Id="rId2"/>
    <Relationship Target="../slideLayouts/slideLayout1.xml" Type="http://schemas.openxmlformats.org/officeDocument/2006/relationships/slideLayout" Id="rId1"/>
</Relationships>

</file>

<file path=ppt/slides/_rels/slide30.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21.emf" Type="http://schemas.openxmlformats.org/officeDocument/2006/relationships/image" Id="rId3"/>
    <Relationship Target="../embeddings/Microsoft_Excel_Worksheet.xlsx" Type="http://schemas.openxmlformats.org/officeDocument/2006/relationships/package" Id="rId2"/>
    <Relationship Target="../slideLayouts/slideLayout2.xml" Type="http://schemas.openxmlformats.org/officeDocument/2006/relationships/slideLayout" Id="rId1"/>
    <Relationship Target="../media/image22.png" Type="http://schemas.openxmlformats.org/officeDocument/2006/relationships/image" Id="rId4"/>
</Relationships>

</file>

<file path=ppt/slides/_rels/slide3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3.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4.xml.rels><?xml version="1.0" encoding="UTF-8" standalone="yes"?>
<Relationships xmlns="http://schemas.openxmlformats.org/package/2006/relationships">
    <Relationship Target="../media/image23.png" Type="http://schemas.openxmlformats.org/officeDocument/2006/relationships/image" Id="rId2"/>
    <Relationship Target="../slideLayouts/slideLayout2.xml" Type="http://schemas.openxmlformats.org/officeDocument/2006/relationships/slideLayout" Id="rId1"/>
</Relationships>

</file>

<file path=ppt/slides/_rels/slide35.xml.rels><?xml version="1.0" encoding="UTF-8" standalone="yes"?>
<Relationships xmlns="http://schemas.openxmlformats.org/package/2006/relationships">
    <Relationship Target="../media/image24.png" Type="http://schemas.openxmlformats.org/officeDocument/2006/relationships/image" Id="rId2"/>
    <Relationship Target="../slideLayouts/slideLayout2.xml" Type="http://schemas.openxmlformats.org/officeDocument/2006/relationships/slideLayout" Id="rId1"/>
</Relationships>

</file>

<file path=ppt/slides/_rels/slide36.xml.rels><?xml version="1.0" encoding="UTF-8" standalone="yes"?>
<Relationships xmlns="http://schemas.openxmlformats.org/package/2006/relationships">
    <Relationship Target="../media/image25.png" Type="http://schemas.openxmlformats.org/officeDocument/2006/relationships/image" Id="rId3"/>
    <Relationship Target="../notesSlides/notesSlide6.xml" Type="http://schemas.openxmlformats.org/officeDocument/2006/relationships/notesSlide" Id="rId2"/>
    <Relationship Target="../slideLayouts/slideLayout2.xml" Type="http://schemas.openxmlformats.org/officeDocument/2006/relationships/slideLayout" Id="rId1"/>
    <Relationship TargetMode="External" Target="http://www.esfcr.cz/formulare-a-pokyny-potrebne-v-ramci-pripravy-zadosti-o-podporu-opz-plus/-/dokument/18398069" Type="http://schemas.openxmlformats.org/officeDocument/2006/relationships/hyperlink" Id="rId4"/>
</Relationships>

</file>

<file path=ppt/slides/_rels/slide37.xml.rels><?xml version="1.0" encoding="UTF-8" standalone="yes"?>
<Relationships xmlns="http://schemas.openxmlformats.org/package/2006/relationships">
    <Relationship Target="../media/image26.png" Type="http://schemas.openxmlformats.org/officeDocument/2006/relationships/image" Id="rId2"/>
    <Relationship Target="../slideLayouts/slideLayout2.xml" Type="http://schemas.openxmlformats.org/officeDocument/2006/relationships/slideLayout" Id="rId1"/>
</Relationships>

</file>

<file path=ppt/slides/_rels/slide38.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39.xml.rels><?xml version="1.0" encoding="UTF-8" standalone="yes"?>
<Relationships xmlns="http://schemas.openxmlformats.org/package/2006/relationships">
    <Relationship Target="../media/image27.png" Type="http://schemas.openxmlformats.org/officeDocument/2006/relationships/image" Id="rId2"/>
    <Relationship Target="../slideLayouts/slideLayout2.xml" Type="http://schemas.openxmlformats.org/officeDocument/2006/relationships/slideLayout" Id="rId1"/>
</Relationships>

</file>

<file path=ppt/slides/_rels/slide4.xml.rels><?xml version="1.0" encoding="UTF-8" standalone="yes"?>
<Relationships xmlns="http://schemas.openxmlformats.org/package/2006/relationships">
    <Relationship Target="../notesSlides/notesSlide1.xml" Type="http://schemas.openxmlformats.org/officeDocument/2006/relationships/notesSlide" Id="rId2"/>
    <Relationship Target="../slideLayouts/slideLayout8.xml" Type="http://schemas.openxmlformats.org/officeDocument/2006/relationships/slideLayout" Id="rId1"/>
</Relationships>

</file>

<file path=ppt/slides/_rels/slide40.xml.rels><?xml version="1.0" encoding="UTF-8" standalone="yes"?>
<Relationships xmlns="http://schemas.openxmlformats.org/package/2006/relationships">
    <Relationship Target="../media/image29.png" Type="http://schemas.openxmlformats.org/officeDocument/2006/relationships/image" Id="rId3"/>
    <Relationship Target="../media/image28.png" Type="http://schemas.openxmlformats.org/officeDocument/2006/relationships/image" Id="rId2"/>
    <Relationship Target="../slideLayouts/slideLayout2.xml" Type="http://schemas.openxmlformats.org/officeDocument/2006/relationships/slideLayout" Id="rId1"/>
</Relationships>

</file>

<file path=ppt/slides/_rels/slide41.xml.rels><?xml version="1.0" encoding="UTF-8" standalone="yes"?>
<Relationships xmlns="http://schemas.openxmlformats.org/package/2006/relationships">
    <Relationship Target="../media/image30.png" Type="http://schemas.openxmlformats.org/officeDocument/2006/relationships/image" Id="rId2"/>
    <Relationship Target="../slideLayouts/slideLayout2.xml" Type="http://schemas.openxmlformats.org/officeDocument/2006/relationships/slideLayout" Id="rId1"/>
</Relationships>

</file>

<file path=ppt/slides/_rels/slide42.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3.xml.rels><?xml version="1.0" encoding="UTF-8" standalone="yes"?>
<Relationships xmlns="http://schemas.openxmlformats.org/package/2006/relationships">
    <Relationship Target="../media/image31.png" Type="http://schemas.openxmlformats.org/officeDocument/2006/relationships/image" Id="rId2"/>
    <Relationship Target="../slideLayouts/slideLayout2.xml" Type="http://schemas.openxmlformats.org/officeDocument/2006/relationships/slideLayout" Id="rId1"/>
</Relationships>

</file>

<file path=ppt/slides/_rels/slide44.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5.xml.rels><?xml version="1.0" encoding="UTF-8" standalone="yes"?>
<Relationships xmlns="http://schemas.openxmlformats.org/package/2006/relationships">
    <Relationship Target="../slideLayouts/slideLayout2.xml" Type="http://schemas.openxmlformats.org/officeDocument/2006/relationships/slideLayout" Id="rId1"/>
</Relationships>

</file>

<file path=ppt/slides/_rels/slide46.xml.rels><?xml version="1.0" encoding="UTF-8" standalone="yes"?>
<Relationships xmlns="http://schemas.openxmlformats.org/package/2006/relationships">
    <Relationship Target="../media/image32.png" Type="http://schemas.openxmlformats.org/officeDocument/2006/relationships/imag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8.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3.xml" Type="http://schemas.openxmlformats.org/officeDocument/2006/relationships/notesSlide" Id="rId2"/>
    <Relationship Target="../slideLayouts/slideLayout8.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4.xml" Type="http://schemas.openxmlformats.org/officeDocument/2006/relationships/notesSlide" Id="rId2"/>
    <Relationship Target="../slideLayouts/slideLayout8.xml" Type="http://schemas.openxmlformats.org/officeDocument/2006/relationships/slideLayout" Id="rId1"/>
</Relationships>

</file>

<file path=ppt/slides/_rels/slide8.xml.rels><?xml version="1.0" encoding="UTF-8" standalone="yes"?>
<Relationships xmlns="http://schemas.openxmlformats.org/package/2006/relationships">
    <Relationship Target="../media/image7.png" Type="http://schemas.openxmlformats.org/officeDocument/2006/relationships/imag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media/image8.png" Type="http://schemas.openxmlformats.org/officeDocument/2006/relationships/imag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a:xfrm>
            <a:off x="1508768" y="1712505"/>
            <a:ext cx="7525197" cy="1848664"/>
          </a:xfrm>
        </p:spPr>
        <p:txBody>
          <a:bodyPr/>
          <a:lstStyle/>
          <a:p>
            <a:pPr>
              <a:spcBef>
                <a:spcPts val="600"/>
              </a:spcBef>
              <a:spcAft>
                <a:spcPts val="1200"/>
              </a:spcAft>
            </a:pPr>
            <a:br>
              <a:rPr lang="cs-CZ" sz="3200" kern="1200" dirty="false">
                <a:latin typeface="+mn-lt"/>
                <a:ea typeface="+mn-ea"/>
                <a:cs typeface="+mn-cs"/>
              </a:rPr>
            </a:br>
            <a:r>
              <a:rPr lang="cs-CZ" sz="3200" kern="1200" dirty="false">
                <a:latin typeface="+mn-lt"/>
                <a:ea typeface="+mn-ea"/>
                <a:cs typeface="+mn-cs"/>
              </a:rPr>
              <a:t>seminář  pro  žadatele  OPZ+</a:t>
            </a:r>
          </a:p>
        </p:txBody>
      </p:sp>
      <p:sp>
        <p:nvSpPr>
          <p:cNvPr id="6" name="Zástupný symbol pro text 5"/>
          <p:cNvSpPr>
            <a:spLocks noGrp="true"/>
          </p:cNvSpPr>
          <p:nvPr>
            <p:ph type="body" sz="quarter" idx="13"/>
          </p:nvPr>
        </p:nvSpPr>
        <p:spPr>
          <a:xfrm>
            <a:off x="1514079" y="3429000"/>
            <a:ext cx="7272000" cy="2160240"/>
          </a:xfrm>
        </p:spPr>
        <p:txBody>
          <a:bodyPr anchor="t"/>
          <a:lstStyle/>
          <a:p>
            <a:r>
              <a:rPr lang="cs-CZ" b="true" dirty="false"/>
              <a:t>Výzva: 03_22_029</a:t>
            </a:r>
            <a:br>
              <a:rPr lang="cs-CZ" b="true" dirty="false">
                <a:solidFill>
                  <a:srgbClr val="FF0000"/>
                </a:solidFill>
              </a:rPr>
            </a:br>
            <a:br>
              <a:rPr lang="cs-CZ" b="true" dirty="false">
                <a:solidFill>
                  <a:srgbClr val="FF0000"/>
                </a:solidFill>
              </a:rPr>
            </a:br>
            <a:r>
              <a:rPr lang="cs-CZ" b="true" dirty="false">
                <a:effectLst/>
                <a:latin typeface="Arial" panose="020B0604020202020204" pitchFamily="34" charset="0"/>
                <a:ea typeface="Calibri" panose="020F0502020204030204" pitchFamily="34" charset="0"/>
              </a:rPr>
              <a:t>Prevence předčasných odchodů ze vzdělávání (1)</a:t>
            </a:r>
            <a:endParaRPr lang="cs-CZ" b="true" dirty="false"/>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tretch>
            <a:fillRect/>
          </a:stretch>
        </p:blipFill>
        <p:spPr>
          <a:xfrm>
            <a:off x="842440" y="2233249"/>
            <a:ext cx="540000" cy="540000"/>
          </a:xfrm>
        </p:spPr>
      </p:pic>
      <p:pic>
        <p:nvPicPr>
          <p:cNvPr id="15" name="Zástupný symbol pro obrázek 14"/>
          <p:cNvPicPr>
            <a:picLocks noGrp="true" noChangeAspect="true"/>
          </p:cNvPicPr>
          <p:nvPr>
            <p:ph type="pic" sz="quarter" idx="16"/>
          </p:nvPr>
        </p:nvPicPr>
        <p:blipFill>
          <a:blip cstate="print" r:embed="rId3">
            <a:extLst>
              <a:ext uri="{28A0092B-C50C-407E-A947-70E740481C1C}">
                <a14:useLocalDpi xmlns:a14="http://schemas.microsoft.com/office/drawing/2010/main" val="0"/>
              </a:ext>
            </a:extLst>
          </a:blip>
          <a:stretch>
            <a:fillRect/>
          </a:stretch>
        </p:blipFill>
        <p:spPr>
          <a:xfrm>
            <a:off x="843079" y="3429000"/>
            <a:ext cx="540000" cy="540000"/>
          </a:xfrm>
        </p:spPr>
      </p:pic>
      <p:sp>
        <p:nvSpPr>
          <p:cNvPr id="7" name="Zástupný symbol pro text 5">
            <a:extLst>
              <a:ext uri="{FF2B5EF4-FFF2-40B4-BE49-F238E27FC236}">
                <a16:creationId xmlns:a16="http://schemas.microsoft.com/office/drawing/2014/main" id="{705ED5C5-F44C-4BD5-9B84-36B68FBC5A49}"/>
              </a:ext>
            </a:extLst>
          </p:cNvPr>
          <p:cNvSpPr txBox="true">
            <a:spLocks/>
          </p:cNvSpPr>
          <p:nvPr/>
        </p:nvSpPr>
        <p:spPr>
          <a:xfrm>
            <a:off x="1494029" y="5661248"/>
            <a:ext cx="7272000" cy="540000"/>
          </a:xfrm>
          <a:prstGeom prst="rect">
            <a:avLst/>
          </a:prstGeom>
        </p:spPr>
        <p:txBody>
          <a:bodyPr vert="horz" lIns="36000" tIns="0" rIns="36000" bIns="0" rtlCol="false" anchor="ctr" anchorCtr="false">
            <a:noAutofit/>
          </a:bodyPr>
          <a:lstStyle>
            <a:lvl1pPr marL="0" indent="0" algn="l" defTabSz="914400" rtl="false" eaLnBrk="true" latinLnBrk="false" hangingPunct="true">
              <a:lnSpc>
                <a:spcPct val="100000"/>
              </a:lnSpc>
              <a:spcBef>
                <a:spcPts val="0"/>
              </a:spcBef>
              <a:spcAft>
                <a:spcPts val="0"/>
              </a:spcAft>
              <a:buClr>
                <a:schemeClr val="accent2"/>
              </a:buClr>
              <a:buSzPct val="100000"/>
              <a:buFontTx/>
              <a:buNone/>
              <a:defRPr sz="3200" b="false" kern="1200" baseline="0">
                <a:solidFill>
                  <a:schemeClr val="accent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b="true" dirty="false"/>
              <a:t>Termíny: 10. 10. 2023 on-line </a:t>
            </a:r>
          </a:p>
        </p:txBody>
      </p:sp>
      <p:pic>
        <p:nvPicPr>
          <p:cNvPr id="9" name="Zástupný symbol pro obrázek 15">
            <a:extLst>
              <a:ext uri="{FF2B5EF4-FFF2-40B4-BE49-F238E27FC236}">
                <a16:creationId xmlns:a16="http://schemas.microsoft.com/office/drawing/2014/main" id="{D6F3D9D0-2903-4ECB-AC02-7643FF3A2220}"/>
              </a:ext>
            </a:extLst>
          </p:cNvPr>
          <p:cNvPicPr>
            <a:picLocks noGrp="true" noChangeAspect="true"/>
          </p:cNvPicPr>
          <p:nvPr>
            <p:ph type="pic" sz="quarter" idx="17"/>
          </p:nvPr>
        </p:nvPicPr>
        <p:blipFill>
          <a:blip cstate="print" r:embed="rId4">
            <a:extLst>
              <a:ext uri="{28A0092B-C50C-407E-A947-70E740481C1C}">
                <a14:useLocalDpi xmlns:a14="http://schemas.microsoft.com/office/drawing/2010/main" val="0"/>
              </a:ext>
            </a:extLst>
          </a:blip>
          <a:stretch>
            <a:fillRect/>
          </a:stretch>
        </p:blipFill>
        <p:spPr>
          <a:xfrm>
            <a:off x="817413" y="5661248"/>
            <a:ext cx="540000" cy="540000"/>
          </a:xfrm>
        </p:spPr>
      </p:pic>
      <p:sp>
        <p:nvSpPr>
          <p:cNvPr id="2" name="TextovéPole 1">
            <a:extLst>
              <a:ext uri="{FF2B5EF4-FFF2-40B4-BE49-F238E27FC236}">
                <a16:creationId xmlns:a16="http://schemas.microsoft.com/office/drawing/2014/main" id="{CF33EF2E-F7AE-48ED-8A46-E1ADD5DF997E}"/>
              </a:ext>
            </a:extLst>
          </p:cNvPr>
          <p:cNvSpPr txBox="true"/>
          <p:nvPr/>
        </p:nvSpPr>
        <p:spPr>
          <a:xfrm>
            <a:off x="1508129" y="2721458"/>
            <a:ext cx="6127103" cy="461665"/>
          </a:xfrm>
          <a:prstGeom prst="rect">
            <a:avLst/>
          </a:prstGeom>
          <a:noFill/>
        </p:spPr>
        <p:txBody>
          <a:bodyPr wrap="square" rtlCol="false">
            <a:spAutoFit/>
          </a:bodyPr>
          <a:lstStyle/>
          <a:p>
            <a:r>
              <a:rPr lang="cs-CZ" sz="2400" dirty="false"/>
              <a:t>obecná část</a:t>
            </a:r>
          </a:p>
        </p:txBody>
      </p:sp>
    </p:spTree>
    <p:extLst>
      <p:ext uri="{BB962C8B-B14F-4D97-AF65-F5344CB8AC3E}">
        <p14:creationId xmlns:p14="http://schemas.microsoft.com/office/powerpoint/2010/main" val="337466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Kde čerpat informace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marL="0" indent="0">
              <a:lnSpc>
                <a:spcPct val="110000"/>
              </a:lnSpc>
              <a:buNone/>
            </a:pPr>
            <a:r>
              <a:rPr lang="cs-CZ" dirty="false"/>
              <a:t>Web </a:t>
            </a:r>
            <a:r>
              <a:rPr lang="cs-CZ" dirty="false">
                <a:hlinkClick r:id="rId2"/>
              </a:rPr>
              <a:t>www.ESFCR.cz</a:t>
            </a:r>
            <a:r>
              <a:rPr lang="cs-CZ" dirty="false"/>
              <a:t> </a:t>
            </a:r>
            <a:r>
              <a:rPr lang="cs-CZ" sz="2000" dirty="false"/>
              <a:t>(zkratka: Evropský sociální fond v ČR)</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marL="414000" lvl="1" indent="0">
              <a:lnSpc>
                <a:spcPct val="110000"/>
              </a:lnSpc>
              <a:spcBef>
                <a:spcPts val="3600"/>
              </a:spcBef>
              <a:buNone/>
            </a:pPr>
            <a:r>
              <a:rPr lang="cs-CZ" b="true" u="sng" dirty="false"/>
              <a:t>Záložky</a:t>
            </a:r>
            <a:r>
              <a:rPr lang="cs-CZ" b="true" dirty="false"/>
              <a:t>: Aktuality, Akce, Dokumenty, Výzvy</a:t>
            </a: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10</a:t>
            </a:fld>
            <a:endParaRPr lang="cs-CZ" dirty="false"/>
          </a:p>
        </p:txBody>
      </p:sp>
      <p:pic>
        <p:nvPicPr>
          <p:cNvPr id="8" name="Obrázek 7">
            <a:extLst>
              <a:ext uri="{FF2B5EF4-FFF2-40B4-BE49-F238E27FC236}">
                <a16:creationId xmlns:a16="http://schemas.microsoft.com/office/drawing/2014/main" id="{CFD84198-4053-4E48-A58E-AD0D403479AF}"/>
              </a:ext>
            </a:extLst>
          </p:cNvPr>
          <p:cNvPicPr>
            <a:picLocks noChangeAspect="true"/>
          </p:cNvPicPr>
          <p:nvPr/>
        </p:nvPicPr>
        <p:blipFill>
          <a:blip r:embed="rId3"/>
          <a:stretch>
            <a:fillRect/>
          </a:stretch>
        </p:blipFill>
        <p:spPr>
          <a:xfrm>
            <a:off x="0" y="2129512"/>
            <a:ext cx="9180507" cy="3711736"/>
          </a:xfrm>
          <a:prstGeom prst="rect">
            <a:avLst/>
          </a:prstGeom>
        </p:spPr>
      </p:pic>
      <p:sp>
        <p:nvSpPr>
          <p:cNvPr id="16" name="Šipka: nahoru 15">
            <a:extLst>
              <a:ext uri="{FF2B5EF4-FFF2-40B4-BE49-F238E27FC236}">
                <a16:creationId xmlns:a16="http://schemas.microsoft.com/office/drawing/2014/main" id="{697B83E4-FFC2-4DBE-9CA7-2BB9E249C0C7}"/>
              </a:ext>
            </a:extLst>
          </p:cNvPr>
          <p:cNvSpPr/>
          <p:nvPr/>
        </p:nvSpPr>
        <p:spPr>
          <a:xfrm rot="18715043">
            <a:off x="2051680" y="4713359"/>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5" name="Ovál 4">
            <a:extLst>
              <a:ext uri="{FF2B5EF4-FFF2-40B4-BE49-F238E27FC236}">
                <a16:creationId xmlns:a16="http://schemas.microsoft.com/office/drawing/2014/main" id="{64752E0A-66C9-4544-B616-CB80D5B75F3A}"/>
              </a:ext>
            </a:extLst>
          </p:cNvPr>
          <p:cNvSpPr/>
          <p:nvPr/>
        </p:nvSpPr>
        <p:spPr>
          <a:xfrm>
            <a:off x="0" y="2996952"/>
            <a:ext cx="1475656" cy="79208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Tree>
    <p:extLst>
      <p:ext uri="{BB962C8B-B14F-4D97-AF65-F5344CB8AC3E}">
        <p14:creationId xmlns:p14="http://schemas.microsoft.com/office/powerpoint/2010/main" val="2776353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Esfcr.cz – registrace, přihlášení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r>
              <a:rPr lang="cs-CZ" dirty="false"/>
              <a:t>https://www.esfcr.cz/login</a:t>
            </a:r>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11</a:t>
            </a:fld>
            <a:endParaRPr lang="cs-CZ" dirty="false"/>
          </a:p>
        </p:txBody>
      </p:sp>
      <p:pic>
        <p:nvPicPr>
          <p:cNvPr id="8" name="Obrázek 7">
            <a:extLst>
              <a:ext uri="{FF2B5EF4-FFF2-40B4-BE49-F238E27FC236}">
                <a16:creationId xmlns:a16="http://schemas.microsoft.com/office/drawing/2014/main" id="{1AA8519B-0346-45CA-B77A-9D7935601D41}"/>
              </a:ext>
            </a:extLst>
          </p:cNvPr>
          <p:cNvPicPr>
            <a:picLocks noChangeAspect="true"/>
          </p:cNvPicPr>
          <p:nvPr/>
        </p:nvPicPr>
        <p:blipFill>
          <a:blip r:embed="rId2"/>
          <a:stretch>
            <a:fillRect/>
          </a:stretch>
        </p:blipFill>
        <p:spPr>
          <a:xfrm>
            <a:off x="2789" y="260649"/>
            <a:ext cx="9187586" cy="6597352"/>
          </a:xfrm>
          <a:prstGeom prst="rect">
            <a:avLst/>
          </a:prstGeom>
        </p:spPr>
      </p:pic>
      <p:sp>
        <p:nvSpPr>
          <p:cNvPr id="10" name="TextovéPole 9">
            <a:extLst>
              <a:ext uri="{FF2B5EF4-FFF2-40B4-BE49-F238E27FC236}">
                <a16:creationId xmlns:a16="http://schemas.microsoft.com/office/drawing/2014/main" id="{CD807E41-0F4D-4BFA-A9C7-9F5448F12078}"/>
              </a:ext>
            </a:extLst>
          </p:cNvPr>
          <p:cNvSpPr txBox="true"/>
          <p:nvPr/>
        </p:nvSpPr>
        <p:spPr>
          <a:xfrm>
            <a:off x="5575894" y="4845059"/>
            <a:ext cx="3528392" cy="1200329"/>
          </a:xfrm>
          <a:prstGeom prst="rect">
            <a:avLst/>
          </a:prstGeom>
          <a:noFill/>
        </p:spPr>
        <p:txBody>
          <a:bodyPr wrap="square" rtlCol="false">
            <a:spAutoFit/>
          </a:bodyPr>
          <a:lstStyle/>
          <a:p>
            <a:pPr algn="ctr"/>
            <a:r>
              <a:rPr lang="cs-CZ" sz="2400" b="true" dirty="false">
                <a:solidFill>
                  <a:schemeClr val="bg1"/>
                </a:solidFill>
              </a:rPr>
              <a:t>Dole na stránce: </a:t>
            </a:r>
            <a:br>
              <a:rPr lang="cs-CZ" sz="2400" b="true" dirty="false">
                <a:solidFill>
                  <a:schemeClr val="bg1"/>
                </a:solidFill>
              </a:rPr>
            </a:br>
            <a:r>
              <a:rPr lang="cs-CZ" sz="2400" b="true" dirty="false">
                <a:solidFill>
                  <a:schemeClr val="bg1"/>
                </a:solidFill>
              </a:rPr>
              <a:t>důležité odkazy </a:t>
            </a:r>
            <a:br>
              <a:rPr lang="cs-CZ" sz="2400" b="true" dirty="false">
                <a:solidFill>
                  <a:schemeClr val="bg1"/>
                </a:solidFill>
              </a:rPr>
            </a:br>
            <a:r>
              <a:rPr lang="cs-CZ" sz="2400" b="true" dirty="false">
                <a:solidFill>
                  <a:schemeClr val="bg1"/>
                </a:solidFill>
              </a:rPr>
              <a:t>a kontakty</a:t>
            </a:r>
          </a:p>
        </p:txBody>
      </p:sp>
      <p:sp>
        <p:nvSpPr>
          <p:cNvPr id="11" name="TextovéPole 10">
            <a:extLst>
              <a:ext uri="{FF2B5EF4-FFF2-40B4-BE49-F238E27FC236}">
                <a16:creationId xmlns:a16="http://schemas.microsoft.com/office/drawing/2014/main" id="{98AEE347-9A45-447F-BD80-C57CF7EF7C2B}"/>
              </a:ext>
            </a:extLst>
          </p:cNvPr>
          <p:cNvSpPr txBox="true"/>
          <p:nvPr/>
        </p:nvSpPr>
        <p:spPr>
          <a:xfrm>
            <a:off x="5940152" y="2024383"/>
            <a:ext cx="2555849" cy="1200329"/>
          </a:xfrm>
          <a:prstGeom prst="rect">
            <a:avLst/>
          </a:prstGeom>
          <a:noFill/>
        </p:spPr>
        <p:txBody>
          <a:bodyPr wrap="square" rtlCol="false">
            <a:spAutoFit/>
          </a:bodyPr>
          <a:lstStyle/>
          <a:p>
            <a:pPr algn="ctr"/>
            <a:r>
              <a:rPr lang="cs-CZ" sz="2400" b="true" dirty="false"/>
              <a:t>Vpravo nahoře přihlášení </a:t>
            </a:r>
            <a:br>
              <a:rPr lang="cs-CZ" sz="2400" b="true" dirty="false"/>
            </a:br>
            <a:r>
              <a:rPr lang="cs-CZ" sz="2400" b="true" dirty="false"/>
              <a:t>a registrace</a:t>
            </a:r>
          </a:p>
        </p:txBody>
      </p:sp>
      <p:sp>
        <p:nvSpPr>
          <p:cNvPr id="12" name="Šipka: nahoru 11">
            <a:extLst>
              <a:ext uri="{FF2B5EF4-FFF2-40B4-BE49-F238E27FC236}">
                <a16:creationId xmlns:a16="http://schemas.microsoft.com/office/drawing/2014/main" id="{A0D8FD6C-13CF-4DCC-99E3-259B4DB17CB9}"/>
              </a:ext>
            </a:extLst>
          </p:cNvPr>
          <p:cNvSpPr/>
          <p:nvPr/>
        </p:nvSpPr>
        <p:spPr>
          <a:xfrm>
            <a:off x="8135945" y="2024383"/>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3" name="Šipka: nahoru 12">
            <a:extLst>
              <a:ext uri="{FF2B5EF4-FFF2-40B4-BE49-F238E27FC236}">
                <a16:creationId xmlns:a16="http://schemas.microsoft.com/office/drawing/2014/main" id="{F80F8A28-07E7-4AF8-9DC8-910163CD3E29}"/>
              </a:ext>
            </a:extLst>
          </p:cNvPr>
          <p:cNvSpPr/>
          <p:nvPr/>
        </p:nvSpPr>
        <p:spPr>
          <a:xfrm rot="10800000">
            <a:off x="5364088" y="3764828"/>
            <a:ext cx="1008112" cy="1512168"/>
          </a:xfrm>
          <a:prstGeom prst="upArrow">
            <a:avLst>
              <a:gd name="adj1" fmla="val 40730"/>
              <a:gd name="adj2" fmla="val 84316"/>
            </a:avLst>
          </a:prstGeom>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p>
        </p:txBody>
      </p:sp>
      <p:sp>
        <p:nvSpPr>
          <p:cNvPr id="14" name="TextovéPole 13">
            <a:extLst>
              <a:ext uri="{FF2B5EF4-FFF2-40B4-BE49-F238E27FC236}">
                <a16:creationId xmlns:a16="http://schemas.microsoft.com/office/drawing/2014/main" id="{22BEFBD0-6AE4-4594-BD26-A0F5207B99A2}"/>
              </a:ext>
            </a:extLst>
          </p:cNvPr>
          <p:cNvSpPr txBox="true"/>
          <p:nvPr/>
        </p:nvSpPr>
        <p:spPr>
          <a:xfrm>
            <a:off x="313682" y="2051993"/>
            <a:ext cx="2555849" cy="461665"/>
          </a:xfrm>
          <a:prstGeom prst="rect">
            <a:avLst/>
          </a:prstGeom>
          <a:noFill/>
        </p:spPr>
        <p:txBody>
          <a:bodyPr wrap="square" rtlCol="false">
            <a:spAutoFit/>
          </a:bodyPr>
          <a:lstStyle/>
          <a:p>
            <a:pPr algn="ctr"/>
            <a:r>
              <a:rPr lang="cs-CZ" sz="2400" b="true" dirty="false"/>
              <a:t>www.esfcr.cz</a:t>
            </a:r>
          </a:p>
        </p:txBody>
      </p:sp>
    </p:spTree>
    <p:extLst>
      <p:ext uri="{BB962C8B-B14F-4D97-AF65-F5344CB8AC3E}">
        <p14:creationId xmlns:p14="http://schemas.microsoft.com/office/powerpoint/2010/main" val="962624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423538"/>
            <a:ext cx="8424000" cy="656462"/>
          </a:xfrm>
        </p:spPr>
        <p:txBody>
          <a:bodyPr/>
          <a:lstStyle/>
          <a:p>
            <a:r>
              <a:rPr lang="cs-CZ" dirty="false"/>
              <a:t>www.esfcr.cz/dokumenty-opz-plus</a:t>
            </a:r>
            <a:br>
              <a:rPr lang="cs-CZ" dirty="false"/>
            </a:br>
            <a:endParaRPr lang="cs-CZ"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12</a:t>
            </a:fld>
            <a:endParaRPr lang="cs-CZ" dirty="false"/>
          </a:p>
        </p:txBody>
      </p:sp>
      <p:pic>
        <p:nvPicPr>
          <p:cNvPr id="6" name="Obrázek 5">
            <a:extLst>
              <a:ext uri="{FF2B5EF4-FFF2-40B4-BE49-F238E27FC236}">
                <a16:creationId xmlns:a16="http://schemas.microsoft.com/office/drawing/2014/main" id="{131448D8-1C83-4AA7-8E80-4C821EB0C9E0}"/>
              </a:ext>
            </a:extLst>
          </p:cNvPr>
          <p:cNvPicPr>
            <a:picLocks noChangeAspect="true"/>
          </p:cNvPicPr>
          <p:nvPr/>
        </p:nvPicPr>
        <p:blipFill>
          <a:blip r:embed="rId2"/>
          <a:stretch>
            <a:fillRect/>
          </a:stretch>
        </p:blipFill>
        <p:spPr>
          <a:xfrm>
            <a:off x="-26475" y="857250"/>
            <a:ext cx="9170475" cy="6000750"/>
          </a:xfrm>
          <a:prstGeom prst="rect">
            <a:avLst/>
          </a:prstGeom>
        </p:spPr>
      </p:pic>
    </p:spTree>
    <p:extLst>
      <p:ext uri="{BB962C8B-B14F-4D97-AF65-F5344CB8AC3E}">
        <p14:creationId xmlns:p14="http://schemas.microsoft.com/office/powerpoint/2010/main" val="42752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Příručky pro žadatele a příjemce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algn="just">
              <a:lnSpc>
                <a:spcPct val="110000"/>
              </a:lnSpc>
              <a:spcAft>
                <a:spcPts val="1100"/>
              </a:spcAft>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 žadatele a příjemce v rámci OPZ+ </a:t>
            </a:r>
            <a:r>
              <a:rPr lang="cs-CZ" sz="16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rgbClr val="FF0000"/>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www.esfcr.cz/pravidla-pro-zadatele-a-prijemce-opz-plus/-/dokument/18068434</a:t>
            </a:r>
            <a:r>
              <a:rPr lang="cs-CZ" sz="16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cs-CZ" sz="1600"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0"/>
              </a:spcAft>
            </a:pPr>
            <a:r>
              <a:rPr lang="cs-CZ" sz="1800" b="true" dirty="false">
                <a:solidFill>
                  <a:srgbClr val="002060"/>
                </a:solidFill>
                <a:latin typeface="Arial" panose="020B0604020202020204" pitchFamily="34" charset="0"/>
                <a:cs typeface="Arial" panose="020B0604020202020204" pitchFamily="34" charset="0"/>
              </a:rPr>
              <a:t>Specifická část pravidel </a:t>
            </a:r>
            <a:r>
              <a:rPr lang="cs-CZ" sz="1800" dirty="false">
                <a:solidFill>
                  <a:srgbClr val="002060"/>
                </a:solidFill>
                <a:latin typeface="Arial" panose="020B0604020202020204" pitchFamily="34" charset="0"/>
                <a:cs typeface="Arial" panose="020B0604020202020204" pitchFamily="34" charset="0"/>
              </a:rPr>
              <a:t>pro žadatele a příjemce v rámci OPZ+ pro projekty s přímými a nepřímými náklady a pro projekty financované s využitím paušálních sazeb </a:t>
            </a:r>
          </a:p>
          <a:p>
            <a:pPr marL="0" lvl="0" indent="0" algn="just">
              <a:lnSpc>
                <a:spcPct val="110000"/>
              </a:lnSpc>
              <a:spcBef>
                <a:spcPts val="0"/>
              </a:spcBef>
              <a:spcAft>
                <a:spcPts val="1100"/>
              </a:spcAft>
              <a:buNone/>
            </a:pPr>
            <a:r>
              <a:rPr lang="cs-CZ" sz="18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cs-CZ" sz="1600" dirty="false">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cs-CZ" sz="1600" u="sng"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www.esfcr.cz/pravidla-pro-zadatele-a-prijemce-opz-plus/-/dokument/18068507</a:t>
            </a:r>
            <a:r>
              <a:rPr lang="cs-CZ" sz="1600" dirty="false">
                <a:solidFill>
                  <a:srgbClr val="FF0000"/>
                </a:solidFill>
                <a:effectLst/>
                <a:latin typeface="Arial" panose="020B0604020202020204" pitchFamily="34" charset="0"/>
                <a:ea typeface="Calibri" panose="020F0502020204030204" pitchFamily="34" charset="0"/>
                <a:cs typeface="Times New Roman" panose="02020603050405020304" pitchFamily="18" charset="0"/>
              </a:rPr>
              <a:t>) </a:t>
            </a:r>
          </a:p>
          <a:p>
            <a:pPr algn="just">
              <a:lnSpc>
                <a:spcPct val="110000"/>
              </a:lnSpc>
              <a:spcAft>
                <a:spcPts val="0"/>
              </a:spcAft>
            </a:pPr>
            <a:r>
              <a:rPr lang="cs-CZ" sz="1800" dirty="false">
                <a:solidFill>
                  <a:srgbClr val="002060"/>
                </a:solidFill>
                <a:latin typeface="Arial" panose="020B0604020202020204" pitchFamily="34" charset="0"/>
                <a:cs typeface="Arial" panose="020B0604020202020204" pitchFamily="34" charset="0"/>
              </a:rPr>
              <a:t>Kritéria věcného hodnocení žádostí o podporu jsou v detailním popisu k dispozici v rámci </a:t>
            </a:r>
            <a:r>
              <a:rPr lang="cs-CZ" sz="1800" b="true" dirty="false">
                <a:solidFill>
                  <a:srgbClr val="002060"/>
                </a:solidFill>
                <a:latin typeface="Arial" panose="020B0604020202020204" pitchFamily="34" charset="0"/>
                <a:cs typeface="Arial" panose="020B0604020202020204" pitchFamily="34" charset="0"/>
              </a:rPr>
              <a:t>Příručky pro hodnotitele zajišťující věcné hodnocení </a:t>
            </a:r>
            <a:r>
              <a:rPr lang="cs-CZ" sz="1800" dirty="false">
                <a:solidFill>
                  <a:srgbClr val="002060"/>
                </a:solidFill>
                <a:latin typeface="Arial" panose="020B0604020202020204" pitchFamily="34" charset="0"/>
                <a:cs typeface="Arial" panose="020B0604020202020204" pitchFamily="34" charset="0"/>
              </a:rPr>
              <a:t>žádostí o podporu z OPZ+ s přímými náklady a nepřímými náklady nebo s paušálními sazbami </a:t>
            </a:r>
          </a:p>
          <a:p>
            <a:pPr marL="0" indent="0" algn="just">
              <a:lnSpc>
                <a:spcPct val="110000"/>
              </a:lnSpc>
              <a:spcBef>
                <a:spcPts val="0"/>
              </a:spcBef>
              <a:spcAft>
                <a:spcPts val="1100"/>
              </a:spcAft>
              <a:buNone/>
            </a:pPr>
            <a:r>
              <a:rPr lang="cs-CZ" sz="1600" dirty="false">
                <a:solidFill>
                  <a:srgbClr val="FF0000"/>
                </a:solidFill>
                <a:latin typeface="Arial" panose="020B0604020202020204" pitchFamily="34" charset="0"/>
                <a:cs typeface="Times New Roman" panose="02020603050405020304" pitchFamily="18" charset="0"/>
              </a:rPr>
              <a:t>      </a:t>
            </a:r>
            <a:r>
              <a:rPr lang="cs-CZ" sz="1600" u="sng" dirty="false">
                <a:solidFill>
                  <a:srgbClr val="FF0000"/>
                </a:solidFill>
                <a:latin typeface="Arial" panose="020B0604020202020204" pitchFamily="34" charset="0"/>
                <a:cs typeface="Times New Roman" panose="02020603050405020304" pitchFamily="18" charset="0"/>
              </a:rPr>
              <a:t>(</a:t>
            </a:r>
            <a:r>
              <a:rPr lang="cs-CZ" sz="1600" u="sng" dirty="false">
                <a:solidFill>
                  <a:srgbClr val="FF0000"/>
                </a:solidFill>
                <a:latin typeface="Arial" panose="020B06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www.esfcr.cz/hodnoceni-a-vyber-projektu-opz-plus/-/dokument/18069370</a:t>
            </a:r>
            <a:r>
              <a:rPr lang="cs-CZ" sz="1600" u="sng" dirty="false">
                <a:solidFill>
                  <a:srgbClr val="FF0000"/>
                </a:solidFill>
                <a:latin typeface="Arial" panose="020B0604020202020204" pitchFamily="34" charset="0"/>
                <a:cs typeface="Times New Roman" panose="02020603050405020304" pitchFamily="18" charset="0"/>
              </a:rPr>
              <a:t>)</a:t>
            </a:r>
          </a:p>
          <a:p>
            <a:pPr algn="just">
              <a:lnSpc>
                <a:spcPct val="110000"/>
              </a:lnSpc>
            </a:pP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Řídicí orgán OPZ+ je oprávněn pravidla v průběhu výzvy i během realizace projektů aktualizovat. Aktuální verze těchto dokumentů jsou vždy k dispozici na: </a:t>
            </a:r>
            <a:r>
              <a:rPr lang="cs-CZ" sz="1800" u="sng" dirty="false">
                <a:solidFill>
                  <a:srgbClr val="002060"/>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https://www.esfcr.cz/pravidla-pro-zadatele-a-prijemce-opz-plus</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Aktualizace pravidel není změnou textu výzvy.</a:t>
            </a:r>
            <a:endPar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110000"/>
              </a:lnSpc>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13</a:t>
            </a:fld>
            <a:endParaRPr lang="cs-CZ" dirty="false"/>
          </a:p>
        </p:txBody>
      </p:sp>
    </p:spTree>
    <p:extLst>
      <p:ext uri="{BB962C8B-B14F-4D97-AF65-F5344CB8AC3E}">
        <p14:creationId xmlns:p14="http://schemas.microsoft.com/office/powerpoint/2010/main" val="3026597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Definice používaných pojmů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812360" y="1412776"/>
            <a:ext cx="1152128" cy="5445224"/>
          </a:xfrm>
        </p:spPr>
        <p:txBody>
          <a:bodyPr/>
          <a:lstStyle/>
          <a:p>
            <a:pPr marL="0" lvl="0" indent="0">
              <a:lnSpc>
                <a:spcPct val="110000"/>
              </a:lnSpc>
              <a:spcAft>
                <a:spcPts val="1100"/>
              </a:spcAft>
              <a:buNone/>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Kapitola 3 příručky</a:t>
            </a:r>
          </a:p>
          <a:p>
            <a:pPr marL="0" lvl="0" indent="0">
              <a:lnSpc>
                <a:spcPct val="110000"/>
              </a:lnSpc>
              <a:spcAft>
                <a:spcPts val="1100"/>
              </a:spcAft>
              <a:buNone/>
            </a:pPr>
            <a:r>
              <a:rPr lang="cs-CZ" sz="1800" b="true"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Obecná část pravidel</a:t>
            </a: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 pro</a:t>
            </a:r>
            <a:b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žadatele</a:t>
            </a:r>
            <a:b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cs-CZ" sz="1800" dirty="false">
                <a:solidFill>
                  <a:srgbClr val="002060"/>
                </a:solidFill>
                <a:effectLst/>
                <a:latin typeface="Arial" panose="020B0604020202020204" pitchFamily="34" charset="0"/>
                <a:ea typeface="Calibri" panose="020F0502020204030204" pitchFamily="34" charset="0"/>
                <a:cs typeface="Arial" panose="020B0604020202020204" pitchFamily="34" charset="0"/>
              </a:rPr>
              <a:t>a příjemce v rámci OPZ+ </a:t>
            </a: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14</a:t>
            </a:fld>
            <a:endParaRPr lang="cs-CZ" dirty="false"/>
          </a:p>
        </p:txBody>
      </p:sp>
      <p:pic>
        <p:nvPicPr>
          <p:cNvPr id="6" name="Obrázek 5">
            <a:extLst>
              <a:ext uri="{FF2B5EF4-FFF2-40B4-BE49-F238E27FC236}">
                <a16:creationId xmlns:a16="http://schemas.microsoft.com/office/drawing/2014/main" id="{B33FECBB-F2BB-4253-A5DA-7F077896D896}"/>
              </a:ext>
            </a:extLst>
          </p:cNvPr>
          <p:cNvPicPr>
            <a:picLocks noChangeAspect="true"/>
          </p:cNvPicPr>
          <p:nvPr/>
        </p:nvPicPr>
        <p:blipFill rotWithShape="true">
          <a:blip r:embed="rId2"/>
          <a:srcRect t="7966"/>
          <a:stretch/>
        </p:blipFill>
        <p:spPr>
          <a:xfrm>
            <a:off x="0" y="1050942"/>
            <a:ext cx="7488832" cy="5823248"/>
          </a:xfrm>
          <a:prstGeom prst="rect">
            <a:avLst/>
          </a:prstGeom>
        </p:spPr>
      </p:pic>
      <p:pic>
        <p:nvPicPr>
          <p:cNvPr id="8" name="Obrázek 7">
            <a:extLst>
              <a:ext uri="{FF2B5EF4-FFF2-40B4-BE49-F238E27FC236}">
                <a16:creationId xmlns:a16="http://schemas.microsoft.com/office/drawing/2014/main" id="{4AE842E5-E54E-49E0-AF53-69874901140A}"/>
              </a:ext>
            </a:extLst>
          </p:cNvPr>
          <p:cNvPicPr>
            <a:picLocks noChangeAspect="true"/>
          </p:cNvPicPr>
          <p:nvPr/>
        </p:nvPicPr>
        <p:blipFill>
          <a:blip r:embed="rId3"/>
          <a:stretch>
            <a:fillRect/>
          </a:stretch>
        </p:blipFill>
        <p:spPr>
          <a:xfrm>
            <a:off x="7506822" y="4833176"/>
            <a:ext cx="1516756" cy="1467116"/>
          </a:xfrm>
          <a:prstGeom prst="rect">
            <a:avLst/>
          </a:prstGeom>
        </p:spPr>
      </p:pic>
      <p:sp>
        <p:nvSpPr>
          <p:cNvPr id="5" name="TextovéPole 4">
            <a:extLst>
              <a:ext uri="{FF2B5EF4-FFF2-40B4-BE49-F238E27FC236}">
                <a16:creationId xmlns:a16="http://schemas.microsoft.com/office/drawing/2014/main" id="{943971FD-4CE3-4923-B36F-F184ED68154C}"/>
              </a:ext>
            </a:extLst>
          </p:cNvPr>
          <p:cNvSpPr txBox="true"/>
          <p:nvPr/>
        </p:nvSpPr>
        <p:spPr>
          <a:xfrm>
            <a:off x="1331640" y="1166555"/>
            <a:ext cx="1277660" cy="246221"/>
          </a:xfrm>
          <a:prstGeom prst="rect">
            <a:avLst/>
          </a:prstGeom>
          <a:noFill/>
        </p:spPr>
        <p:txBody>
          <a:bodyPr wrap="square" rtlCol="false">
            <a:spAutoFit/>
          </a:bodyPr>
          <a:lstStyle/>
          <a:p>
            <a:r>
              <a:rPr lang="cs-CZ" sz="1000" dirty="false"/>
              <a:t>například</a:t>
            </a:r>
          </a:p>
        </p:txBody>
      </p:sp>
    </p:spTree>
    <p:extLst>
      <p:ext uri="{BB962C8B-B14F-4D97-AF65-F5344CB8AC3E}">
        <p14:creationId xmlns:p14="http://schemas.microsoft.com/office/powerpoint/2010/main" val="27860043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r>
              <a:rPr lang="cs-CZ" b="true" kern="0" cap="all" baseline="0" dirty="false">
                <a:latin typeface="+mj-lt"/>
                <a:ea typeface="+mj-ea"/>
                <a:cs typeface="+mj-cs"/>
              </a:rPr>
              <a:t>TECHNICKÁ podpora OPZ+</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a:spcAft>
                <a:spcPts val="600"/>
              </a:spcAft>
            </a:pPr>
            <a:fld id="{479BF083-4774-43B1-9AB0-5CC1AC5DD8EE}" type="slidenum">
              <a:rPr lang="cs-CZ" smtClean="false"/>
              <a:pPr>
                <a:spcAft>
                  <a:spcPts val="600"/>
                </a:spcAft>
              </a:pPr>
              <a:t>15</a:t>
            </a:fld>
            <a:endParaRPr lang="cs-CZ"/>
          </a:p>
        </p:txBody>
      </p:sp>
      <p:sp>
        <p:nvSpPr>
          <p:cNvPr id="4" name="TextovéPole 3"/>
          <p:cNvSpPr txBox="true"/>
          <p:nvPr/>
        </p:nvSpPr>
        <p:spPr>
          <a:xfrm>
            <a:off x="532515" y="1268760"/>
            <a:ext cx="8532480" cy="6120680"/>
          </a:xfrm>
          <a:prstGeom prst="rect">
            <a:avLst/>
          </a:prstGeom>
        </p:spPr>
        <p:txBody>
          <a:bodyPr vert="horz" lIns="0" tIns="0" rIns="0" bIns="0" rtlCol="false">
            <a:normAutofit fontScale="25000" lnSpcReduction="20000"/>
          </a:bodyPr>
          <a:lstStyle/>
          <a:p>
            <a:pPr marL="0" lvl="1" algn="just">
              <a:lnSpc>
                <a:spcPct val="120000"/>
              </a:lnSpc>
              <a:spcAft>
                <a:spcPts val="1200"/>
              </a:spcAft>
              <a:buClr>
                <a:schemeClr val="accent2"/>
              </a:buClr>
            </a:pPr>
            <a:r>
              <a:rPr lang="cs-CZ" sz="7600" b="false" i="false" dirty="false">
                <a:solidFill>
                  <a:srgbClr val="FF0000"/>
                </a:solidFill>
                <a:effectLst/>
                <a:latin typeface="+mj-lt"/>
              </a:rPr>
              <a:t>Do doby řádného zprovoznění </a:t>
            </a:r>
            <a:r>
              <a:rPr lang="cs-CZ" sz="7600" b="true" dirty="false">
                <a:solidFill>
                  <a:srgbClr val="002060"/>
                </a:solidFill>
                <a:latin typeface="+mj-lt"/>
              </a:rPr>
              <a:t>ServiceDesk 2021+ </a:t>
            </a:r>
            <a:r>
              <a:rPr lang="cs-CZ" sz="7600" dirty="false">
                <a:solidFill>
                  <a:srgbClr val="002060"/>
                </a:solidFill>
                <a:latin typeface="+mj-lt"/>
              </a:rPr>
              <a:t>(SD21+), který bude dostupný na adrese </a:t>
            </a:r>
            <a:r>
              <a:rPr lang="cs-CZ" sz="7600" b="true" dirty="false">
                <a:solidFill>
                  <a:srgbClr val="002060"/>
                </a:solidFill>
                <a:latin typeface="+mj-lt"/>
                <a:hlinkClick r:id="rId3">
                  <a:extLst>
                    <a:ext uri="{A12FA001-AC4F-418D-AE19-62706E023703}">
                      <ahyp:hlinkClr xmlns:ahyp="http://schemas.microsoft.com/office/drawing/2018/hyperlinkcolor" val="tx"/>
                    </a:ext>
                  </a:extLst>
                </a:hlinkClick>
              </a:rPr>
              <a:t>https://sd21.mssf.cz</a:t>
            </a:r>
            <a:r>
              <a:rPr lang="cs-CZ" sz="7600" b="true" dirty="false">
                <a:solidFill>
                  <a:srgbClr val="002060"/>
                </a:solidFill>
                <a:latin typeface="+mj-lt"/>
              </a:rPr>
              <a:t>, </a:t>
            </a:r>
            <a:r>
              <a:rPr lang="cs-CZ" sz="7600" b="false" i="false" dirty="false">
                <a:solidFill>
                  <a:srgbClr val="FF0000"/>
                </a:solidFill>
                <a:effectLst/>
                <a:latin typeface="+mj-lt"/>
              </a:rPr>
              <a:t>je pro potřeby OPZ+ využívána hotline „Technická podpora uživatelům OPZ+“ </a:t>
            </a:r>
            <a:r>
              <a:rPr lang="cs-CZ" sz="7600" b="false" i="false" dirty="false">
                <a:solidFill>
                  <a:schemeClr val="accent1">
                    <a:lumMod val="75000"/>
                  </a:schemeClr>
                </a:solidFill>
                <a:effectLst/>
                <a:latin typeface="+mj-lt"/>
              </a:rPr>
              <a:t>pro řešení Vašich technických problémů v aplikacích IS ESF, IS KP21+, databáze produktů, fóra či portálu esfcr.cz u projektů </a:t>
            </a:r>
            <a:r>
              <a:rPr lang="cs-CZ" sz="7600" b="true" i="false" dirty="false">
                <a:solidFill>
                  <a:schemeClr val="accent1">
                    <a:lumMod val="75000"/>
                  </a:schemeClr>
                </a:solidFill>
                <a:effectLst/>
                <a:latin typeface="+mj-lt"/>
              </a:rPr>
              <a:t>OP Zaměstnanost plus (programové období 2021-2027) </a:t>
            </a:r>
            <a:r>
              <a:rPr lang="cs-CZ" sz="7600" b="false" i="false" dirty="false">
                <a:solidFill>
                  <a:schemeClr val="accent1">
                    <a:lumMod val="75000"/>
                  </a:schemeClr>
                </a:solidFill>
                <a:effectLst/>
                <a:latin typeface="+mj-lt"/>
              </a:rPr>
              <a:t>na www.ESFCR.</a:t>
            </a:r>
            <a:r>
              <a:rPr lang="cs-CZ" sz="7600" dirty="false">
                <a:solidFill>
                  <a:schemeClr val="accent1">
                    <a:lumMod val="75000"/>
                  </a:schemeClr>
                </a:solidFill>
                <a:latin typeface="+mj-lt"/>
              </a:rPr>
              <a:t>cz</a:t>
            </a:r>
            <a:r>
              <a:rPr lang="cs-CZ" sz="7600" b="false" i="false" dirty="false">
                <a:solidFill>
                  <a:schemeClr val="accent1">
                    <a:lumMod val="75000"/>
                  </a:schemeClr>
                </a:solidFill>
                <a:effectLst/>
                <a:latin typeface="+mj-lt"/>
              </a:rPr>
              <a:t>. Komunikace probíhá formou </a:t>
            </a:r>
            <a:r>
              <a:rPr lang="cs-CZ" sz="7600" b="true" i="false" u="sng" dirty="false">
                <a:solidFill>
                  <a:schemeClr val="accent1">
                    <a:lumMod val="75000"/>
                  </a:schemeClr>
                </a:solidFill>
                <a:effectLst/>
                <a:latin typeface="+mj-lt"/>
                <a:hlinkClick r:id="rId4">
                  <a:extLst>
                    <a:ext uri="{A12FA001-AC4F-418D-AE19-62706E023703}">
                      <ahyp:hlinkClr xmlns:ahyp="http://schemas.microsoft.com/office/drawing/2018/hyperlinkcolor" val="tx"/>
                    </a:ext>
                  </a:extLst>
                </a:hlinkClick>
              </a:rPr>
              <a:t>diskusního klubu</a:t>
            </a:r>
            <a:r>
              <a:rPr lang="cs-CZ" sz="7600" b="false" i="false" dirty="false">
                <a:solidFill>
                  <a:schemeClr val="accent1">
                    <a:lumMod val="75000"/>
                  </a:schemeClr>
                </a:solidFill>
                <a:effectLst/>
                <a:latin typeface="+mj-lt"/>
              </a:rPr>
              <a:t>, který je dostupný pro registrované a přihlášené uživatele. Reakci můžete očekávat </a:t>
            </a:r>
            <a:br>
              <a:rPr lang="cs-CZ" sz="7600" b="false" i="false" dirty="false">
                <a:solidFill>
                  <a:schemeClr val="accent1">
                    <a:lumMod val="75000"/>
                  </a:schemeClr>
                </a:solidFill>
                <a:effectLst/>
                <a:latin typeface="+mj-lt"/>
              </a:rPr>
            </a:br>
            <a:r>
              <a:rPr lang="cs-CZ" sz="7600" b="false" i="false" dirty="false">
                <a:solidFill>
                  <a:schemeClr val="accent1">
                    <a:lumMod val="75000"/>
                  </a:schemeClr>
                </a:solidFill>
                <a:effectLst/>
                <a:latin typeface="+mj-lt"/>
              </a:rPr>
              <a:t>do 4 hodin v rámci provozní doby (po-pá 8 – 16 hodin) od obdržení požadavku.</a:t>
            </a:r>
          </a:p>
          <a:p>
            <a:pPr marL="0" lvl="1" algn="just">
              <a:lnSpc>
                <a:spcPct val="120000"/>
              </a:lnSpc>
              <a:spcAft>
                <a:spcPts val="1200"/>
              </a:spcAft>
              <a:buClr>
                <a:schemeClr val="accent2"/>
              </a:buClr>
            </a:pPr>
            <a:endParaRPr lang="cs-CZ" sz="8000" b="true" u="sng" dirty="false">
              <a:solidFill>
                <a:schemeClr val="accent1">
                  <a:lumMod val="75000"/>
                </a:schemeClr>
              </a:solidFill>
              <a:latin typeface="+mj-lt"/>
            </a:endParaRPr>
          </a:p>
          <a:p>
            <a:pPr marL="0" lvl="1" algn="just">
              <a:lnSpc>
                <a:spcPct val="120000"/>
              </a:lnSpc>
              <a:spcAft>
                <a:spcPts val="1200"/>
              </a:spcAft>
              <a:buClr>
                <a:schemeClr val="accent2"/>
              </a:buClr>
            </a:pPr>
            <a:r>
              <a:rPr lang="cs-CZ" sz="8000" dirty="false">
                <a:solidFill>
                  <a:srgbClr val="002060"/>
                </a:solidFill>
                <a:latin typeface="+mj-lt"/>
              </a:rPr>
              <a:t>    </a:t>
            </a: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b="true" dirty="false">
              <a:latin typeface="+mj-lt"/>
            </a:endParaRPr>
          </a:p>
          <a:p>
            <a:pPr marL="0" lvl="1" algn="just">
              <a:lnSpc>
                <a:spcPct val="130000"/>
              </a:lnSpc>
              <a:spcAft>
                <a:spcPts val="1200"/>
              </a:spcAft>
              <a:buClr>
                <a:schemeClr val="accent2"/>
              </a:buClr>
            </a:pPr>
            <a:endParaRPr lang="cs-CZ" sz="8000" dirty="false">
              <a:latin typeface="+mj-lt"/>
            </a:endParaRPr>
          </a:p>
          <a:p>
            <a:pPr marL="0" lvl="1" algn="just">
              <a:lnSpc>
                <a:spcPct val="130000"/>
              </a:lnSpc>
              <a:spcAft>
                <a:spcPts val="1200"/>
              </a:spcAft>
              <a:buClr>
                <a:schemeClr val="accent2"/>
              </a:buClr>
            </a:pPr>
            <a:endParaRPr lang="cs-CZ" sz="8000" dirty="false">
              <a:solidFill>
                <a:srgbClr val="002060"/>
              </a:solidFill>
              <a:latin typeface="+mj-lt"/>
            </a:endParaRPr>
          </a:p>
          <a:p>
            <a:pPr marL="0" lvl="1" algn="just">
              <a:lnSpc>
                <a:spcPct val="130000"/>
              </a:lnSpc>
              <a:spcAft>
                <a:spcPts val="1200"/>
              </a:spcAft>
              <a:buClr>
                <a:schemeClr val="accent2"/>
              </a:buClr>
            </a:pPr>
            <a:endParaRPr lang="cs-CZ" sz="8000" u="sng" dirty="false">
              <a:solidFill>
                <a:srgbClr val="002060"/>
              </a:solidFill>
              <a:latin typeface="+mj-lt"/>
            </a:endParaRPr>
          </a:p>
          <a:p>
            <a:pPr marL="0" lvl="1" algn="just">
              <a:lnSpc>
                <a:spcPct val="130000"/>
              </a:lnSpc>
              <a:spcAft>
                <a:spcPts val="1200"/>
              </a:spcAft>
              <a:buClr>
                <a:schemeClr val="accent2"/>
              </a:buClr>
            </a:pPr>
            <a:br>
              <a:rPr lang="cs-CZ" sz="8000" u="sng" dirty="false">
                <a:solidFill>
                  <a:srgbClr val="002060"/>
                </a:solidFill>
                <a:latin typeface="+mj-lt"/>
              </a:rPr>
            </a:br>
            <a:endParaRPr lang="cs-CZ" sz="8000" u="sng" dirty="false">
              <a:solidFill>
                <a:srgbClr val="002060"/>
              </a:solidFill>
              <a:latin typeface="+mj-lt"/>
            </a:endParaRPr>
          </a:p>
          <a:p>
            <a:pPr marL="0" lvl="1" algn="just">
              <a:lnSpc>
                <a:spcPct val="130000"/>
              </a:lnSpc>
              <a:spcBef>
                <a:spcPts val="2400"/>
              </a:spcBef>
              <a:spcAft>
                <a:spcPts val="1200"/>
              </a:spcAft>
              <a:buClr>
                <a:schemeClr val="accent2"/>
              </a:buClr>
            </a:pPr>
            <a:endParaRPr lang="cs-CZ" sz="1000" dirty="false"/>
          </a:p>
        </p:txBody>
      </p:sp>
      <p:pic>
        <p:nvPicPr>
          <p:cNvPr id="3" name="Obrázek 2">
            <a:extLst>
              <a:ext uri="{FF2B5EF4-FFF2-40B4-BE49-F238E27FC236}">
                <a16:creationId xmlns:a16="http://schemas.microsoft.com/office/drawing/2014/main" id="{D9B669DC-FE1F-4C4F-85E8-80113E104DDD}"/>
              </a:ext>
            </a:extLst>
          </p:cNvPr>
          <p:cNvPicPr>
            <a:picLocks noChangeAspect="true"/>
          </p:cNvPicPr>
          <p:nvPr/>
        </p:nvPicPr>
        <p:blipFill>
          <a:blip r:embed="rId5"/>
          <a:stretch>
            <a:fillRect/>
          </a:stretch>
        </p:blipFill>
        <p:spPr>
          <a:xfrm>
            <a:off x="-22109" y="3717032"/>
            <a:ext cx="9144000" cy="864096"/>
          </a:xfrm>
          <a:prstGeom prst="rect">
            <a:avLst/>
          </a:prstGeom>
        </p:spPr>
      </p:pic>
      <p:pic>
        <p:nvPicPr>
          <p:cNvPr id="8" name="Obrázek 7">
            <a:extLst>
              <a:ext uri="{FF2B5EF4-FFF2-40B4-BE49-F238E27FC236}">
                <a16:creationId xmlns:a16="http://schemas.microsoft.com/office/drawing/2014/main" id="{C42408D4-D9A4-4246-8A1A-79B585BF0120}"/>
              </a:ext>
            </a:extLst>
          </p:cNvPr>
          <p:cNvPicPr>
            <a:picLocks noChangeAspect="true"/>
          </p:cNvPicPr>
          <p:nvPr/>
        </p:nvPicPr>
        <p:blipFill>
          <a:blip r:embed="rId6"/>
          <a:stretch>
            <a:fillRect/>
          </a:stretch>
        </p:blipFill>
        <p:spPr>
          <a:xfrm>
            <a:off x="79005" y="4769888"/>
            <a:ext cx="8921235" cy="1827464"/>
          </a:xfrm>
          <a:prstGeom prst="rect">
            <a:avLst/>
          </a:prstGeom>
        </p:spPr>
      </p:pic>
    </p:spTree>
    <p:extLst>
      <p:ext uri="{BB962C8B-B14F-4D97-AF65-F5344CB8AC3E}">
        <p14:creationId xmlns:p14="http://schemas.microsoft.com/office/powerpoint/2010/main" val="76732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2" name="Obrázek 11">
            <a:extLst>
              <a:ext uri="{FF2B5EF4-FFF2-40B4-BE49-F238E27FC236}">
                <a16:creationId xmlns:a16="http://schemas.microsoft.com/office/drawing/2014/main" id="{A57ACFBB-50FB-4D7D-848C-CD72C48E3011}"/>
              </a:ext>
            </a:extLst>
          </p:cNvPr>
          <p:cNvPicPr>
            <a:picLocks noChangeAspect="true"/>
          </p:cNvPicPr>
          <p:nvPr/>
        </p:nvPicPr>
        <p:blipFill>
          <a:blip r:embed="rId2"/>
          <a:stretch>
            <a:fillRect/>
          </a:stretch>
        </p:blipFill>
        <p:spPr>
          <a:xfrm>
            <a:off x="156518" y="1916832"/>
            <a:ext cx="1007368" cy="958247"/>
          </a:xfrm>
          <a:prstGeom prst="rect">
            <a:avLst/>
          </a:prstGeom>
        </p:spPr>
      </p:pic>
      <p:pic>
        <p:nvPicPr>
          <p:cNvPr id="10" name="Obrázek 9">
            <a:extLst>
              <a:ext uri="{FF2B5EF4-FFF2-40B4-BE49-F238E27FC236}">
                <a16:creationId xmlns:a16="http://schemas.microsoft.com/office/drawing/2014/main" id="{FF719A01-EB55-49C3-A02E-6CEA9DC22D49}"/>
              </a:ext>
            </a:extLst>
          </p:cNvPr>
          <p:cNvPicPr>
            <a:picLocks noChangeAspect="true"/>
          </p:cNvPicPr>
          <p:nvPr/>
        </p:nvPicPr>
        <p:blipFill>
          <a:blip r:embed="rId3"/>
          <a:stretch>
            <a:fillRect/>
          </a:stretch>
        </p:blipFill>
        <p:spPr>
          <a:xfrm>
            <a:off x="7452320" y="5445224"/>
            <a:ext cx="1440160" cy="1152128"/>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Rozlišení projektů a výzev</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196752"/>
            <a:ext cx="8807970" cy="5877272"/>
          </a:xfrm>
        </p:spPr>
        <p:txBody>
          <a:bodyPr/>
          <a:lstStyle/>
          <a:p>
            <a:pPr marL="0" indent="0" algn="just">
              <a:lnSpc>
                <a:spcPct val="100000"/>
              </a:lnSpc>
              <a:buNone/>
            </a:pPr>
            <a:r>
              <a:rPr lang="cs-CZ" sz="1800" b="false" i="false" u="none" strike="noStrike" baseline="0" dirty="false">
                <a:solidFill>
                  <a:srgbClr val="002060"/>
                </a:solidFill>
                <a:latin typeface="Arial" panose="020B0604020202020204" pitchFamily="34" charset="0"/>
              </a:rPr>
              <a:t>Existují 2 mechanismy distribuce prostředků OPZ+:</a:t>
            </a:r>
          </a:p>
          <a:p>
            <a:pPr marL="806450" lvl="2" indent="-250825" algn="just">
              <a:lnSpc>
                <a:spcPct val="110000"/>
              </a:lnSpc>
              <a:spcAft>
                <a:spcPts val="1200"/>
              </a:spcAft>
              <a:buFont typeface="+mj-lt"/>
              <a:buAutoNum type="arabicPeriod"/>
            </a:pPr>
            <a:r>
              <a:rPr lang="cs-CZ" sz="1800" b="true" i="false" u="none" strike="noStrike" baseline="0" dirty="false">
                <a:solidFill>
                  <a:srgbClr val="002060"/>
                </a:solidFill>
                <a:latin typeface="Arial" panose="020B0604020202020204" pitchFamily="34" charset="0"/>
              </a:rPr>
              <a:t>  Soutěžní projekty </a:t>
            </a:r>
            <a:r>
              <a:rPr lang="cs-CZ" sz="1800" i="false" u="none" strike="noStrike" baseline="0" dirty="false">
                <a:solidFill>
                  <a:srgbClr val="002060"/>
                </a:solidFill>
                <a:latin typeface="Arial" panose="020B0604020202020204" pitchFamily="34" charset="0"/>
              </a:rPr>
              <a:t>– otevřené výzvy: oprávnění žadatelé spolu soutěží </a:t>
            </a:r>
            <a:br>
              <a:rPr lang="cs-CZ" sz="1800" i="false" u="none" strike="noStrike" baseline="0" dirty="false">
                <a:solidFill>
                  <a:srgbClr val="002060"/>
                </a:solidFill>
                <a:latin typeface="Arial" panose="020B0604020202020204" pitchFamily="34" charset="0"/>
              </a:rPr>
            </a:br>
            <a:r>
              <a:rPr lang="cs-CZ" sz="1800" i="false" u="none" strike="noStrike" baseline="0" dirty="false">
                <a:solidFill>
                  <a:srgbClr val="002060"/>
                </a:solidFill>
                <a:latin typeface="Arial" panose="020B0604020202020204" pitchFamily="34" charset="0"/>
              </a:rPr>
              <a:t> 		   o alokaci výzvy </a:t>
            </a:r>
            <a:r>
              <a:rPr lang="cs-CZ" sz="1800" b="false" i="false" u="none" strike="noStrike" baseline="0" dirty="false">
                <a:solidFill>
                  <a:srgbClr val="002060"/>
                </a:solidFill>
                <a:latin typeface="Arial" panose="020B0604020202020204" pitchFamily="34" charset="0"/>
              </a:rPr>
              <a:t>(pokud je zájem o výzvu takový, že požadované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prostředky převyšují alokaci výzvy);</a:t>
            </a:r>
            <a:endParaRPr lang="cs-CZ" sz="1800" dirty="false">
              <a:solidFill>
                <a:srgbClr val="002060"/>
              </a:solidFill>
              <a:latin typeface="Arial" panose="020B0604020202020204" pitchFamily="34" charset="0"/>
            </a:endParaRPr>
          </a:p>
          <a:p>
            <a:pPr marL="806450" lvl="2" indent="-250825" algn="just">
              <a:lnSpc>
                <a:spcPct val="110000"/>
              </a:lnSpc>
              <a:spcAft>
                <a:spcPts val="600"/>
              </a:spcAft>
              <a:buFont typeface="+mj-lt"/>
              <a:buAutoNum type="arabicPeriod"/>
            </a:pPr>
            <a:r>
              <a:rPr lang="cs-CZ" sz="1800" b="true" i="false" u="none" strike="noStrike" baseline="0" dirty="false">
                <a:solidFill>
                  <a:srgbClr val="002060"/>
                </a:solidFill>
                <a:latin typeface="Arial" panose="020B0604020202020204" pitchFamily="34" charset="0"/>
              </a:rPr>
              <a:t>  Projekty přímého přidělení </a:t>
            </a:r>
            <a:r>
              <a:rPr lang="cs-CZ" sz="1800" i="false" u="none" strike="noStrike" baseline="0" dirty="false">
                <a:solidFill>
                  <a:srgbClr val="002060"/>
                </a:solidFill>
                <a:latin typeface="Arial" panose="020B0604020202020204" pitchFamily="34" charset="0"/>
              </a:rPr>
              <a:t>– uzavřené výzvy: </a:t>
            </a:r>
            <a:r>
              <a:rPr lang="cs-CZ" sz="1800" b="false" i="false" u="none" strike="noStrike" baseline="0" dirty="false">
                <a:solidFill>
                  <a:srgbClr val="002060"/>
                </a:solidFill>
                <a:latin typeface="Arial" panose="020B0604020202020204" pitchFamily="34" charset="0"/>
              </a:rPr>
              <a:t>pro přidělení prostředků na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projekty, které mohou např. z legislativních důvodů realizovat                                                       	                 konkrétní subjekty.</a:t>
            </a:r>
          </a:p>
          <a:p>
            <a:pPr marL="0" indent="0" algn="just">
              <a:lnSpc>
                <a:spcPct val="110000"/>
              </a:lnSpc>
              <a:spcBef>
                <a:spcPts val="0"/>
              </a:spcBef>
              <a:buNone/>
            </a:pPr>
            <a:r>
              <a:rPr lang="cs-CZ" sz="1800" dirty="false">
                <a:solidFill>
                  <a:srgbClr val="002060"/>
                </a:solidFill>
                <a:latin typeface="Arial" panose="020B0604020202020204" pitchFamily="34" charset="0"/>
              </a:rPr>
              <a:t>Výzvy rozlišujeme:</a:t>
            </a:r>
          </a:p>
          <a:p>
            <a:pPr lvl="2" algn="just">
              <a:lnSpc>
                <a:spcPct val="110000"/>
              </a:lnSpc>
              <a:spcAft>
                <a:spcPts val="1200"/>
              </a:spcAft>
              <a:buFont typeface="+mj-lt"/>
              <a:buAutoNum type="arabicPeriod"/>
            </a:pPr>
            <a:r>
              <a:rPr lang="cs-CZ" sz="1800" b="true" dirty="false">
                <a:solidFill>
                  <a:srgbClr val="002060"/>
                </a:solidFill>
                <a:latin typeface="Arial" panose="020B0604020202020204" pitchFamily="34" charset="0"/>
              </a:rPr>
              <a:t>  Kolová výzva</a:t>
            </a:r>
            <a:r>
              <a:rPr lang="cs-CZ" sz="1800" b="true" i="false" u="none" strike="noStrike" baseline="0" dirty="false">
                <a:solidFill>
                  <a:srgbClr val="002060"/>
                </a:solidFill>
                <a:latin typeface="Arial" panose="020B0604020202020204" pitchFamily="34" charset="0"/>
              </a:rPr>
              <a:t>: </a:t>
            </a:r>
            <a:r>
              <a:rPr lang="cs-CZ" sz="1800" b="false" i="false" u="none" strike="noStrike" baseline="0" dirty="false">
                <a:solidFill>
                  <a:srgbClr val="002060"/>
                </a:solidFill>
                <a:latin typeface="Arial" panose="020B0604020202020204" pitchFamily="34" charset="0"/>
              </a:rPr>
              <a:t>má pouze jedno kolo příjmu žádostí a po jeho proběhnutí je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uzavřena a už do ní není možné předložit žádost  o podporu. Jejím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základním znakem je, že rozhodnutí o výběru projektů probíhá nad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všemi předloženými žádostmi v rámci dané výzvy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                 (tj. až po termínu uzavření příjmu žádostí).</a:t>
            </a:r>
          </a:p>
          <a:p>
            <a:pPr lvl="2">
              <a:lnSpc>
                <a:spcPct val="110000"/>
              </a:lnSpc>
              <a:spcAft>
                <a:spcPts val="0"/>
              </a:spcAft>
              <a:buFont typeface="+mj-lt"/>
              <a:buAutoNum type="arabicPeriod"/>
            </a:pPr>
            <a:r>
              <a:rPr lang="cs-CZ" sz="1800" b="true" dirty="false">
                <a:solidFill>
                  <a:srgbClr val="002060"/>
                </a:solidFill>
                <a:latin typeface="Arial" panose="020B0604020202020204" pitchFamily="34" charset="0"/>
              </a:rPr>
              <a:t>  Průběžná výzva:  </a:t>
            </a:r>
            <a:r>
              <a:rPr lang="cs-CZ" sz="1800" dirty="false">
                <a:solidFill>
                  <a:srgbClr val="002060"/>
                </a:solidFill>
                <a:latin typeface="Arial" panose="020B0604020202020204" pitchFamily="34" charset="0"/>
              </a:rPr>
              <a:t>posouzení žádosti o podporu probíhá     </a:t>
            </a:r>
          </a:p>
          <a:p>
            <a:pPr marL="666000" lvl="2" indent="0">
              <a:lnSpc>
                <a:spcPct val="110000"/>
              </a:lnSpc>
              <a:spcBef>
                <a:spcPts val="0"/>
              </a:spcBef>
              <a:spcAft>
                <a:spcPts val="0"/>
              </a:spcAft>
              <a:buNone/>
            </a:pPr>
            <a:r>
              <a:rPr lang="cs-CZ" sz="1800" dirty="false">
                <a:solidFill>
                  <a:srgbClr val="002060"/>
                </a:solidFill>
                <a:latin typeface="Arial" panose="020B0604020202020204" pitchFamily="34" charset="0"/>
              </a:rPr>
              <a:t>                   průběžně, posuzuje se pouze splnění podmínek, </a:t>
            </a:r>
          </a:p>
          <a:p>
            <a:pPr marL="666000" lvl="2" indent="0">
              <a:lnSpc>
                <a:spcPct val="110000"/>
              </a:lnSpc>
              <a:spcBef>
                <a:spcPts val="0"/>
              </a:spcBef>
              <a:spcAft>
                <a:spcPts val="600"/>
              </a:spcAft>
              <a:buNone/>
            </a:pPr>
            <a:r>
              <a:rPr lang="cs-CZ" sz="1800" dirty="false">
                <a:solidFill>
                  <a:srgbClr val="002060"/>
                </a:solidFill>
                <a:latin typeface="Arial" panose="020B0604020202020204" pitchFamily="34" charset="0"/>
              </a:rPr>
              <a:t>                   které Řídící orgán výzvou dopředu stanovil. 	</a:t>
            </a:r>
            <a:r>
              <a:rPr lang="cs-CZ" sz="1400" b="false" i="false" u="none" strike="noStrike" baseline="0" dirty="false">
                <a:solidFill>
                  <a:srgbClr val="002060"/>
                </a:solidFill>
                <a:latin typeface="Arial" panose="020B0604020202020204" pitchFamily="34" charset="0"/>
              </a:rPr>
              <a:t>	</a:t>
            </a:r>
          </a:p>
          <a:p>
            <a:pPr lvl="2" algn="just">
              <a:lnSpc>
                <a:spcPct val="110000"/>
              </a:lnSpc>
              <a:spcAft>
                <a:spcPts val="600"/>
              </a:spcAft>
              <a:buFont typeface="+mj-lt"/>
              <a:buAutoNum type="arabicPeriod"/>
            </a:pPr>
            <a:endParaRPr lang="cs-CZ" sz="180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16</a:t>
            </a:fld>
            <a:endParaRPr lang="cs-CZ" dirty="false"/>
          </a:p>
        </p:txBody>
      </p:sp>
    </p:spTree>
    <p:extLst>
      <p:ext uri="{BB962C8B-B14F-4D97-AF65-F5344CB8AC3E}">
        <p14:creationId xmlns:p14="http://schemas.microsoft.com/office/powerpoint/2010/main" val="3865796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Oprávněnost žadatele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buNone/>
            </a:pPr>
            <a:r>
              <a:rPr lang="cs-CZ" sz="1800" b="true" i="false" u="none" strike="noStrike" baseline="0" dirty="false">
                <a:solidFill>
                  <a:srgbClr val="002060"/>
                </a:solidFill>
                <a:latin typeface="Arial" panose="020B0604020202020204" pitchFamily="34" charset="0"/>
              </a:rPr>
              <a:t>Oprávněným žadatelem OPZ+ </a:t>
            </a:r>
            <a:r>
              <a:rPr lang="cs-CZ" sz="1800" b="false" i="false" u="none" strike="noStrike" baseline="0" dirty="false">
                <a:solidFill>
                  <a:srgbClr val="002060"/>
                </a:solidFill>
                <a:latin typeface="Arial" panose="020B0604020202020204" pitchFamily="34" charset="0"/>
              </a:rPr>
              <a:t>může být pouze: </a:t>
            </a:r>
            <a:endParaRPr lang="cs-CZ" sz="1800" dirty="false">
              <a:solidFill>
                <a:srgbClr val="002060"/>
              </a:solidFill>
              <a:latin typeface="Arial" panose="020B0604020202020204" pitchFamily="34" charset="0"/>
            </a:endParaRPr>
          </a:p>
          <a:p>
            <a:pPr lvl="1" algn="just"/>
            <a:r>
              <a:rPr lang="cs-CZ" sz="1800" b="false" i="false" u="none" strike="noStrike" baseline="0" dirty="false">
                <a:solidFill>
                  <a:srgbClr val="002060"/>
                </a:solidFill>
                <a:latin typeface="Arial" panose="020B0604020202020204" pitchFamily="34" charset="0"/>
              </a:rPr>
              <a:t>osoba (</a:t>
            </a:r>
            <a:r>
              <a:rPr lang="cs-CZ" sz="1800" b="false" i="false" u="none" strike="noStrike" baseline="0" dirty="false">
                <a:solidFill>
                  <a:srgbClr val="002060"/>
                </a:solidFill>
                <a:latin typeface="+mj-lt"/>
              </a:rPr>
              <a:t>právnická nebo fyzická), která je registrovaným subjektem v ČR,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tj. </a:t>
            </a:r>
            <a:r>
              <a:rPr lang="cs-CZ" sz="1800" b="true" i="false" u="none" strike="noStrike" baseline="0" dirty="false">
                <a:solidFill>
                  <a:srgbClr val="002060"/>
                </a:solidFill>
                <a:latin typeface="+mj-lt"/>
              </a:rPr>
              <a:t>osoba, která má vlastní identifikační číslo</a:t>
            </a:r>
            <a:r>
              <a:rPr lang="cs-CZ" sz="1800" b="false" i="false" u="none" strike="noStrike" baseline="0" dirty="false">
                <a:solidFill>
                  <a:srgbClr val="002060"/>
                </a:solidFill>
                <a:latin typeface="+mj-lt"/>
              </a:rPr>
              <a:t> (tzv. IČO/IČ),</a:t>
            </a:r>
          </a:p>
          <a:p>
            <a:pPr lvl="1" algn="just"/>
            <a:r>
              <a:rPr lang="cs-CZ" sz="1800" b="false" i="false" u="none" strike="noStrike" baseline="0" dirty="false">
                <a:solidFill>
                  <a:srgbClr val="002060"/>
                </a:solidFill>
                <a:latin typeface="+mj-lt"/>
              </a:rPr>
              <a:t>osoba, která má </a:t>
            </a:r>
            <a:r>
              <a:rPr lang="cs-CZ" sz="1800" b="true" i="false" u="none" strike="noStrike" baseline="0" dirty="false">
                <a:solidFill>
                  <a:srgbClr val="002060"/>
                </a:solidFill>
                <a:latin typeface="+mj-lt"/>
              </a:rPr>
              <a:t>aktivní datovou schránku</a:t>
            </a:r>
            <a:r>
              <a:rPr lang="cs-CZ" sz="1800" b="false" i="false" u="none" strike="noStrike" baseline="0" dirty="false">
                <a:solidFill>
                  <a:srgbClr val="002060"/>
                </a:solidFill>
                <a:latin typeface="+mj-lt"/>
              </a:rPr>
              <a:t>,</a:t>
            </a:r>
          </a:p>
          <a:p>
            <a:pPr lvl="1" algn="just"/>
            <a:r>
              <a:rPr lang="cs-CZ" sz="1800" b="false" i="false" u="none" strike="noStrike" baseline="0" dirty="false">
                <a:solidFill>
                  <a:srgbClr val="002060"/>
                </a:solidFill>
                <a:latin typeface="+mj-lt"/>
              </a:rPr>
              <a:t>osoba, která nepatří mezi subjekty, které se nemohou výzvy účastnit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z důvodů</a:t>
            </a:r>
            <a:r>
              <a:rPr lang="cs-CZ" sz="1800" b="true" i="false" u="none" strike="noStrike" baseline="0" dirty="false">
                <a:solidFill>
                  <a:srgbClr val="002060"/>
                </a:solidFill>
                <a:latin typeface="+mj-lt"/>
              </a:rPr>
              <a:t> insolvence</a:t>
            </a:r>
            <a:r>
              <a:rPr lang="cs-CZ" sz="1800" b="false" i="false" u="none" strike="noStrike" baseline="0" dirty="false">
                <a:solidFill>
                  <a:srgbClr val="002060"/>
                </a:solidFill>
                <a:latin typeface="+mj-lt"/>
              </a:rPr>
              <a:t>, pokut, dluhu atp.</a:t>
            </a:r>
          </a:p>
          <a:p>
            <a:pPr algn="just">
              <a:lnSpc>
                <a:spcPct val="110000"/>
              </a:lnSpc>
            </a:pPr>
            <a:r>
              <a:rPr lang="cs-CZ" sz="1800" b="false" i="false" u="none" strike="noStrike" baseline="0" dirty="false">
                <a:solidFill>
                  <a:srgbClr val="002060"/>
                </a:solidFill>
                <a:latin typeface="Arial" panose="020B0604020202020204" pitchFamily="34" charset="0"/>
              </a:rPr>
              <a:t>Podmínky oprávněnosti žadatele jsou posuzovány během hodnocení a výběru projektů a musí být splněny k datu podání žádosti o podporu.</a:t>
            </a:r>
          </a:p>
          <a:p>
            <a:pPr algn="just">
              <a:lnSpc>
                <a:spcPct val="110000"/>
              </a:lnSpc>
              <a:spcAft>
                <a:spcPts val="1800"/>
              </a:spcAft>
            </a:pPr>
            <a:r>
              <a:rPr lang="cs-CZ" sz="1800" b="false" i="false" u="none" strike="noStrike" baseline="0" dirty="false">
                <a:solidFill>
                  <a:srgbClr val="002060"/>
                </a:solidFill>
                <a:latin typeface="Arial" panose="020B0604020202020204" pitchFamily="34" charset="0"/>
              </a:rPr>
              <a:t>Nad rámec obecných podmínek pro oprávněnost žadatele uvedených výše </a:t>
            </a:r>
            <a:r>
              <a:rPr lang="cs-CZ" sz="1800" b="true" i="false" u="none" strike="noStrike" baseline="0" dirty="false">
                <a:solidFill>
                  <a:srgbClr val="002060"/>
                </a:solidFill>
                <a:latin typeface="Arial" panose="020B0604020202020204" pitchFamily="34" charset="0"/>
              </a:rPr>
              <a:t>může výzva stanovit další požadavky </a:t>
            </a:r>
            <a:r>
              <a:rPr lang="cs-CZ" sz="1800" b="false" i="false" u="none" strike="noStrike" baseline="0" dirty="false">
                <a:solidFill>
                  <a:srgbClr val="002060"/>
                </a:solidFill>
                <a:latin typeface="Arial" panose="020B0604020202020204" pitchFamily="34" charset="0"/>
              </a:rPr>
              <a:t>kladené na subjekt žadatele, které jsou</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uvedeny v příslušné výzvě pro předkládání žádostí o podporu včetně specifikace doložení jejich naplnění (uvedením informace do formuláře žádosti o podporu nebo formou samostatné přílohy žádosti o podporu). </a:t>
            </a:r>
            <a:endParaRPr lang="cs-CZ" sz="18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17</a:t>
            </a:fld>
            <a:endParaRPr lang="cs-CZ" dirty="false"/>
          </a:p>
        </p:txBody>
      </p:sp>
      <p:pic>
        <p:nvPicPr>
          <p:cNvPr id="11" name="Obrázek 10">
            <a:extLst>
              <a:ext uri="{FF2B5EF4-FFF2-40B4-BE49-F238E27FC236}">
                <a16:creationId xmlns:a16="http://schemas.microsoft.com/office/drawing/2014/main" id="{4EA7AF03-F646-4E2E-B806-2BC5CA8961E7}"/>
              </a:ext>
            </a:extLst>
          </p:cNvPr>
          <p:cNvPicPr/>
          <p:nvPr/>
        </p:nvPicPr>
        <p:blipFill>
          <a:blip cstate="print" r:embed="rId2">
            <a:extLst>
              <a:ext uri="{BEBA8EAE-BF5A-486C-A8C5-ECC9F3942E4B}">
                <a14:imgProps xmlns:a14="http://schemas.microsoft.com/office/drawing/2010/main">
                  <a14:imgLayer r:embed="rId3">
                    <a14:imgEffect>
                      <a14:backgroundRemoval b="91966" l="9221" r="93005" t="1368">
                        <a14:foregroundMark x1="48649" x2="48649" y1="60513" y2="60513"/>
                        <a14:foregroundMark x1="49603" x2="49603" y1="57949" y2="57949"/>
                        <a14:foregroundMark x1="32750" x2="32750" y1="36923" y2="36923"/>
                        <a14:foregroundMark x1="23211" x2="23211" y1="10769" y2="10769"/>
                        <a14:foregroundMark x1="22576" x2="22576" y1="10769" y2="10769"/>
                        <a14:foregroundMark x1="28299" x2="28299" y1="7521" y2="7521"/>
                        <a14:foregroundMark x1="29889" x2="29889" y1="7179" y2="7179"/>
                        <a14:foregroundMark x1="32432" x2="32432" y1="2564" y2="2564"/>
                        <a14:foregroundMark x1="27027" x2="27027" y1="91966" y2="91966"/>
                        <a14:foregroundMark x1="51192" x2="51192" y1="90256" y2="90256"/>
                        <a14:foregroundMark x1="9221" x2="9221" y1="74872" y2="74872"/>
                        <a14:foregroundMark x1="31320" x2="31320" y1="1709" y2="1709"/>
                        <a14:foregroundMark x1="78537" x2="78537" y1="27009" y2="27009"/>
                        <a14:foregroundMark x1="88712" x2="88712" y1="31795" y2="31795"/>
                        <a14:foregroundMark x1="90779" x2="90779" y1="42564" y2="42564"/>
                        <a14:foregroundMark x1="85374" x2="85374" y1="51966" y2="51966"/>
                        <a14:foregroundMark x1="74563" x2="74563" y1="51111" y2="51111"/>
                        <a14:foregroundMark x1="79173" x2="79173" y1="38291" y2="38291"/>
                        <a14:foregroundMark x1="77583" x2="77583" y1="41026" y2="41026"/>
                        <a14:foregroundMark x1="67409" x2="67409" y1="21709" y2="21709"/>
                        <a14:foregroundMark x1="93005" x2="93005" y1="44615" y2="44615"/>
                      </a14:backgroundRemoval>
                    </a14:imgEffect>
                  </a14:imgLayer>
                </a14:imgProps>
              </a:ext>
              <a:ext uri="{28A0092B-C50C-407E-A947-70E740481C1C}">
                <a14:useLocalDpi xmlns:a14="http://schemas.microsoft.com/office/drawing/2010/main" val="0"/>
              </a:ext>
            </a:extLst>
          </a:blip>
          <a:srcRect/>
          <a:stretch>
            <a:fillRect/>
          </a:stretch>
        </p:blipFill>
        <p:spPr bwMode="auto">
          <a:xfrm flipH="true">
            <a:off x="7164288" y="0"/>
            <a:ext cx="1482402" cy="1412776"/>
          </a:xfrm>
          <a:prstGeom prst="rect">
            <a:avLst/>
          </a:prstGeom>
          <a:noFill/>
          <a:ln>
            <a:noFill/>
          </a:ln>
        </p:spPr>
      </p:pic>
    </p:spTree>
    <p:extLst>
      <p:ext uri="{BB962C8B-B14F-4D97-AF65-F5344CB8AC3E}">
        <p14:creationId xmlns:p14="http://schemas.microsoft.com/office/powerpoint/2010/main" val="665339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539552" y="0"/>
            <a:ext cx="8244447" cy="1080000"/>
          </a:xfrm>
        </p:spPr>
        <p:txBody>
          <a:bodyPr/>
          <a:lstStyle/>
          <a:p>
            <a:r>
              <a:rPr lang="cs-CZ" dirty="false"/>
              <a:t>Partnerství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Partnerství pro realizaci projektu je vztah mezi příjemcem podpory z OPZ+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veřejnými nebo soukromými subjekty. </a:t>
            </a:r>
            <a:r>
              <a:rPr lang="cs-CZ" sz="1800" b="true" i="false" u="none" strike="noStrike" baseline="0" dirty="false">
                <a:solidFill>
                  <a:srgbClr val="002060"/>
                </a:solidFill>
                <a:latin typeface="Arial" panose="020B0604020202020204" pitchFamily="34" charset="0"/>
              </a:rPr>
              <a:t>Partneři se společně s příjemcem podílí na realizaci projektových aktivit</a:t>
            </a:r>
            <a:r>
              <a:rPr lang="cs-CZ" sz="1800" b="false" i="false" u="none" strike="noStrike" baseline="0" dirty="false">
                <a:solidFill>
                  <a:srgbClr val="002060"/>
                </a:solidFill>
                <a:latin typeface="Arial" panose="020B0604020202020204" pitchFamily="34" charset="0"/>
              </a:rPr>
              <a:t>, v naprosté většině případů jsou navíc zapojeni už do zpracování žádosti o podporu. </a:t>
            </a:r>
          </a:p>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Role a míra zapojení partnera musí být popsány žadatelem již v žádosti o podporu. Účast partnerů musí být opodstatněná a nezastupitelná. Přínos jednotlivých partnerů pro tvorbu či realizaci projektu musí spočívat v zajištění aktivit, bez jejichž realizace by nebylo dosaženo cílů projektu a zároveň je nemůže zajistit sám vlastními zdroji a silami jediný subjekt nebo jiný ze zapojených partnerů. </a:t>
            </a:r>
          </a:p>
          <a:p>
            <a:pPr marL="0"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Partnerství nesmí nahrazovat zabezpečení běžné administrace projektu </a:t>
            </a:r>
            <a:r>
              <a:rPr lang="cs-CZ" sz="1800" b="false" i="false" u="none" strike="noStrike" baseline="0" dirty="false">
                <a:solidFill>
                  <a:srgbClr val="002060"/>
                </a:solidFill>
                <a:latin typeface="Arial" panose="020B0604020202020204" pitchFamily="34" charset="0"/>
              </a:rPr>
              <a:t>(zejména zpracování zpráv o realizaci projektu, finanční řízení projektu, účetnictví,..), </a:t>
            </a:r>
            <a:r>
              <a:rPr lang="cs-CZ" sz="1800" b="true" i="false" u="none" strike="noStrike" baseline="0" dirty="false">
                <a:solidFill>
                  <a:srgbClr val="002060"/>
                </a:solidFill>
                <a:latin typeface="Arial" panose="020B0604020202020204" pitchFamily="34" charset="0"/>
              </a:rPr>
              <a:t>poskytování běžných služeb </a:t>
            </a:r>
            <a:r>
              <a:rPr lang="cs-CZ" sz="1800" b="false" i="false" u="none" strike="noStrike" baseline="0" dirty="false">
                <a:solidFill>
                  <a:srgbClr val="002060"/>
                </a:solidFill>
                <a:latin typeface="Arial" panose="020B0604020202020204" pitchFamily="34" charset="0"/>
              </a:rPr>
              <a:t>(publicita projektu, IT služby, účetní služby apod.) </a:t>
            </a:r>
            <a:r>
              <a:rPr lang="cs-CZ" sz="1800" b="true" i="false" u="none" strike="noStrike" baseline="0" dirty="false">
                <a:solidFill>
                  <a:srgbClr val="002060"/>
                </a:solidFill>
                <a:latin typeface="Arial" panose="020B0604020202020204" pitchFamily="34" charset="0"/>
              </a:rPr>
              <a:t>nebo dodání zboží. </a:t>
            </a:r>
          </a:p>
          <a:p>
            <a:pPr marL="0" indent="0" algn="just">
              <a:lnSpc>
                <a:spcPct val="100000"/>
              </a:lnSpc>
              <a:spcBef>
                <a:spcPts val="0"/>
              </a:spcBef>
              <a:spcAft>
                <a:spcPts val="1200"/>
              </a:spcAft>
              <a:buNone/>
            </a:pPr>
            <a:r>
              <a:rPr lang="cs-CZ" sz="1800" i="false" u="none" strike="noStrike" baseline="0" dirty="false">
                <a:solidFill>
                  <a:srgbClr val="002060"/>
                </a:solidFill>
                <a:latin typeface="Arial" panose="020B0604020202020204" pitchFamily="34" charset="0"/>
              </a:rPr>
              <a:t>Partnerství není vztahem, kdy příjemce nebo partner zajišťují v projektu takové aktivity, které mohou být běžně na trhu poskytnuty jako služby dalších subjektů.</a:t>
            </a:r>
          </a:p>
          <a:p>
            <a:pPr marL="0"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Realizace principu partnerství nesmí být zneužito k obcházení zákona o veřejných zakázkách. </a:t>
            </a: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18</a:t>
            </a:fld>
            <a:endParaRPr lang="cs-CZ" dirty="false"/>
          </a:p>
        </p:txBody>
      </p:sp>
      <p:pic>
        <p:nvPicPr>
          <p:cNvPr id="7" name="Obrázek 6">
            <a:extLst>
              <a:ext uri="{FF2B5EF4-FFF2-40B4-BE49-F238E27FC236}">
                <a16:creationId xmlns:a16="http://schemas.microsoft.com/office/drawing/2014/main" id="{EF98695E-BB65-46CA-9728-6E7EB216AEBE}"/>
              </a:ext>
            </a:extLst>
          </p:cNvPr>
          <p:cNvPicPr>
            <a:picLocks noChangeAspect="true"/>
          </p:cNvPicPr>
          <p:nvPr/>
        </p:nvPicPr>
        <p:blipFill>
          <a:blip r:embed="rId2"/>
          <a:stretch>
            <a:fillRect/>
          </a:stretch>
        </p:blipFill>
        <p:spPr>
          <a:xfrm>
            <a:off x="7596336" y="44686"/>
            <a:ext cx="1480088" cy="792026"/>
          </a:xfrm>
          <a:prstGeom prst="rect">
            <a:avLst/>
          </a:prstGeom>
        </p:spPr>
      </p:pic>
    </p:spTree>
    <p:extLst>
      <p:ext uri="{BB962C8B-B14F-4D97-AF65-F5344CB8AC3E}">
        <p14:creationId xmlns:p14="http://schemas.microsoft.com/office/powerpoint/2010/main" val="3603763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68090" y="1340776"/>
            <a:ext cx="8856984" cy="5445224"/>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mj-lt"/>
              </a:rPr>
              <a:t>I v případě zapojení partnera do projektu je odpovědnost za realizaci projektu vždy na příjemci. Příjemce vůči ŘO garantuje, že projekt je realizován podle pravidel OPZ+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a v souladu s právním aktem, na jehož základě projekt podporu čerpá.</a:t>
            </a:r>
          </a:p>
          <a:p>
            <a:pPr marL="0" indent="0" algn="just">
              <a:lnSpc>
                <a:spcPct val="100000"/>
              </a:lnSpc>
              <a:spcBef>
                <a:spcPts val="0"/>
              </a:spcBef>
              <a:spcAft>
                <a:spcPts val="1200"/>
              </a:spcAft>
              <a:buNone/>
            </a:pPr>
            <a:r>
              <a:rPr lang="cs-CZ" sz="1800" b="true" i="false" u="sng" strike="noStrike" baseline="0" dirty="false">
                <a:solidFill>
                  <a:srgbClr val="002060"/>
                </a:solidFill>
                <a:latin typeface="+mj-lt"/>
              </a:rPr>
              <a:t>Rozlišujeme dva typy partnerů: </a:t>
            </a:r>
          </a:p>
          <a:p>
            <a:pPr marL="342900" indent="-342900" algn="just">
              <a:lnSpc>
                <a:spcPct val="100000"/>
              </a:lnSpc>
              <a:spcBef>
                <a:spcPts val="0"/>
              </a:spcBef>
              <a:spcAft>
                <a:spcPts val="1200"/>
              </a:spcAft>
              <a:buAutoNum type="arabicPeriod"/>
            </a:pPr>
            <a:r>
              <a:rPr lang="cs-CZ" sz="1800" b="true" i="false" u="none" strike="noStrike" baseline="0" dirty="false">
                <a:solidFill>
                  <a:srgbClr val="002060"/>
                </a:solidFill>
                <a:latin typeface="+mj-lt"/>
              </a:rPr>
              <a:t>Partner bez finančního příspěvku:</a:t>
            </a:r>
            <a:r>
              <a:rPr lang="cs-CZ" sz="1800" dirty="false">
                <a:solidFill>
                  <a:srgbClr val="002060"/>
                </a:solidFill>
                <a:latin typeface="+mj-lt"/>
              </a:rPr>
              <a:t> </a:t>
            </a:r>
            <a:r>
              <a:rPr lang="cs-CZ" sz="1800" b="false" i="false" u="none" strike="noStrike" baseline="0" dirty="false">
                <a:solidFill>
                  <a:srgbClr val="002060"/>
                </a:solidFill>
                <a:latin typeface="+mj-lt"/>
              </a:rPr>
              <a:t>partner se podílí na realizaci věcných aktivit projektu např. formou konzultací, odborné garance apod., ale na své výdaje spojené s realizací projektu </a:t>
            </a:r>
            <a:r>
              <a:rPr lang="cs-CZ" sz="1800" b="true" i="false" u="none" strike="noStrike" baseline="0" dirty="false">
                <a:solidFill>
                  <a:srgbClr val="002060"/>
                </a:solidFill>
                <a:latin typeface="+mj-lt"/>
              </a:rPr>
              <a:t>nezískává z OPZ+ žádný finanční příspěvek</a:t>
            </a:r>
            <a:r>
              <a:rPr lang="cs-CZ" sz="1800" b="false" i="false" u="none" strike="noStrike" baseline="0" dirty="false">
                <a:solidFill>
                  <a:srgbClr val="002060"/>
                </a:solidFill>
                <a:latin typeface="+mj-lt"/>
              </a:rPr>
              <a:t>. </a:t>
            </a:r>
          </a:p>
          <a:p>
            <a:pPr marL="342900" indent="-342900" algn="just">
              <a:lnSpc>
                <a:spcPct val="100000"/>
              </a:lnSpc>
              <a:spcBef>
                <a:spcPts val="0"/>
              </a:spcBef>
              <a:spcAft>
                <a:spcPts val="1200"/>
              </a:spcAft>
              <a:buAutoNum type="arabicPeriod"/>
            </a:pPr>
            <a:r>
              <a:rPr lang="cs-CZ" sz="1800" b="true" i="false" u="none" strike="noStrike" baseline="0" dirty="false">
                <a:solidFill>
                  <a:srgbClr val="002060"/>
                </a:solidFill>
                <a:latin typeface="+mj-lt"/>
              </a:rPr>
              <a:t>Partner s finančním příspěvkem:</a:t>
            </a:r>
            <a:r>
              <a:rPr lang="cs-CZ" sz="1800" b="false" i="false" u="none" strike="noStrike" baseline="0" dirty="false">
                <a:solidFill>
                  <a:srgbClr val="002060"/>
                </a:solidFill>
                <a:latin typeface="+mj-lt"/>
              </a:rPr>
              <a:t> partnera přijímá prostřednictvím příjemce část podpory z OPZ+ na realizaci věcných projektových aktivit. </a:t>
            </a:r>
          </a:p>
          <a:p>
            <a:pPr marL="952087" lvl="2" indent="-285750" algn="just">
              <a:lnSpc>
                <a:spcPct val="100000"/>
              </a:lnSpc>
              <a:spcBef>
                <a:spcPts val="0"/>
              </a:spcBef>
              <a:spcAft>
                <a:spcPts val="600"/>
              </a:spcAft>
            </a:pPr>
            <a:r>
              <a:rPr lang="cs-CZ" sz="1700" b="false" i="false" u="none" strike="noStrike" baseline="0" dirty="false">
                <a:solidFill>
                  <a:srgbClr val="002060"/>
                </a:solidFill>
                <a:latin typeface="Arial" panose="020B0604020202020204" pitchFamily="34" charset="0"/>
              </a:rPr>
              <a:t>Vždy jen subjekt s prokazatelnou dobou </a:t>
            </a:r>
            <a:r>
              <a:rPr lang="cs-CZ" sz="1700" b="true" i="false" u="none" strike="noStrike" baseline="0" dirty="false">
                <a:solidFill>
                  <a:srgbClr val="002060"/>
                </a:solidFill>
                <a:latin typeface="Arial" panose="020B0604020202020204" pitchFamily="34" charset="0"/>
              </a:rPr>
              <a:t>trvání své existence minimálně 3 roky před datem vyhlášení. </a:t>
            </a:r>
          </a:p>
          <a:p>
            <a:pPr marL="952087" lvl="2" indent="-285750" algn="just">
              <a:lnSpc>
                <a:spcPct val="100000"/>
              </a:lnSpc>
              <a:spcBef>
                <a:spcPts val="0"/>
              </a:spcBef>
              <a:spcAft>
                <a:spcPts val="600"/>
              </a:spcAft>
            </a:pPr>
            <a:r>
              <a:rPr lang="cs-CZ" sz="1700" b="true" i="false" u="none" strike="noStrike" baseline="0" dirty="false">
                <a:solidFill>
                  <a:srgbClr val="002060"/>
                </a:solidFill>
                <a:latin typeface="Arial" panose="020B0604020202020204" pitchFamily="34" charset="0"/>
              </a:rPr>
              <a:t>Příjemce v projektu realizovaném v partnerství s partnerem s finančním příspěvkem musí vlastními silami zajistit realizaci minimálně 30 % aktivit/rozpočtu projektu. </a:t>
            </a:r>
            <a:endParaRPr lang="cs-CZ" sz="1700" b="true" i="false" u="none" strike="noStrike" baseline="0" dirty="false">
              <a:solidFill>
                <a:srgbClr val="002060"/>
              </a:solidFill>
              <a:latin typeface="+mj-lt"/>
            </a:endParaRPr>
          </a:p>
          <a:p>
            <a:pPr marL="0" indent="0" algn="just">
              <a:lnSpc>
                <a:spcPct val="100000"/>
              </a:lnSpc>
              <a:spcBef>
                <a:spcPts val="0"/>
              </a:spcBef>
              <a:spcAft>
                <a:spcPts val="1200"/>
              </a:spcAft>
              <a:buNone/>
            </a:pPr>
            <a:r>
              <a:rPr lang="cs-CZ" sz="1750" i="false" u="none" strike="noStrike" baseline="0" dirty="false">
                <a:solidFill>
                  <a:srgbClr val="002060"/>
                </a:solidFill>
                <a:latin typeface="+mj-lt"/>
              </a:rPr>
              <a:t>Možnost realizace projektu podpořeného z OPZ+ v partnerství je stanovena výzvou pro předkládání žádostí o podporu. Výzva také vymezuje oprávněné partnery </a:t>
            </a:r>
            <a:r>
              <a:rPr lang="cs-CZ" sz="1750" dirty="false">
                <a:solidFill>
                  <a:srgbClr val="002060"/>
                </a:solidFill>
                <a:latin typeface="+mj-lt"/>
              </a:rPr>
              <a:t>projektů </a:t>
            </a:r>
            <a:br>
              <a:rPr lang="cs-CZ" sz="1750" dirty="false">
                <a:solidFill>
                  <a:srgbClr val="002060"/>
                </a:solidFill>
                <a:latin typeface="+mj-lt"/>
              </a:rPr>
            </a:br>
            <a:r>
              <a:rPr lang="cs-CZ" sz="1750" dirty="false">
                <a:solidFill>
                  <a:srgbClr val="002060"/>
                </a:solidFill>
                <a:latin typeface="+mj-lt"/>
              </a:rPr>
              <a:t>a aktivity, které mohou být v projektu realizovány prostřednictvím partnera.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19</a:t>
            </a:fld>
            <a:endParaRPr lang="cs-CZ" dirty="false"/>
          </a:p>
        </p:txBody>
      </p:sp>
      <p:sp>
        <p:nvSpPr>
          <p:cNvPr id="10" name="Nadpis 1">
            <a:extLst>
              <a:ext uri="{FF2B5EF4-FFF2-40B4-BE49-F238E27FC236}">
                <a16:creationId xmlns:a16="http://schemas.microsoft.com/office/drawing/2014/main" id="{5E0917AA-8185-4BE1-AF2D-6D7E46C13731}"/>
              </a:ext>
            </a:extLst>
          </p:cNvPr>
          <p:cNvSpPr>
            <a:spLocks noGrp="true"/>
          </p:cNvSpPr>
          <p:nvPr>
            <p:ph type="title"/>
          </p:nvPr>
        </p:nvSpPr>
        <p:spPr>
          <a:xfrm>
            <a:off x="539552" y="0"/>
            <a:ext cx="8244447" cy="1080000"/>
          </a:xfrm>
        </p:spPr>
        <p:txBody>
          <a:bodyPr/>
          <a:lstStyle/>
          <a:p>
            <a:r>
              <a:rPr lang="cs-CZ" dirty="false"/>
              <a:t>Partnerství			   </a:t>
            </a:r>
            <a:r>
              <a:rPr lang="cs-CZ" sz="2000" dirty="false"/>
              <a:t>2/2</a:t>
            </a:r>
          </a:p>
        </p:txBody>
      </p:sp>
      <p:pic>
        <p:nvPicPr>
          <p:cNvPr id="11" name="Obrázek 10">
            <a:extLst>
              <a:ext uri="{FF2B5EF4-FFF2-40B4-BE49-F238E27FC236}">
                <a16:creationId xmlns:a16="http://schemas.microsoft.com/office/drawing/2014/main" id="{9C395539-AEBC-44D2-AFC2-311F848AA372}"/>
              </a:ext>
            </a:extLst>
          </p:cNvPr>
          <p:cNvPicPr>
            <a:picLocks noChangeAspect="true"/>
          </p:cNvPicPr>
          <p:nvPr/>
        </p:nvPicPr>
        <p:blipFill>
          <a:blip r:embed="rId2"/>
          <a:stretch>
            <a:fillRect/>
          </a:stretch>
        </p:blipFill>
        <p:spPr>
          <a:xfrm>
            <a:off x="7596336" y="44686"/>
            <a:ext cx="1480088" cy="792026"/>
          </a:xfrm>
          <a:prstGeom prst="rect">
            <a:avLst/>
          </a:prstGeom>
        </p:spPr>
      </p:pic>
    </p:spTree>
    <p:extLst>
      <p:ext uri="{BB962C8B-B14F-4D97-AF65-F5344CB8AC3E}">
        <p14:creationId xmlns:p14="http://schemas.microsoft.com/office/powerpoint/2010/main" val="145336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5" name="Picture 14">
            <a:extLst>
              <a:ext uri="{FF2B5EF4-FFF2-40B4-BE49-F238E27FC236}">
                <a16:creationId xmlns:a16="http://schemas.microsoft.com/office/drawing/2014/main" id="{5562F4E4-9BFF-4A94-BF8C-F203BC3E1065}"/>
              </a:ext>
            </a:extLst>
          </p:cNvPr>
          <p:cNvPicPr>
            <a:picLocks noChangeAspect="true" noChangeArrowheads="true"/>
          </p:cNvPicPr>
          <p:nvPr/>
        </p:nvPicPr>
        <p:blipFill>
          <a:blip r:embed="rId2">
            <a:extLst>
              <a:ext uri="{28A0092B-C50C-407E-A947-70E740481C1C}">
                <a14:useLocalDpi xmlns:a14="http://schemas.microsoft.com/office/drawing/2010/main" val="0"/>
              </a:ext>
            </a:extLst>
          </a:blip>
          <a:srcRect/>
          <a:stretch>
            <a:fillRect/>
          </a:stretch>
        </p:blipFill>
        <p:spPr bwMode="auto">
          <a:xfrm>
            <a:off x="6228184" y="5013176"/>
            <a:ext cx="1584176" cy="152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Obsah semináře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280000" cy="4608511"/>
          </a:xfrm>
        </p:spPr>
        <p:txBody>
          <a:bodyPr/>
          <a:lstStyle/>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Evaluace</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Evropský sociální fond plus a Operační program zaměstnanost plus</a:t>
            </a:r>
          </a:p>
          <a:p>
            <a:pPr>
              <a:lnSpc>
                <a:spcPct val="90000"/>
              </a:lnSpc>
              <a:buFont typeface="Wingdings" panose="05000000000000000000" pitchFamily="2" charset="2"/>
              <a:buChar char="§"/>
            </a:pPr>
            <a:r>
              <a:rPr lang="cs-CZ" sz="2000" dirty="false">
                <a:solidFill>
                  <a:srgbClr val="002060"/>
                </a:solidFill>
              </a:rPr>
              <a:t>Kde čerpat informace: web, systém, příručky, technická podpora</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Rozlišení projektů a výzev, oprávněnost žadatele, partnerství</a:t>
            </a:r>
          </a:p>
          <a:p>
            <a:pPr>
              <a:lnSpc>
                <a:spcPct val="90000"/>
              </a:lnSpc>
              <a:buFont typeface="Wingdings" panose="05000000000000000000" pitchFamily="2" charset="2"/>
              <a:buChar char="§"/>
            </a:pPr>
            <a:r>
              <a:rPr lang="cs-CZ" sz="2000" dirty="false">
                <a:solidFill>
                  <a:srgbClr val="002060"/>
                </a:solidFill>
              </a:rPr>
              <a:t>Cílové skupiny, indikátory, veřejná podpora</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Financování projektu, způsobilé výdaje, dokladování</a:t>
            </a:r>
          </a:p>
          <a:p>
            <a:pPr>
              <a:lnSpc>
                <a:spcPct val="90000"/>
              </a:lnSpc>
              <a:buFont typeface="Wingdings" panose="05000000000000000000" pitchFamily="2" charset="2"/>
              <a:buChar char="§"/>
            </a:pPr>
            <a:r>
              <a:rPr lang="cs-CZ" sz="2000" dirty="false">
                <a:solidFill>
                  <a:srgbClr val="002060"/>
                </a:solidFill>
              </a:rPr>
              <a:t>Předložení a zpracování žádosti o podporu, plné moci</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Hodnocení a výběr projektů</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Žádost o přezkum</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Příprava právního aktu</a:t>
            </a:r>
          </a:p>
          <a:p>
            <a:pPr>
              <a:lnSpc>
                <a:spcPct val="90000"/>
              </a:lnSpc>
              <a:spcAft>
                <a:spcPts val="600"/>
              </a:spcAft>
              <a:buClr>
                <a:schemeClr val="accent2"/>
              </a:buClr>
              <a:buFont typeface="Wingdings" panose="05000000000000000000" pitchFamily="2" charset="2"/>
              <a:buChar char="§"/>
            </a:pPr>
            <a:r>
              <a:rPr lang="cs-CZ" sz="2000" dirty="false">
                <a:solidFill>
                  <a:srgbClr val="002060"/>
                </a:solidFill>
              </a:rPr>
              <a:t>Dotazy </a:t>
            </a:r>
          </a:p>
          <a:p>
            <a:pPr marL="0" indent="0">
              <a:buNone/>
            </a:pPr>
            <a:endParaRPr lang="cs-CZ" dirty="false"/>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a:t>
            </a:fld>
            <a:endParaRPr lang="cs-CZ" dirty="false"/>
          </a:p>
        </p:txBody>
      </p:sp>
    </p:spTree>
    <p:extLst>
      <p:ext uri="{BB962C8B-B14F-4D97-AF65-F5344CB8AC3E}">
        <p14:creationId xmlns:p14="http://schemas.microsoft.com/office/powerpoint/2010/main" val="414256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Cílová skupina</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532480" cy="5517232"/>
          </a:xfrm>
        </p:spPr>
        <p:txBody>
          <a:bodyPr/>
          <a:lstStyle/>
          <a:p>
            <a:pPr marL="0" indent="0">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CS = </a:t>
            </a:r>
            <a:r>
              <a:rPr lang="pl-PL" sz="1800" b="false" i="false" u="none" strike="noStrike" baseline="0" dirty="false">
                <a:solidFill>
                  <a:srgbClr val="002060"/>
                </a:solidFill>
                <a:latin typeface="Arial" panose="020B0604020202020204" pitchFamily="34" charset="0"/>
              </a:rPr>
              <a:t>Skupina subjektů nebo osob, na kterou je projekt zaměřen a má z něj užitek po dobu jeho realizace. </a:t>
            </a:r>
            <a:r>
              <a:rPr lang="pl-PL" sz="1600" b="false" i="false" u="none" strike="noStrike" baseline="0" dirty="false">
                <a:solidFill>
                  <a:srgbClr val="002060"/>
                </a:solidFill>
                <a:latin typeface="Arial" panose="020B0604020202020204" pitchFamily="34" charset="0"/>
              </a:rPr>
              <a:t>	</a:t>
            </a:r>
            <a:endParaRPr lang="pl-PL" sz="1600" b="true" i="false" u="none" strike="noStrike" baseline="0" dirty="false">
              <a:solidFill>
                <a:srgbClr val="002060"/>
              </a:solidFill>
              <a:latin typeface="Arial" panose="020B0604020202020204" pitchFamily="34" charset="0"/>
            </a:endParaRPr>
          </a:p>
          <a:p>
            <a:pPr marL="0" indent="0">
              <a:lnSpc>
                <a:spcPct val="100000"/>
              </a:lnSpc>
              <a:spcBef>
                <a:spcPts val="0"/>
              </a:spcBef>
              <a:spcAft>
                <a:spcPts val="1200"/>
              </a:spcAft>
              <a:buNone/>
            </a:pPr>
            <a:r>
              <a:rPr lang="cs-CZ" sz="1600" b="true" dirty="false">
                <a:solidFill>
                  <a:srgbClr val="002060"/>
                </a:solidFill>
                <a:latin typeface="Arial" panose="020B0604020202020204" pitchFamily="34" charset="0"/>
              </a:rPr>
              <a:t>Specifický cíl 2.1 OPZ+ (Priorita 2 Sociální začleňování) definuje tyto cílové skupiny:</a:t>
            </a:r>
          </a:p>
          <a:p>
            <a:pPr algn="just">
              <a:lnSpc>
                <a:spcPct val="100000"/>
              </a:lnSpc>
              <a:spcBef>
                <a:spcPts val="0"/>
              </a:spcBef>
              <a:spcAft>
                <a:spcPts val="10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Jedná se zejména o osoby: sociálně vyloučené a sociálním vyloučením ohrožené, se zdravotním postižením, s duševním onemocněním, s poruchami autistického spektra, žijící v sociálně vyloučených lokalitách, pečující o malé děti, rodiny s dětmi v nepříznivé sociální situaci, do 18 let věku se speciálními vzdělávacími potřebami, děti a mladiství ohrožení umístěním do institucionální péče nebo v ní již umístěné, vyrůstající v náhradní rodinné péči, dlouhodobě či opakovaně nezaměstnané, ohrožené předlužeností </a:t>
            </a:r>
            <a:b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b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a závislostmi, v nebo po výkonu trestu, žijící v oblastech se ztíženým přístupem ke zdravotní péči, se ztíženým přístupem ke zdravotní péči z důvodu sociálního vyloučení, žijící v nevyhovujícím či nejistém bydlení;</a:t>
            </a:r>
            <a:endParaRPr lang="cs-CZ" sz="1600" dirty="false">
              <a:solidFill>
                <a:schemeClr val="accent1">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0000"/>
              </a:lnSpc>
              <a:spcBef>
                <a:spcPts val="0"/>
              </a:spcBef>
              <a:spcAft>
                <a:spcPts val="6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Zaměstnavatelé (sociální podniky) a jejich zaměstnanci;</a:t>
            </a:r>
            <a:endParaRPr lang="cs-CZ" sz="1600" dirty="false">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Senioři, národnostní menšiny (zejm. Romové), cizinci, osoby s migrační zkušeností, osoby bez přístřeší, oběti trestné činnosti a oběti násilí, neformální pečovatelé, náhradní rodiče, dobrovolníci, veřejnost;</a:t>
            </a:r>
            <a:endParaRPr lang="cs-CZ" sz="1600" dirty="false">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Bef>
                <a:spcPts val="0"/>
              </a:spcBef>
              <a:spcAft>
                <a:spcPts val="600"/>
              </a:spcAft>
            </a:pPr>
            <a:r>
              <a:rPr lang="cs-CZ" sz="1600" dirty="false">
                <a:solidFill>
                  <a:schemeClr val="accent1">
                    <a:lumMod val="75000"/>
                  </a:schemeClr>
                </a:solidFill>
                <a:effectLst/>
                <a:latin typeface="Arial" panose="020B0604020202020204" pitchFamily="34" charset="0"/>
                <a:ea typeface="Times New Roman" panose="02020603050405020304" pitchFamily="18" charset="0"/>
                <a:cs typeface="Times New Roman" panose="02020603050405020304" pitchFamily="18" charset="0"/>
              </a:rPr>
              <a:t>Poskytovatelé a zadavatelé služeb a jejich zaměstnanci. Účastníci programů ve venkovském prostoru na podporu zaměstnávání a začleňování. </a:t>
            </a:r>
            <a:endParaRPr lang="cs-CZ" sz="1600" dirty="false">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0000"/>
              </a:lnSpc>
              <a:spcBef>
                <a:spcPts val="0"/>
              </a:spcBef>
              <a:spcAft>
                <a:spcPts val="1200"/>
              </a:spcAft>
              <a:buNone/>
            </a:pPr>
            <a:r>
              <a:rPr lang="cs-CZ" sz="1800" dirty="false">
                <a:solidFill>
                  <a:srgbClr val="002060"/>
                </a:solidFill>
                <a:latin typeface="Arial" panose="020B0604020202020204" pitchFamily="34" charset="0"/>
              </a:rPr>
              <a:t>Konkrétní cílové skupiny definuje každá výzva.</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20</a:t>
            </a:fld>
            <a:endParaRPr lang="cs-CZ" dirty="false"/>
          </a:p>
        </p:txBody>
      </p:sp>
      <p:pic>
        <p:nvPicPr>
          <p:cNvPr id="14" name="Obrázek 13">
            <a:extLst>
              <a:ext uri="{FF2B5EF4-FFF2-40B4-BE49-F238E27FC236}">
                <a16:creationId xmlns:a16="http://schemas.microsoft.com/office/drawing/2014/main" id="{9A133AA3-9E19-4EB8-968F-69BF4C248040}"/>
              </a:ext>
            </a:extLst>
          </p:cNvPr>
          <p:cNvPicPr>
            <a:picLocks noChangeAspect="true"/>
          </p:cNvPicPr>
          <p:nvPr/>
        </p:nvPicPr>
        <p:blipFill>
          <a:blip r:embed="rId2">
            <a:extLst>
              <a:ext uri="{BEBA8EAE-BF5A-486C-A8C5-ECC9F3942E4B}">
                <a14:imgProps xmlns:a14="http://schemas.microsoft.com/office/drawing/2010/main">
                  <a14:imgLayer r:embed="rId3">
                    <a14:imgEffect>
                      <a14:backgroundRemoval b="96209" l="0" r="94613" t="2370">
                        <a14:foregroundMark x1="32997" x2="32997" y1="9479" y2="9479"/>
                        <a14:foregroundMark x1="32997" x2="32997" y1="9479" y2="9479"/>
                        <a14:foregroundMark x1="60943" x2="60943" y1="7583" y2="7583"/>
                        <a14:foregroundMark x1="64646" x2="64646" y1="6161" y2="6161"/>
                        <a14:foregroundMark x1="34343" x2="34343" y1="7109" y2="7109"/>
                        <a14:foregroundMark x1="34343" x2="34343" y1="7109" y2="7109"/>
                        <a14:foregroundMark x1="34680" x2="34680" y1="7109" y2="7109"/>
                        <a14:foregroundMark x1="35017" x2="35017" y1="6161" y2="6161"/>
                        <a14:foregroundMark x1="63300" x2="63300" y1="3318" y2="3318"/>
                        <a14:foregroundMark x1="63300" x2="63300" y1="2844" y2="2844"/>
                        <a14:foregroundMark x1="58923" x2="58923" y1="5213" y2="5213"/>
                        <a14:foregroundMark x1="58586" x2="58586" y1="8057" y2="8057"/>
                        <a14:foregroundMark x1="91246" x2="91246" y1="59716" y2="59716"/>
                        <a14:foregroundMark x1="92256" x2="92256" y1="63981" y2="63981"/>
                        <a14:foregroundMark x1="92256" x2="92256" y1="71090" y2="71090"/>
                        <a14:foregroundMark x1="92256" x2="92256" y1="71090" y2="71090"/>
                        <a14:foregroundMark x1="92256" x2="92256" y1="71090" y2="71090"/>
                        <a14:foregroundMark x1="92256" x2="92256" y1="71090" y2="71090"/>
                        <a14:foregroundMark x1="92256" x2="92256" y1="71090" y2="71090"/>
                        <a14:foregroundMark x1="92256" x2="92256" y1="71090" y2="71090"/>
                        <a14:foregroundMark x1="89562" x2="89562" y1="78199" y2="78199"/>
                        <a14:foregroundMark x1="89562" x2="89562" y1="79147" y2="79147"/>
                        <a14:foregroundMark x1="89562" x2="89562" y1="80095" y2="80095"/>
                        <a14:foregroundMark x1="88889" x2="88889" y1="80569" y2="80569"/>
                        <a14:foregroundMark x1="84175" x2="84175" y1="74408" y2="74408"/>
                        <a14:foregroundMark x1="84175" x2="84175" y1="74408" y2="74408"/>
                        <a14:foregroundMark x1="84175" x2="84175" y1="74408" y2="74408"/>
                        <a14:foregroundMark x1="84175" x2="84175" y1="70616" y2="70616"/>
                        <a14:foregroundMark x1="87542" x2="87542" y1="61611" y2="61611"/>
                        <a14:foregroundMark x1="87542" x2="87542" y1="61611" y2="61611"/>
                        <a14:foregroundMark x1="87542" x2="87542" y1="65877" y2="65877"/>
                        <a14:foregroundMark x1="87542" x2="87542" y1="67299" y2="67299"/>
                        <a14:foregroundMark x1="87205" x2="87205" y1="69668" y2="69668"/>
                        <a14:foregroundMark x1="71044" x2="71044" y1="81991" y2="81991"/>
                        <a14:foregroundMark x1="71044" x2="71044" y1="83412" y2="83412"/>
                        <a14:foregroundMark x1="68350" x2="68350" y1="86730" y2="86730"/>
                        <a14:foregroundMark x1="63300" x2="63300" y1="86730" y2="86730"/>
                        <a14:foregroundMark x1="51852" x2="51852" y1="85782" y2="85782"/>
                        <a14:foregroundMark x1="33333" x2="33333" y1="85782" y2="85782"/>
                        <a14:foregroundMark x1="27609" x2="27609" y1="77725" y2="77725"/>
                        <a14:foregroundMark x1="23569" x2="23569" y1="84360" y2="84360"/>
                        <a14:foregroundMark x1="23569" x2="23569" y1="84360" y2="84360"/>
                        <a14:foregroundMark x1="23569" x2="23569" y1="84360" y2="84360"/>
                        <a14:foregroundMark x1="30640" x2="30640" y1="85308" y2="85308"/>
                        <a14:foregroundMark x1="32997" x2="36700" y1="85308" y2="86256"/>
                        <a14:foregroundMark x1="39731" x2="39731" y1="86730" y2="86730"/>
                        <a14:foregroundMark x1="44444" x2="44444" y1="83886" y2="83886"/>
                        <a14:foregroundMark x1="44444" x2="44444" y1="83886" y2="83886"/>
                        <a14:foregroundMark x1="44444" x2="44444" y1="83886" y2="83886"/>
                        <a14:foregroundMark x1="44444" x2="44444" y1="83886" y2="83886"/>
                        <a14:foregroundMark x1="39731" x2="39731" y1="83412" y2="83412"/>
                        <a14:foregroundMark x1="36027" x2="35017" y1="83412" y2="82938"/>
                        <a14:foregroundMark x1="48148" x2="48148" y1="81991" y2="81991"/>
                        <a14:foregroundMark x1="50168" x2="50168" y1="84834" y2="84834"/>
                        <a14:foregroundMark x1="65320" x2="65320" y1="83412" y2="83412"/>
                        <a14:foregroundMark x1="65320" x2="65320" y1="80095" y2="80095"/>
                        <a14:foregroundMark x1="65320" x2="65320" y1="80095" y2="80095"/>
                        <a14:foregroundMark x1="63973" x2="63973" y1="67299" y2="67299"/>
                        <a14:foregroundMark x1="63973" x2="63973" y1="67299" y2="67299"/>
                        <a14:foregroundMark x1="64310" x2="64310" y1="67299" y2="67299"/>
                        <a14:foregroundMark x1="64646" x2="64646" y1="65403" y2="65403"/>
                        <a14:foregroundMark x1="64646" x2="64646" y1="65403" y2="65403"/>
                        <a14:foregroundMark x1="41414" x2="41414" y1="64929" y2="64929"/>
                        <a14:foregroundMark x1="41414" x2="41414" y1="64929" y2="64929"/>
                        <a14:foregroundMark x1="41414" x2="41414" y1="64929" y2="64929"/>
                        <a14:foregroundMark x1="31987" x2="32997" y1="65877" y2="65403"/>
                        <a14:foregroundMark x1="35354" x2="35354" y1="63033" y2="63033"/>
                        <a14:foregroundMark x1="43434" x2="43434" y1="58294" y2="58294"/>
                        <a14:foregroundMark x1="47475" x2="47475" y1="66351" y2="66351"/>
                        <a14:foregroundMark x1="42088" x2="42088" y1="51659" y2="51659"/>
                        <a14:foregroundMark x1="41414" x2="41414" y1="47393" y2="47393"/>
                        <a14:foregroundMark x1="41414" x2="41414" y1="47393" y2="47393"/>
                        <a14:foregroundMark x1="42424" x2="42424" y1="54976" y2="54976"/>
                        <a14:foregroundMark x1="69360" x2="69360" y1="52133" y2="52133"/>
                        <a14:foregroundMark x1="91246" x2="91246" y1="59716" y2="59716"/>
                        <a14:foregroundMark x1="88889" x2="88889" y1="58768" y2="58768"/>
                        <a14:foregroundMark x1="95286" x2="95286" y1="68720" y2="68720"/>
                        <a14:foregroundMark x1="92593" x2="92593" y1="70616" y2="70616"/>
                        <a14:foregroundMark x1="85185" x2="85185" y1="84834" y2="84834"/>
                        <a14:foregroundMark x1="76094" x2="76094" y1="91943" y2="91943"/>
                        <a14:foregroundMark x1="64310" x2="64310" y1="92417" y2="92417"/>
                        <a14:foregroundMark x1="34680" x2="34680" y1="97156" y2="97156"/>
                        <a14:foregroundMark x1="0" x2="0" y1="72986" y2="72986"/>
                        <a14:foregroundMark x1="8418" x2="8418" y1="69668" y2="69668"/>
                        <a14:foregroundMark x1="14478" x2="14478" y1="75355" y2="75355"/>
                        <a14:foregroundMark x1="12121" x2="12121" y1="69668" y2="69668"/>
                        <a14:foregroundMark x1="11448" x2="11448" y1="62559" y2="62559"/>
                        <a14:foregroundMark x1="49832" x2="49832" y1="89100" y2="89100"/>
                        <a14:foregroundMark x1="71380" x2="71380" y1="66825" y2="66825"/>
                        <a14:foregroundMark x1="59596" x2="59596" y1="66825" y2="66825"/>
                        <a14:foregroundMark x1="21886" x2="21886" y1="15640" y2="15640"/>
                        <a14:foregroundMark x1="83165" x2="83165" y1="15640" y2="15640"/>
                        <a14:foregroundMark x1="61279" x2="61279" y1="2370" y2="2370"/>
                        <a14:foregroundMark x1="62626" x2="62626" y1="2370" y2="2370"/>
                        <a14:foregroundMark x1="39731" x2="39731" y1="47393" y2="47393"/>
                        <a14:foregroundMark x1="41077" x2="41077" y1="49289" y2="49289"/>
                        <a14:backgroundMark x1="67677" x2="67677" y1="43128" y2="43128"/>
                      </a14:backgroundRemoval>
                    </a14:imgEffect>
                  </a14:imgLayer>
                </a14:imgProps>
              </a:ext>
            </a:extLst>
          </a:blip>
          <a:stretch>
            <a:fillRect/>
          </a:stretch>
        </p:blipFill>
        <p:spPr>
          <a:xfrm>
            <a:off x="7452320" y="84331"/>
            <a:ext cx="1331680" cy="1184429"/>
          </a:xfrm>
          <a:prstGeom prst="rect">
            <a:avLst/>
          </a:prstGeom>
        </p:spPr>
      </p:pic>
    </p:spTree>
    <p:extLst>
      <p:ext uri="{BB962C8B-B14F-4D97-AF65-F5344CB8AC3E}">
        <p14:creationId xmlns:p14="http://schemas.microsoft.com/office/powerpoint/2010/main" val="206834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5223"/>
            <a:ext cx="8712968" cy="5662777"/>
          </a:xfrm>
        </p:spPr>
        <p:txBody>
          <a:bodyPr/>
          <a:lstStyle/>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Indikátor je nositelem konkrétních informací o věcném plnění plánu, měření cíle, postupu a dosažených efektech implementace fondů EU. 	</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Pojem „indikátor“ má v prostředí implementace fondů EU stejný význam jako jeho český ekvivalent „ukazatel“. </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Indikátory musí být definovány tak, aby sloužily pro kvalitní hodnocení výstupů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výsledků intervencí. Každý indikátor je přesně definován – tvoří jej kód, název, jasná definice, měrná jednotka včetně popisu způsobu měření, zdroj údajů, výchozí, </a:t>
            </a:r>
            <a:r>
              <a:rPr lang="cs-CZ" sz="1800" dirty="false">
                <a:solidFill>
                  <a:srgbClr val="002060"/>
                </a:solidFill>
                <a:latin typeface="Arial" panose="020B0604020202020204" pitchFamily="34" charset="0"/>
              </a:rPr>
              <a:t>cílová a dosažená hodnota. 	</a:t>
            </a:r>
          </a:p>
          <a:p>
            <a:pPr algn="just">
              <a:lnSpc>
                <a:spcPct val="100000"/>
              </a:lnSpc>
              <a:spcBef>
                <a:spcPts val="0"/>
              </a:spcBef>
              <a:spcAft>
                <a:spcPts val="1800"/>
              </a:spcAft>
            </a:pPr>
            <a:r>
              <a:rPr lang="cs-CZ" sz="1800" dirty="false">
                <a:solidFill>
                  <a:srgbClr val="002060"/>
                </a:solidFill>
                <a:latin typeface="Arial" panose="020B0604020202020204" pitchFamily="34" charset="0"/>
              </a:rPr>
              <a:t>Mezi typické indikátory patří indikátor </a:t>
            </a:r>
            <a:r>
              <a:rPr lang="cs-CZ" sz="1800" b="true" dirty="false">
                <a:solidFill>
                  <a:srgbClr val="002060"/>
                </a:solidFill>
                <a:latin typeface="Arial" panose="020B0604020202020204" pitchFamily="34" charset="0"/>
              </a:rPr>
              <a:t>600 000 Celkový počet účastníků </a:t>
            </a:r>
            <a:r>
              <a:rPr lang="cs-CZ" sz="1800" dirty="false">
                <a:solidFill>
                  <a:srgbClr val="002060"/>
                </a:solidFill>
                <a:latin typeface="Arial" panose="020B0604020202020204" pitchFamily="34" charset="0"/>
              </a:rPr>
              <a:t>nebo </a:t>
            </a:r>
            <a:r>
              <a:rPr lang="cs-CZ" sz="1800" b="true" dirty="false">
                <a:solidFill>
                  <a:srgbClr val="002060"/>
                </a:solidFill>
                <a:latin typeface="Arial" panose="020B0604020202020204" pitchFamily="34" charset="0"/>
              </a:rPr>
              <a:t>805 000 Počet napsaných a zveřejněných analytických a strategických dokumentů</a:t>
            </a:r>
            <a:r>
              <a:rPr lang="cs-CZ" sz="1800" dirty="false">
                <a:solidFill>
                  <a:srgbClr val="002060"/>
                </a:solidFill>
                <a:latin typeface="Arial" panose="020B0604020202020204" pitchFamily="34" charset="0"/>
              </a:rPr>
              <a:t> vč. evaluačních. </a:t>
            </a:r>
            <a:r>
              <a:rPr lang="cs-CZ" sz="1800" b="true" dirty="false">
                <a:solidFill>
                  <a:srgbClr val="002060"/>
                </a:solidFill>
                <a:latin typeface="Arial" panose="020B0604020202020204" pitchFamily="34" charset="0"/>
              </a:rPr>
              <a:t>Konkrétní indikátory stanoví konkrétní výzva.</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Na základě stanovených cílů projektu žadatel do žádosti o podporu uvádí svůj závazek, tj. určuje </a:t>
            </a:r>
            <a:r>
              <a:rPr lang="cs-CZ" sz="1800" b="true" i="false" u="none" strike="noStrike" baseline="0" dirty="false">
                <a:solidFill>
                  <a:srgbClr val="002060"/>
                </a:solidFill>
                <a:latin typeface="Arial" panose="020B0604020202020204" pitchFamily="34" charset="0"/>
              </a:rPr>
              <a:t>cílové hodnoty </a:t>
            </a:r>
            <a:r>
              <a:rPr lang="cs-CZ" sz="1800" b="false" i="false" u="none" strike="noStrike" baseline="0" dirty="false">
                <a:solidFill>
                  <a:srgbClr val="002060"/>
                </a:solidFill>
                <a:latin typeface="Arial" panose="020B0604020202020204" pitchFamily="34" charset="0"/>
              </a:rPr>
              <a:t>několika indikátorů, kterých díky podpoře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z OPZ+ plánuje dosáhnout.</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V žádosti o podporu musí být současně vždy uvedeno, </a:t>
            </a:r>
            <a:r>
              <a:rPr lang="cs-CZ" sz="1800" b="true" i="false" u="none" strike="noStrike" baseline="0" dirty="false">
                <a:solidFill>
                  <a:srgbClr val="002060"/>
                </a:solidFill>
                <a:latin typeface="Arial" panose="020B0604020202020204" pitchFamily="34" charset="0"/>
              </a:rPr>
              <a:t>jakým způsobem byla cílová hodnota stanovena</a:t>
            </a:r>
            <a:r>
              <a:rPr lang="cs-CZ" sz="1800" b="false" i="false" u="none" strike="noStrike" baseline="0" dirty="false">
                <a:solidFill>
                  <a:srgbClr val="002060"/>
                </a:solidFill>
                <a:latin typeface="Arial" panose="020B0604020202020204" pitchFamily="34" charset="0"/>
              </a:rPr>
              <a: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21</a:t>
            </a:fld>
            <a:endParaRPr lang="cs-CZ" dirty="false"/>
          </a:p>
        </p:txBody>
      </p:sp>
    </p:spTree>
    <p:extLst>
      <p:ext uri="{BB962C8B-B14F-4D97-AF65-F5344CB8AC3E}">
        <p14:creationId xmlns:p14="http://schemas.microsoft.com/office/powerpoint/2010/main" val="715038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Indikátory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268760"/>
            <a:ext cx="8532480" cy="5589240"/>
          </a:xfrm>
        </p:spPr>
        <p:txBody>
          <a:bodyPr/>
          <a:lstStyle/>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Žadatelem stanovené cílové hodnoty indikátorů jsou pro projekty, které jsou doporučeny k financování, přeneseny do právního aktu o poskytnutí podpory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stávají se závaznými.</a:t>
            </a:r>
          </a:p>
          <a:p>
            <a:pPr lvl="1" algn="just">
              <a:lnSpc>
                <a:spcPct val="100000"/>
              </a:lnSpc>
              <a:spcBef>
                <a:spcPts val="0"/>
              </a:spcBef>
              <a:spcAft>
                <a:spcPts val="1800"/>
              </a:spcAft>
            </a:pPr>
            <a:r>
              <a:rPr lang="cs-CZ" sz="1650" b="false" i="false" u="none" strike="noStrike" baseline="0" dirty="false">
                <a:solidFill>
                  <a:srgbClr val="002060"/>
                </a:solidFill>
                <a:latin typeface="Arial" panose="020B0604020202020204" pitchFamily="34" charset="0"/>
              </a:rPr>
              <a:t>Jako podmínka poskytnutí podpory na projektu může být v průběhu procesu hodnocení a výběru projektů stanoveno, že do právního aktu o poskytnutí podpory musí být cílová hodnota nějakého indikátoru navýšena; toto je relevantní v případě, když žadatelem stanovená cílová hodnota je neúměrně nízká vzhledem k rozpočtu </a:t>
            </a:r>
            <a:br>
              <a:rPr lang="cs-CZ" sz="1650" b="false" i="false" u="none" strike="noStrike" baseline="0" dirty="false">
                <a:solidFill>
                  <a:srgbClr val="002060"/>
                </a:solidFill>
                <a:latin typeface="Arial" panose="020B0604020202020204" pitchFamily="34" charset="0"/>
              </a:rPr>
            </a:br>
            <a:r>
              <a:rPr lang="cs-CZ" sz="1650" b="false" i="false" u="none" strike="noStrike" baseline="0" dirty="false">
                <a:solidFill>
                  <a:srgbClr val="002060"/>
                </a:solidFill>
                <a:latin typeface="Arial" panose="020B0604020202020204" pitchFamily="34" charset="0"/>
              </a:rPr>
              <a:t>a délce trvání projektu. </a:t>
            </a:r>
          </a:p>
          <a:p>
            <a:pPr algn="just">
              <a:lnSpc>
                <a:spcPct val="100000"/>
              </a:lnSpc>
              <a:spcBef>
                <a:spcPts val="0"/>
              </a:spcBef>
              <a:spcAft>
                <a:spcPts val="1800"/>
              </a:spcAft>
            </a:pPr>
            <a:r>
              <a:rPr lang="cs-CZ" sz="1800" b="false" i="false" u="none" strike="noStrike" baseline="0" dirty="false">
                <a:solidFill>
                  <a:srgbClr val="002060"/>
                </a:solidFill>
                <a:latin typeface="Arial" panose="020B0604020202020204" pitchFamily="34" charset="0"/>
              </a:rPr>
              <a:t>V průběhu realizace projektu musí příjemce naplňování indikátorů průběžně sledovat a </a:t>
            </a:r>
            <a:r>
              <a:rPr lang="cs-CZ" sz="1800" b="true" i="false" u="none" strike="noStrike" baseline="0" dirty="false">
                <a:solidFill>
                  <a:srgbClr val="002060"/>
                </a:solidFill>
                <a:latin typeface="Arial" panose="020B0604020202020204" pitchFamily="34" charset="0"/>
              </a:rPr>
              <a:t>také průběžně vykazovat dosažené hodnoty v rámci zpráv </a:t>
            </a:r>
            <a:br>
              <a:rPr lang="cs-CZ" sz="1800" b="true" i="false" u="none" strike="noStrike" baseline="0" dirty="false">
                <a:solidFill>
                  <a:srgbClr val="002060"/>
                </a:solidFill>
                <a:latin typeface="Arial" panose="020B0604020202020204" pitchFamily="34" charset="0"/>
              </a:rPr>
            </a:br>
            <a:r>
              <a:rPr lang="cs-CZ" sz="1800" b="true" i="false" u="none" strike="noStrike" baseline="0" dirty="false">
                <a:solidFill>
                  <a:srgbClr val="002060"/>
                </a:solidFill>
                <a:latin typeface="Arial" panose="020B0604020202020204" pitchFamily="34" charset="0"/>
              </a:rPr>
              <a:t>o realizaci projektu. </a:t>
            </a:r>
            <a:r>
              <a:rPr lang="cs-CZ" sz="1800" b="false" i="false" u="none" strike="noStrike" baseline="0" dirty="false">
                <a:solidFill>
                  <a:srgbClr val="002060"/>
                </a:solidFill>
                <a:latin typeface="Arial" panose="020B0604020202020204" pitchFamily="34" charset="0"/>
              </a:rPr>
              <a:t>Důležité je, aby se vykazované hodnoty opíraly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a:t>
            </a:r>
            <a:r>
              <a:rPr lang="cs-CZ" sz="1800" b="true" i="false" u="none" strike="noStrike" baseline="0" dirty="false">
                <a:solidFill>
                  <a:srgbClr val="002060"/>
                </a:solidFill>
                <a:latin typeface="Arial" panose="020B0604020202020204" pitchFamily="34" charset="0"/>
              </a:rPr>
              <a:t>průkaznou evidenci </a:t>
            </a:r>
            <a:r>
              <a:rPr lang="cs-CZ" sz="1800" b="false" i="false" u="none" strike="noStrike" baseline="0" dirty="false">
                <a:solidFill>
                  <a:srgbClr val="002060"/>
                </a:solidFill>
                <a:latin typeface="Arial" panose="020B0604020202020204" pitchFamily="34" charset="0"/>
              </a:rPr>
              <a:t>vedenou příjemcem (nebo partnerem). Evidencí se myslí např. záznamy o každém klientovi, prezenční listiny kurzů apod., tzn., že vykazované hodnoty musí být prokazatelné a ověřitelné případnou kontrolou. </a:t>
            </a:r>
          </a:p>
          <a:p>
            <a:pPr algn="just">
              <a:lnSpc>
                <a:spcPct val="100000"/>
              </a:lnSpc>
              <a:spcBef>
                <a:spcPts val="0"/>
              </a:spcBef>
            </a:pPr>
            <a:r>
              <a:rPr lang="cs-CZ" sz="1800" b="true" i="false" u="none" strike="noStrike" baseline="0" dirty="false">
                <a:solidFill>
                  <a:srgbClr val="002060"/>
                </a:solidFill>
                <a:latin typeface="Arial" panose="020B0604020202020204" pitchFamily="34" charset="0"/>
              </a:rPr>
              <a:t>Cílové hodnoty indikátorů </a:t>
            </a:r>
            <a:r>
              <a:rPr lang="cs-CZ" sz="1800" b="false" i="false" u="none" strike="noStrike" baseline="0" dirty="false">
                <a:solidFill>
                  <a:srgbClr val="002060"/>
                </a:solidFill>
                <a:latin typeface="Arial" panose="020B0604020202020204" pitchFamily="34" charset="0"/>
              </a:rPr>
              <a:t>nastavené v přímé vazbě na aktivity projektu a jeho rozpočet jsou závazné, </a:t>
            </a:r>
            <a:r>
              <a:rPr lang="cs-CZ" sz="1800" b="true" i="false" u="none" strike="noStrike" baseline="0" dirty="false">
                <a:solidFill>
                  <a:srgbClr val="002060"/>
                </a:solidFill>
                <a:latin typeface="Arial" panose="020B0604020202020204" pitchFamily="34" charset="0"/>
              </a:rPr>
              <a:t>nelze je tedy libovolně měnit</a:t>
            </a:r>
            <a:r>
              <a:rPr lang="cs-CZ" sz="1800" b="false" i="false" u="none" strike="noStrike" baseline="0" dirty="false">
                <a:solidFill>
                  <a:srgbClr val="002060"/>
                </a:solidFill>
                <a:latin typeface="Arial" panose="020B0604020202020204" pitchFamily="34" charset="0"/>
              </a:rPr>
              <a:t>. Nenaplnění cílových hodnot indikátorů uvedených v právním aktu může mít dopad na výši způsobilých výdajů projektu.</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22</a:t>
            </a:fld>
            <a:endParaRPr lang="cs-CZ" dirty="false"/>
          </a:p>
        </p:txBody>
      </p:sp>
    </p:spTree>
    <p:extLst>
      <p:ext uri="{BB962C8B-B14F-4D97-AF65-F5344CB8AC3E}">
        <p14:creationId xmlns:p14="http://schemas.microsoft.com/office/powerpoint/2010/main" val="3715892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1314064"/>
          </a:xfrm>
        </p:spPr>
        <p:txBody>
          <a:bodyPr/>
          <a:lstStyle/>
          <a:p>
            <a:pPr marL="0" indent="0" algn="just">
              <a:lnSpc>
                <a:spcPct val="110000"/>
              </a:lnSpc>
              <a:spcBef>
                <a:spcPts val="0"/>
              </a:spcBef>
              <a:spcAft>
                <a:spcPts val="1200"/>
              </a:spcAft>
              <a:buNone/>
            </a:pPr>
            <a:r>
              <a:rPr lang="cs-CZ" sz="1800" b="true" i="false" u="none" strike="noStrike" baseline="0" dirty="false">
                <a:solidFill>
                  <a:srgbClr val="002060"/>
                </a:solidFill>
                <a:latin typeface="+mj-lt"/>
              </a:rPr>
              <a:t>Za osobu, která má z podpořeného projektu přímý prospěch, je považována pouze osoba, která se účastní činností realizovaných v rámci podpořeného projektu pro cílové skupiny a u níž rozsah jejího zapojení do podpořeného projektu překročí </a:t>
            </a:r>
            <a:r>
              <a:rPr lang="cs-CZ" sz="1800" b="true" i="false" u="sng" strike="noStrike" baseline="0" dirty="false">
                <a:solidFill>
                  <a:srgbClr val="002060"/>
                </a:solidFill>
                <a:latin typeface="+mj-lt"/>
              </a:rPr>
              <a:t>tzv. bagatelní podporu</a:t>
            </a:r>
            <a:r>
              <a:rPr lang="cs-CZ" sz="1800" b="false" i="false" u="sng" strike="noStrike" baseline="0" dirty="false">
                <a:solidFill>
                  <a:srgbClr val="002060"/>
                </a:solidFill>
                <a:latin typeface="+mj-lt"/>
              </a:rPr>
              <a:t>. </a:t>
            </a: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23</a:t>
            </a:fld>
            <a:endParaRPr lang="cs-CZ" dirty="false"/>
          </a:p>
        </p:txBody>
      </p:sp>
      <p:sp>
        <p:nvSpPr>
          <p:cNvPr id="6" name="Zástupný obsah 2">
            <a:extLst>
              <a:ext uri="{FF2B5EF4-FFF2-40B4-BE49-F238E27FC236}">
                <a16:creationId xmlns:a16="http://schemas.microsoft.com/office/drawing/2014/main" id="{9D03E6A6-6E1E-40E9-AE47-ECA3BF0318BD}"/>
              </a:ext>
            </a:extLst>
          </p:cNvPr>
          <p:cNvSpPr txBox="true">
            <a:spLocks/>
          </p:cNvSpPr>
          <p:nvPr/>
        </p:nvSpPr>
        <p:spPr>
          <a:xfrm>
            <a:off x="36000" y="4653136"/>
            <a:ext cx="8838000" cy="2042864"/>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0000"/>
              </a:lnSpc>
              <a:spcBef>
                <a:spcPts val="0"/>
              </a:spcBef>
            </a:pPr>
            <a:endParaRPr lang="cs-CZ" sz="1600" dirty="false">
              <a:solidFill>
                <a:srgbClr val="002060"/>
              </a:solidFill>
              <a:latin typeface="+mj-lt"/>
            </a:endParaRPr>
          </a:p>
        </p:txBody>
      </p:sp>
      <p:sp>
        <p:nvSpPr>
          <p:cNvPr id="7" name="Zástupný obsah 2">
            <a:extLst>
              <a:ext uri="{FF2B5EF4-FFF2-40B4-BE49-F238E27FC236}">
                <a16:creationId xmlns:a16="http://schemas.microsoft.com/office/drawing/2014/main" id="{33A6EB87-332E-46CA-9C71-261B628DA71B}"/>
              </a:ext>
            </a:extLst>
          </p:cNvPr>
          <p:cNvSpPr txBox="true">
            <a:spLocks/>
          </p:cNvSpPr>
          <p:nvPr/>
        </p:nvSpPr>
        <p:spPr>
          <a:xfrm>
            <a:off x="-468560" y="2726840"/>
            <a:ext cx="9361040" cy="3969160"/>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marL="1003300" lvl="1" indent="-285750" algn="just">
              <a:lnSpc>
                <a:spcPct val="110000"/>
              </a:lnSpc>
              <a:spcBef>
                <a:spcPts val="0"/>
              </a:spcBef>
              <a:spcAft>
                <a:spcPts val="600"/>
              </a:spcAft>
            </a:pPr>
            <a:r>
              <a:rPr lang="cs-CZ" sz="1800" dirty="false">
                <a:solidFill>
                  <a:srgbClr val="002060"/>
                </a:solidFill>
                <a:latin typeface="+mj-lt"/>
              </a:rPr>
              <a:t>Je tedy stanoven limit, že účastníkem/podpořenou osobou z hlediska indikátorů, je pouze osoba, která získala v daném projektu podporu v rozsahu </a:t>
            </a:r>
            <a:r>
              <a:rPr lang="cs-CZ" sz="1800" b="true" dirty="false">
                <a:solidFill>
                  <a:srgbClr val="002060"/>
                </a:solidFill>
                <a:latin typeface="+mj-lt"/>
              </a:rPr>
              <a:t>minimálně </a:t>
            </a:r>
            <a:br>
              <a:rPr lang="cs-CZ" sz="1800" b="true" dirty="false">
                <a:solidFill>
                  <a:srgbClr val="002060"/>
                </a:solidFill>
                <a:latin typeface="+mj-lt"/>
              </a:rPr>
            </a:br>
            <a:r>
              <a:rPr lang="cs-CZ" sz="1800" b="true" dirty="false">
                <a:solidFill>
                  <a:srgbClr val="002060"/>
                </a:solidFill>
                <a:latin typeface="+mj-lt"/>
              </a:rPr>
              <a:t>40 hodin </a:t>
            </a:r>
            <a:r>
              <a:rPr lang="cs-CZ" sz="1800" dirty="false">
                <a:solidFill>
                  <a:srgbClr val="002060"/>
                </a:solidFill>
                <a:latin typeface="+mj-lt"/>
              </a:rPr>
              <a:t>(bez ohledu na počet dílčích zapojení do projektu). Pro výpočet limitu bagatelní podpory se rozumí „hodinou“ hodina v délce 60 minut.</a:t>
            </a:r>
            <a:r>
              <a:rPr lang="cs-CZ" sz="1800" dirty="false">
                <a:solidFill>
                  <a:srgbClr val="002060"/>
                </a:solidFill>
                <a:latin typeface="Arial" panose="020B0604020202020204" pitchFamily="34" charset="0"/>
              </a:rPr>
              <a:t> </a:t>
            </a:r>
          </a:p>
          <a:p>
            <a:pPr marL="1003300" lvl="1" indent="-285750" algn="just">
              <a:lnSpc>
                <a:spcPct val="110000"/>
              </a:lnSpc>
              <a:spcBef>
                <a:spcPts val="0"/>
              </a:spcBef>
              <a:spcAft>
                <a:spcPts val="600"/>
              </a:spcAft>
            </a:pPr>
            <a:r>
              <a:rPr lang="cs-CZ" sz="1800" dirty="false">
                <a:solidFill>
                  <a:srgbClr val="002060"/>
                </a:solidFill>
                <a:latin typeface="Arial" panose="020B0604020202020204" pitchFamily="34" charset="0"/>
              </a:rPr>
              <a:t>Příjemce vede evidenci o všech osobách, které byly zapojeny do projektu včetně osob, u nichž podpora zatím nepřekonala/nepřevýšila limit bagatelní podpory, tzn. do 40 hodin.</a:t>
            </a:r>
          </a:p>
          <a:p>
            <a:pPr marL="1323563" lvl="2" indent="-354013" algn="just">
              <a:lnSpc>
                <a:spcPct val="100000"/>
              </a:lnSpc>
              <a:spcBef>
                <a:spcPts val="0"/>
              </a:spcBef>
              <a:spcAft>
                <a:spcPts val="1200"/>
              </a:spcAft>
              <a:buFont typeface="Courier New" panose="02070309020205020404" pitchFamily="49" charset="0"/>
              <a:buChar char="o"/>
            </a:pPr>
            <a:r>
              <a:rPr lang="cs-CZ" sz="1600" dirty="false">
                <a:solidFill>
                  <a:srgbClr val="002060"/>
                </a:solidFill>
                <a:latin typeface="Arial" panose="020B0604020202020204" pitchFamily="34" charset="0"/>
              </a:rPr>
              <a:t>U osob, u nichž příjemce ví, že jejich zapojení do projektu zůstane </a:t>
            </a:r>
            <a:br>
              <a:rPr lang="cs-CZ" sz="1600" dirty="false">
                <a:solidFill>
                  <a:srgbClr val="002060"/>
                </a:solidFill>
                <a:latin typeface="Arial" panose="020B0604020202020204" pitchFamily="34" charset="0"/>
              </a:rPr>
            </a:br>
            <a:r>
              <a:rPr lang="cs-CZ" sz="1600" dirty="false">
                <a:solidFill>
                  <a:srgbClr val="002060"/>
                </a:solidFill>
                <a:latin typeface="Arial" panose="020B0604020202020204" pitchFamily="34" charset="0"/>
              </a:rPr>
              <a:t>v rozsahu bagatelní podpory (tzn. do 40 hodin), musí mít k dispozici průkazné záznamy </a:t>
            </a:r>
            <a:br>
              <a:rPr lang="cs-CZ" sz="1600" dirty="false">
                <a:solidFill>
                  <a:srgbClr val="002060"/>
                </a:solidFill>
                <a:latin typeface="Arial" panose="020B0604020202020204" pitchFamily="34" charset="0"/>
              </a:rPr>
            </a:br>
            <a:r>
              <a:rPr lang="cs-CZ" sz="1600" dirty="false">
                <a:solidFill>
                  <a:srgbClr val="002060"/>
                </a:solidFill>
                <a:latin typeface="Arial" panose="020B0604020202020204" pitchFamily="34" charset="0"/>
              </a:rPr>
              <a:t>o jejich zapojení do projektu. </a:t>
            </a:r>
          </a:p>
          <a:p>
            <a:pPr marL="1323563" lvl="2" indent="-354013" algn="just">
              <a:lnSpc>
                <a:spcPct val="100000"/>
              </a:lnSpc>
              <a:spcBef>
                <a:spcPts val="0"/>
              </a:spcBef>
              <a:spcAft>
                <a:spcPts val="1200"/>
              </a:spcAft>
              <a:buFont typeface="Courier New" panose="02070309020205020404" pitchFamily="49" charset="0"/>
              <a:buChar char="o"/>
            </a:pPr>
            <a:r>
              <a:rPr lang="cs-CZ" sz="1600" b="false" i="false" u="none" strike="noStrike" baseline="0" dirty="false">
                <a:solidFill>
                  <a:srgbClr val="002060"/>
                </a:solidFill>
                <a:latin typeface="Arial" panose="020B0604020202020204" pitchFamily="34" charset="0"/>
              </a:rPr>
              <a:t>Ke každému účastníkovi projektu musí příjemce (nebo partner) disponovat údaji </a:t>
            </a:r>
            <a:br>
              <a:rPr lang="cs-CZ" sz="1600" b="false" i="false" u="none" strike="noStrike" baseline="0" dirty="false">
                <a:solidFill>
                  <a:srgbClr val="002060"/>
                </a:solidFill>
                <a:latin typeface="Arial" panose="020B0604020202020204" pitchFamily="34" charset="0"/>
              </a:rPr>
            </a:br>
            <a:r>
              <a:rPr lang="cs-CZ" sz="1600" b="false" i="false" u="none" strike="noStrike" baseline="0" dirty="false">
                <a:solidFill>
                  <a:srgbClr val="002060"/>
                </a:solidFill>
                <a:latin typeface="Arial" panose="020B0604020202020204" pitchFamily="34" charset="0"/>
              </a:rPr>
              <a:t>v rozsahu monitorovacího listu podpořené osoby. Formulář ML je ke stažení na www.esfcr.cz.</a:t>
            </a:r>
            <a:endParaRPr lang="cs-CZ" sz="1600" dirty="false">
              <a:solidFill>
                <a:srgbClr val="002060"/>
              </a:solidFill>
              <a:latin typeface="Arial" panose="020B0604020202020204" pitchFamily="34" charset="0"/>
            </a:endParaRPr>
          </a:p>
          <a:p>
            <a:pPr marL="1003300" lvl="1" indent="-285750" algn="just">
              <a:lnSpc>
                <a:spcPct val="110000"/>
              </a:lnSpc>
              <a:spcBef>
                <a:spcPts val="0"/>
              </a:spcBef>
              <a:spcAft>
                <a:spcPts val="1200"/>
              </a:spcAft>
            </a:pPr>
            <a:endParaRPr lang="cs-CZ" sz="1600" dirty="false">
              <a:solidFill>
                <a:srgbClr val="002060"/>
              </a:solidFill>
              <a:latin typeface="+mj-lt"/>
            </a:endParaRPr>
          </a:p>
        </p:txBody>
      </p:sp>
    </p:spTree>
    <p:extLst>
      <p:ext uri="{BB962C8B-B14F-4D97-AF65-F5344CB8AC3E}">
        <p14:creationId xmlns:p14="http://schemas.microsoft.com/office/powerpoint/2010/main" val="104889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Podpořené osoby z cílové skupiny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10000"/>
              </a:lnSpc>
              <a:spcBef>
                <a:spcPts val="0"/>
              </a:spcBef>
              <a:spcAft>
                <a:spcPts val="1200"/>
              </a:spcAft>
              <a:buNone/>
            </a:pPr>
            <a:r>
              <a:rPr lang="cs-CZ" sz="1800" b="false" i="false" u="none" strike="noStrike" baseline="0" dirty="false">
                <a:solidFill>
                  <a:srgbClr val="002060"/>
                </a:solidFill>
                <a:latin typeface="+mj-lt"/>
              </a:rPr>
              <a:t>Jako podporu účastníka projektu ovšem nikdy </a:t>
            </a:r>
            <a:r>
              <a:rPr lang="cs-CZ" sz="1800" b="true" i="false" u="none" strike="noStrike" baseline="0" dirty="false">
                <a:solidFill>
                  <a:srgbClr val="002060"/>
                </a:solidFill>
                <a:latin typeface="+mj-lt"/>
              </a:rPr>
              <a:t>nelze označit aktivity</a:t>
            </a:r>
            <a:r>
              <a:rPr lang="cs-CZ" sz="1800" b="false" i="false" u="none" strike="noStrike" baseline="0" dirty="false">
                <a:solidFill>
                  <a:srgbClr val="002060"/>
                </a:solidFill>
                <a:latin typeface="+mj-lt"/>
              </a:rPr>
              <a:t>, v nichž nejde</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o zlepšení situace či znalostí/kompetencí dané osoby, ale dochází v nich pouze k: </a:t>
            </a:r>
          </a:p>
          <a:p>
            <a:pPr algn="just">
              <a:lnSpc>
                <a:spcPct val="110000"/>
              </a:lnSpc>
              <a:spcBef>
                <a:spcPts val="0"/>
              </a:spcBef>
              <a:spcAft>
                <a:spcPts val="1200"/>
              </a:spcAft>
            </a:pPr>
            <a:r>
              <a:rPr lang="cs-CZ" sz="1800" b="false" i="false" u="none" strike="noStrike" baseline="0" dirty="false">
                <a:solidFill>
                  <a:srgbClr val="002060"/>
                </a:solidFill>
                <a:latin typeface="+mj-lt"/>
              </a:rPr>
              <a:t>náboru účastníků projektu, </a:t>
            </a:r>
          </a:p>
          <a:p>
            <a:pPr algn="just">
              <a:lnSpc>
                <a:spcPct val="110000"/>
              </a:lnSpc>
              <a:spcBef>
                <a:spcPts val="0"/>
              </a:spcBef>
              <a:spcAft>
                <a:spcPts val="1200"/>
              </a:spcAft>
            </a:pPr>
            <a:r>
              <a:rPr lang="cs-CZ" sz="1800" b="false" i="false" u="none" strike="noStrike" baseline="0" dirty="false">
                <a:solidFill>
                  <a:srgbClr val="002060"/>
                </a:solidFill>
                <a:latin typeface="+mj-lt"/>
              </a:rPr>
              <a:t>šíření povědomí o projektu (včetně např. zastoupení projektu na veletrzích </a:t>
            </a:r>
            <a:br>
              <a:rPr lang="cs-CZ" sz="1800" b="false" i="false" u="none" strike="noStrike" baseline="0" dirty="false">
                <a:solidFill>
                  <a:srgbClr val="002060"/>
                </a:solidFill>
                <a:latin typeface="+mj-lt"/>
              </a:rPr>
            </a:br>
            <a:r>
              <a:rPr lang="cs-CZ" sz="1800" b="false" i="false" u="none" strike="noStrike" baseline="0" dirty="false">
                <a:solidFill>
                  <a:srgbClr val="002060"/>
                </a:solidFill>
                <a:latin typeface="+mj-lt"/>
              </a:rPr>
              <a:t>a akcích obdobného charakteru), </a:t>
            </a:r>
          </a:p>
          <a:p>
            <a:pPr algn="just">
              <a:lnSpc>
                <a:spcPct val="110000"/>
              </a:lnSpc>
              <a:spcBef>
                <a:spcPts val="0"/>
              </a:spcBef>
              <a:spcAft>
                <a:spcPts val="1200"/>
              </a:spcAft>
            </a:pPr>
            <a:r>
              <a:rPr lang="cs-CZ" sz="1800" b="false" i="false" u="none" strike="noStrike" baseline="0" dirty="false">
                <a:solidFill>
                  <a:srgbClr val="002060"/>
                </a:solidFill>
                <a:latin typeface="+mj-lt"/>
              </a:rPr>
              <a:t>ke sběru informací o osobách formou anket, dotazníků, průzkumů, formou příspěvků do diskuze na internetových fórech aj., </a:t>
            </a:r>
          </a:p>
          <a:p>
            <a:pPr algn="just">
              <a:lnSpc>
                <a:spcPct val="110000"/>
              </a:lnSpc>
              <a:spcBef>
                <a:spcPts val="0"/>
              </a:spcBef>
              <a:spcAft>
                <a:spcPts val="1200"/>
              </a:spcAft>
            </a:pPr>
            <a:r>
              <a:rPr lang="cs-CZ" sz="1800" b="false" i="false" u="none" strike="noStrike" baseline="0" dirty="false">
                <a:solidFill>
                  <a:srgbClr val="002060"/>
                </a:solidFill>
                <a:latin typeface="+mj-lt"/>
              </a:rPr>
              <a:t>k šíření publikací, časopisů, bulletinů, newsletterů, brožur, letáků apod., </a:t>
            </a:r>
          </a:p>
          <a:p>
            <a:pPr algn="just">
              <a:lnSpc>
                <a:spcPct val="110000"/>
              </a:lnSpc>
              <a:spcBef>
                <a:spcPts val="0"/>
              </a:spcBef>
              <a:spcAft>
                <a:spcPts val="1200"/>
              </a:spcAft>
            </a:pPr>
            <a:r>
              <a:rPr lang="cs-CZ" sz="1800" b="false" i="false" u="none" strike="noStrike" baseline="0" dirty="false">
                <a:solidFill>
                  <a:srgbClr val="002060"/>
                </a:solidFill>
                <a:latin typeface="+mj-lt"/>
              </a:rPr>
              <a:t>zapojení osoby do aktivit projektu, které není odůvodněno cílem zlepšit postavení této osoby ve společnosti/na trhu práce, protože osoba se účastní dané aktivity jako reprezentant nějaké organizace, přináší potřebnou odbornost apod. (např. účast na kulatých stolech nebo pracovních skupinách v rámci komunitního plánování). </a:t>
            </a:r>
          </a:p>
          <a:p>
            <a:pPr>
              <a:lnSpc>
                <a:spcPct val="100000"/>
              </a:lnSpc>
              <a:spcBef>
                <a:spcPts val="0"/>
              </a:spcBef>
            </a:pPr>
            <a:endParaRPr lang="cs-CZ" sz="1600" b="false" i="fals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24</a:t>
            </a:fld>
            <a:endParaRPr lang="cs-CZ" dirty="false"/>
          </a:p>
        </p:txBody>
      </p:sp>
    </p:spTree>
    <p:extLst>
      <p:ext uri="{BB962C8B-B14F-4D97-AF65-F5344CB8AC3E}">
        <p14:creationId xmlns:p14="http://schemas.microsoft.com/office/powerpoint/2010/main" val="33039948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95536" y="0"/>
            <a:ext cx="8640960" cy="1080000"/>
          </a:xfrm>
        </p:spPr>
        <p:txBody>
          <a:bodyPr/>
          <a:lstStyle/>
          <a:p>
            <a:r>
              <a:rPr lang="cs-CZ" dirty="false"/>
              <a:t>Nakládání s osobními údaji</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Řídící orgán je oprávněn zpracovávat osobní údaje podpořených osob.</a:t>
            </a:r>
          </a:p>
          <a:p>
            <a:pPr marL="0" lvl="1"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ŘO pověřuje příjemce, jakožto zpracovatele, ke zpracování osobních údajů včetně zvláštní kategorie osobních údajů </a:t>
            </a:r>
            <a:r>
              <a:rPr lang="cs-CZ" sz="1800" b="false" i="false" u="none" strike="noStrike" baseline="0" dirty="false">
                <a:solidFill>
                  <a:srgbClr val="002060"/>
                </a:solidFill>
                <a:latin typeface="Arial" panose="020B0604020202020204" pitchFamily="34" charset="0"/>
              </a:rPr>
              <a:t>(dále jen „osobní údaje“) </a:t>
            </a:r>
            <a:r>
              <a:rPr lang="cs-CZ" sz="1800" b="true" i="false" u="none" strike="noStrike" baseline="0" dirty="false">
                <a:solidFill>
                  <a:srgbClr val="002060"/>
                </a:solidFill>
                <a:latin typeface="Arial" panose="020B0604020202020204" pitchFamily="34" charset="0"/>
              </a:rPr>
              <a:t>osob podpořených v projektu za účelem prokázání řádného a efektivního nakládání s prostředky ESF</a:t>
            </a:r>
            <a:r>
              <a:rPr lang="cs-CZ" sz="1800" b="false" i="false" u="none" strike="noStrike" baseline="0" dirty="false">
                <a:solidFill>
                  <a:srgbClr val="002060"/>
                </a:solidFill>
                <a:latin typeface="Arial" panose="020B0604020202020204" pitchFamily="34" charset="0"/>
              </a:rPr>
              <a:t>, které byly na realizaci projektu poskytnuty z OPZ+ právním aktem o poskytnutí podpory. </a:t>
            </a:r>
            <a:endParaRPr lang="cs-CZ" sz="1800" dirty="false">
              <a:solidFill>
                <a:srgbClr val="002060"/>
              </a:solidFill>
              <a:latin typeface="Arial" panose="020B0604020202020204" pitchFamily="34" charset="0"/>
            </a:endParaRP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Příjemce je oprávněn zpracovávat osobní údaje podpořené osoby v rozsahu vymezeném v dokumentu Obecná části pravidel pro žadatele a příjemce v rámci OPZ+. </a:t>
            </a:r>
          </a:p>
          <a:p>
            <a:pPr marL="0" lvl="1" indent="0" algn="just">
              <a:lnSpc>
                <a:spcPct val="100000"/>
              </a:lnSpc>
              <a:spcBef>
                <a:spcPts val="0"/>
              </a:spcBef>
              <a:spcAft>
                <a:spcPts val="1200"/>
              </a:spcAft>
              <a:buNone/>
            </a:pPr>
            <a:r>
              <a:rPr lang="cs-CZ" sz="1800" b="true" i="false" u="none" strike="noStrike" baseline="0" dirty="false">
                <a:solidFill>
                  <a:srgbClr val="002060"/>
                </a:solidFill>
                <a:latin typeface="Arial" panose="020B0604020202020204" pitchFamily="34" charset="0"/>
              </a:rPr>
              <a:t>Osobní údaje je příjemce oprávněn zpracovávat výhradně v souvislosti </a:t>
            </a:r>
            <a:br>
              <a:rPr lang="cs-CZ" sz="1800" b="true" i="false" u="none" strike="noStrike" baseline="0" dirty="false">
                <a:solidFill>
                  <a:srgbClr val="002060"/>
                </a:solidFill>
                <a:latin typeface="Arial" panose="020B0604020202020204" pitchFamily="34" charset="0"/>
              </a:rPr>
            </a:br>
            <a:r>
              <a:rPr lang="cs-CZ" sz="1800" b="true" i="false" u="none" strike="noStrike" baseline="0" dirty="false">
                <a:solidFill>
                  <a:srgbClr val="002060"/>
                </a:solidFill>
                <a:latin typeface="Arial" panose="020B0604020202020204" pitchFamily="34" charset="0"/>
              </a:rPr>
              <a:t>s realizací projektu, </a:t>
            </a:r>
            <a:r>
              <a:rPr lang="cs-CZ" sz="1800" b="false" i="false" u="none" strike="noStrike" baseline="0" dirty="false">
                <a:solidFill>
                  <a:srgbClr val="002060"/>
                </a:solidFill>
                <a:latin typeface="Arial" panose="020B0604020202020204" pitchFamily="34" charset="0"/>
              </a:rPr>
              <a:t>zejména pak při přípravě zpráv o realizaci projektu.</a:t>
            </a:r>
          </a:p>
          <a:p>
            <a:pPr marL="0" lvl="1" indent="0" algn="just">
              <a:lnSpc>
                <a:spcPct val="100000"/>
              </a:lnSpc>
              <a:spcBef>
                <a:spcPts val="0"/>
              </a:spcBef>
              <a:spcAft>
                <a:spcPts val="1200"/>
              </a:spcAft>
              <a:buNone/>
            </a:pPr>
            <a:r>
              <a:rPr lang="cs-CZ" sz="1800" b="false" i="false" u="none" strike="noStrike" baseline="0" dirty="false">
                <a:solidFill>
                  <a:srgbClr val="002060"/>
                </a:solidFill>
                <a:latin typeface="Arial" panose="020B0604020202020204" pitchFamily="34" charset="0"/>
              </a:rPr>
              <a:t>Příjemce je oprávněn </a:t>
            </a:r>
            <a:r>
              <a:rPr lang="cs-CZ" sz="1800" b="true" i="false" u="none" strike="noStrike" baseline="0" dirty="false">
                <a:solidFill>
                  <a:srgbClr val="002060"/>
                </a:solidFill>
                <a:latin typeface="Arial" panose="020B0604020202020204" pitchFamily="34" charset="0"/>
              </a:rPr>
              <a:t>zpracovávat osobní údaje po dobu deseti let od ukončení realizace projektu</a:t>
            </a:r>
            <a:r>
              <a:rPr lang="cs-CZ" sz="1800" b="false" i="false" u="none" strike="noStrike" baseline="0" dirty="false">
                <a:solidFill>
                  <a:srgbClr val="002060"/>
                </a:solidFill>
                <a:latin typeface="Arial" panose="020B0604020202020204" pitchFamily="34" charset="0"/>
              </a:rPr>
              <a:t>, přičemž tato lhůta začíná běžet 1. ledna následujícího kalendářního roku poté, kdy byla příjemci vyplacena závěrečná platba, příp. kdy příjemce poukázal přeplatek dotace stanovený na </a:t>
            </a:r>
            <a:r>
              <a:rPr lang="cs-CZ" sz="1800" dirty="false">
                <a:solidFill>
                  <a:srgbClr val="002060"/>
                </a:solidFill>
                <a:latin typeface="Arial" panose="020B0604020202020204" pitchFamily="34" charset="0"/>
              </a:rPr>
              <a:t>základě schváleného vyúčtování výdajů v závěrečné žádosti o platbu zpět poskytovateli. Bez zbytečného odkladu po uplynutí této doby je příjemce povinen provést likvidaci těchto osobních údajů.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25</a:t>
            </a:fld>
            <a:endParaRPr lang="cs-CZ" dirty="false"/>
          </a:p>
        </p:txBody>
      </p:sp>
    </p:spTree>
    <p:extLst>
      <p:ext uri="{BB962C8B-B14F-4D97-AF65-F5344CB8AC3E}">
        <p14:creationId xmlns:p14="http://schemas.microsoft.com/office/powerpoint/2010/main" val="173145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8928992" cy="1080000"/>
          </a:xfrm>
        </p:spPr>
        <p:txBody>
          <a:bodyPr/>
          <a:lstStyle/>
          <a:p>
            <a:r>
              <a:rPr lang="cs-CZ" dirty="false"/>
              <a:t>Veřejná podpora, podpora de minimis</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196752"/>
            <a:ext cx="8784976" cy="5687676"/>
          </a:xfrm>
        </p:spPr>
        <p:txBody>
          <a:bodyPr/>
          <a:lstStyle/>
          <a:p>
            <a:pPr marL="0" lvl="1" indent="0" algn="just">
              <a:lnSpc>
                <a:spcPct val="100000"/>
              </a:lnSpc>
              <a:spcBef>
                <a:spcPts val="0"/>
              </a:spcBef>
              <a:spcAft>
                <a:spcPts val="1200"/>
              </a:spcAft>
              <a:buNone/>
            </a:pPr>
            <a:r>
              <a:rPr lang="cs-CZ" sz="1700" b="false" i="false" u="none" strike="noStrike" baseline="0" dirty="false">
                <a:solidFill>
                  <a:srgbClr val="002060"/>
                </a:solidFill>
                <a:latin typeface="Arial" panose="020B0604020202020204" pitchFamily="34" charset="0"/>
              </a:rPr>
              <a:t>Obsah pojmu </a:t>
            </a:r>
            <a:r>
              <a:rPr lang="cs-CZ" sz="1700" b="true" i="false" u="none" strike="noStrike" baseline="0" dirty="false">
                <a:solidFill>
                  <a:srgbClr val="002060"/>
                </a:solidFill>
                <a:latin typeface="Arial" panose="020B0604020202020204" pitchFamily="34" charset="0"/>
              </a:rPr>
              <a:t>veřejná podpora </a:t>
            </a:r>
            <a:r>
              <a:rPr lang="cs-CZ" sz="1700" b="false" i="false" u="none" strike="noStrike" baseline="0" dirty="false">
                <a:solidFill>
                  <a:srgbClr val="002060"/>
                </a:solidFill>
                <a:latin typeface="Arial" panose="020B0604020202020204" pitchFamily="34" charset="0"/>
              </a:rPr>
              <a:t>je definován v Smlouvy o fungování EU. Jedná se o: </a:t>
            </a:r>
            <a:r>
              <a:rPr lang="cs-CZ" sz="1700" b="false" i="true" u="none" strike="noStrike" baseline="0" dirty="false">
                <a:solidFill>
                  <a:srgbClr val="002060"/>
                </a:solidFill>
                <a:latin typeface="Arial" panose="020B0604020202020204" pitchFamily="34" charset="0"/>
              </a:rPr>
              <a:t>„Podpory poskytované v jakékoli formě státy nebo ze státních prostředků, které narušují nebo hrozí narušit soutěž tím, že zvýhodňují určité podniky nebo určitá odvětví výroby, </a:t>
            </a:r>
            <a:br>
              <a:rPr lang="cs-CZ" sz="1700" b="false" i="true" u="none" strike="noStrike" baseline="0" dirty="false">
                <a:solidFill>
                  <a:srgbClr val="002060"/>
                </a:solidFill>
                <a:latin typeface="Arial" panose="020B0604020202020204" pitchFamily="34" charset="0"/>
              </a:rPr>
            </a:br>
            <a:r>
              <a:rPr lang="cs-CZ" sz="1700" b="false" i="true" u="none" strike="noStrike" baseline="0" dirty="false">
                <a:solidFill>
                  <a:srgbClr val="002060"/>
                </a:solidFill>
                <a:latin typeface="Arial" panose="020B0604020202020204" pitchFamily="34" charset="0"/>
              </a:rPr>
              <a:t>a jsou, pokud ovlivňují obchod mezi členskými státy, neslučitelné se společným trhem, nestanoví-li tato smlouva jinak.“</a:t>
            </a:r>
          </a:p>
          <a:p>
            <a:pPr marL="0" lvl="1" indent="0" algn="just">
              <a:lnSpc>
                <a:spcPct val="100000"/>
              </a:lnSpc>
              <a:spcBef>
                <a:spcPts val="0"/>
              </a:spcBef>
              <a:spcAft>
                <a:spcPts val="1200"/>
              </a:spcAft>
              <a:buNone/>
            </a:pPr>
            <a:r>
              <a:rPr lang="cs-CZ" sz="1700" b="false" i="false" u="none" strike="noStrike" baseline="0" dirty="false">
                <a:solidFill>
                  <a:srgbClr val="002060"/>
                </a:solidFill>
                <a:latin typeface="Arial" panose="020B0604020202020204" pitchFamily="34" charset="0"/>
              </a:rPr>
              <a:t>Podpora poskytovaná podle pravidla </a:t>
            </a:r>
            <a:r>
              <a:rPr lang="cs-CZ" sz="1700" i="false" u="none" strike="noStrike" baseline="0" dirty="false">
                <a:solidFill>
                  <a:srgbClr val="002060"/>
                </a:solidFill>
                <a:latin typeface="Arial" panose="020B0604020202020204" pitchFamily="34" charset="0"/>
              </a:rPr>
              <a:t>de minimis </a:t>
            </a:r>
            <a:r>
              <a:rPr lang="cs-CZ" sz="1700" b="false" i="false" u="none" strike="noStrike" baseline="0" dirty="false">
                <a:solidFill>
                  <a:srgbClr val="002060"/>
                </a:solidFill>
                <a:latin typeface="Arial" panose="020B0604020202020204" pitchFamily="34" charset="0"/>
              </a:rPr>
              <a:t>(též podpora malého rozsahu, </a:t>
            </a:r>
            <a:r>
              <a:rPr lang="cs-CZ" sz="1700" b="true" i="false" u="none" strike="noStrike" baseline="0" dirty="false">
                <a:solidFill>
                  <a:srgbClr val="002060"/>
                </a:solidFill>
                <a:latin typeface="Arial" panose="020B0604020202020204" pitchFamily="34" charset="0"/>
              </a:rPr>
              <a:t>podpora de minimis</a:t>
            </a:r>
            <a:r>
              <a:rPr lang="cs-CZ" sz="1700" b="false" i="false" u="none" strike="noStrike" baseline="0" dirty="false">
                <a:solidFill>
                  <a:srgbClr val="002060"/>
                </a:solidFill>
                <a:latin typeface="Arial" panose="020B0604020202020204" pitchFamily="34" charset="0"/>
              </a:rPr>
              <a:t>) je podporou, která není de iure veřejnou podporou, neboť vzhledem ke své relativní nízké hodnotě není s to narušit hospodářskou soutěž ani ovlivnit obchod mezi členskými státy EU. </a:t>
            </a:r>
          </a:p>
          <a:p>
            <a:pPr marL="0" lvl="1" indent="0" algn="just">
              <a:lnSpc>
                <a:spcPct val="100000"/>
              </a:lnSpc>
              <a:spcBef>
                <a:spcPts val="0"/>
              </a:spcBef>
              <a:spcAft>
                <a:spcPts val="1200"/>
              </a:spcAft>
              <a:buNone/>
            </a:pPr>
            <a:r>
              <a:rPr lang="cs-CZ" sz="1700" b="false" i="false" u="none" strike="noStrike" baseline="0" dirty="false">
                <a:solidFill>
                  <a:srgbClr val="002060"/>
                </a:solidFill>
                <a:latin typeface="Arial" panose="020B0604020202020204" pitchFamily="34" charset="0"/>
              </a:rPr>
              <a:t>Při poskytování veřejné podpory a podpory de minimis v rámci projektů OPZ+ jsou konkrétní podmínky jejich čerpání stanoveny právním aktem o poskytnutí podpory.</a:t>
            </a:r>
          </a:p>
          <a:p>
            <a:pPr marL="0" lvl="1" indent="0" algn="just">
              <a:lnSpc>
                <a:spcPct val="100000"/>
              </a:lnSpc>
              <a:spcBef>
                <a:spcPts val="0"/>
              </a:spcBef>
              <a:spcAft>
                <a:spcPts val="1200"/>
              </a:spcAft>
              <a:buNone/>
            </a:pPr>
            <a:r>
              <a:rPr lang="cs-CZ" sz="1700" b="false" i="false" u="none" strike="noStrike" baseline="0" dirty="false">
                <a:solidFill>
                  <a:srgbClr val="002060"/>
                </a:solidFill>
                <a:latin typeface="Arial" panose="020B0604020202020204" pitchFamily="34" charset="0"/>
              </a:rPr>
              <a:t>Příjemce podpory z OPZ+ je povinen spolupracovat s poskytovatelem na tom, aby poskytnutí veřejné podpory / podpory de minimis proběhlo dle platných právních předpisů. Příjemce podpory z OPZ+ je povinen pro ŘO zajistit veškeré potřebné dokumenty od partnera </a:t>
            </a:r>
            <a:r>
              <a:rPr lang="cs-CZ" sz="1700" dirty="false">
                <a:solidFill>
                  <a:srgbClr val="002060"/>
                </a:solidFill>
                <a:latin typeface="Arial" panose="020B0604020202020204" pitchFamily="34" charset="0"/>
              </a:rPr>
              <a:t>a </a:t>
            </a:r>
            <a:r>
              <a:rPr lang="cs-CZ" sz="1700" b="false" i="false" u="none" strike="noStrike" baseline="0" dirty="false">
                <a:solidFill>
                  <a:srgbClr val="002060"/>
                </a:solidFill>
                <a:latin typeface="Arial" panose="020B0604020202020204" pitchFamily="34" charset="0"/>
              </a:rPr>
              <a:t>dalšího subjektu.</a:t>
            </a:r>
          </a:p>
          <a:p>
            <a:pPr marL="0" lvl="1" indent="0" algn="just">
              <a:lnSpc>
                <a:spcPct val="100000"/>
              </a:lnSpc>
              <a:spcBef>
                <a:spcPts val="0"/>
              </a:spcBef>
              <a:spcAft>
                <a:spcPts val="1200"/>
              </a:spcAft>
              <a:buNone/>
            </a:pPr>
            <a:r>
              <a:rPr lang="cs-CZ" sz="1700" b="true" i="false" u="none" strike="noStrike" baseline="0" dirty="false">
                <a:solidFill>
                  <a:srgbClr val="002060"/>
                </a:solidFill>
                <a:latin typeface="Arial" panose="020B0604020202020204" pitchFamily="34" charset="0"/>
              </a:rPr>
              <a:t>Částky poskytnuté podpory uvedené v právním aktu o poskytnutí podpory není možné překročit</a:t>
            </a:r>
            <a:r>
              <a:rPr lang="cs-CZ" sz="1700" b="false" i="false" u="none" strike="noStrike" baseline="0" dirty="false">
                <a:solidFill>
                  <a:srgbClr val="002060"/>
                </a:solidFill>
                <a:latin typeface="Arial" panose="020B0604020202020204" pitchFamily="34" charset="0"/>
              </a:rPr>
              <a:t>. Překročení limitu pro podporu de minimis má za následek povinnost vrácení poskytnuté podpory. Vrací se nejen podpora přesahující limit, ale podpora celá.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26</a:t>
            </a:fld>
            <a:endParaRPr lang="cs-CZ" dirty="false"/>
          </a:p>
        </p:txBody>
      </p:sp>
    </p:spTree>
    <p:extLst>
      <p:ext uri="{BB962C8B-B14F-4D97-AF65-F5344CB8AC3E}">
        <p14:creationId xmlns:p14="http://schemas.microsoft.com/office/powerpoint/2010/main" val="247681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107504" y="0"/>
            <a:ext cx="9036496" cy="1080000"/>
          </a:xfrm>
        </p:spPr>
        <p:txBody>
          <a:bodyPr/>
          <a:lstStyle/>
          <a:p>
            <a:r>
              <a:rPr lang="cs-CZ" sz="3000" dirty="false"/>
              <a:t>Financování projektu, způsobilé výdaje</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340768"/>
            <a:ext cx="8784976" cy="5543660"/>
          </a:xfrm>
        </p:spPr>
        <p:txBody>
          <a:bodyPr/>
          <a:lstStyle/>
          <a:p>
            <a:pPr marL="0" indent="0">
              <a:lnSpc>
                <a:spcPct val="100000"/>
              </a:lnSpc>
              <a:spcBef>
                <a:spcPts val="0"/>
              </a:spcBef>
              <a:buNone/>
            </a:pPr>
            <a:r>
              <a:rPr lang="cs-CZ" sz="1800" b="false" i="false" u="none" strike="noStrike" baseline="0" dirty="false">
                <a:solidFill>
                  <a:srgbClr val="002060"/>
                </a:solidFill>
                <a:latin typeface="Arial" panose="020B0604020202020204" pitchFamily="34" charset="0"/>
              </a:rPr>
              <a:t>Podpora z OPZ+ je určena pouze na způsobilé výdaje. Způsobilý výdaj je takový, který: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v souladu s právními předpisy EU a ČR relevantními pro projekt, </a:t>
            </a:r>
          </a:p>
          <a:p>
            <a:pPr marL="1169988" indent="-431800">
              <a:lnSpc>
                <a:spcPct val="100000"/>
              </a:lnSpc>
              <a:spcBef>
                <a:spcPts val="0"/>
              </a:spcBef>
            </a:pPr>
            <a:r>
              <a:rPr lang="pl-PL" sz="1800" b="false" i="false" u="none" strike="noStrike" baseline="0" dirty="false">
                <a:solidFill>
                  <a:srgbClr val="002060"/>
                </a:solidFill>
                <a:latin typeface="Arial" panose="020B0604020202020204" pitchFamily="34" charset="0"/>
              </a:rPr>
              <a:t>je v souladu s pravidly a cíli programu a s podmínkami poskytnutí podpory,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přiměřený,</a:t>
            </a:r>
          </a:p>
          <a:p>
            <a:pPr marL="1169988" indent="-431800">
              <a:lnSpc>
                <a:spcPct val="100000"/>
              </a:lnSpc>
              <a:spcBef>
                <a:spcPts val="0"/>
              </a:spcBef>
            </a:pPr>
            <a:r>
              <a:rPr lang="cs-CZ" sz="1800" b="true" i="false" u="none" strike="noStrike" baseline="0" dirty="false">
                <a:solidFill>
                  <a:srgbClr val="002060"/>
                </a:solidFill>
                <a:latin typeface="Arial" panose="020B0604020202020204" pitchFamily="34" charset="0"/>
              </a:rPr>
              <a:t>vzniknul v době realizace projektu</a:t>
            </a:r>
            <a:r>
              <a:rPr lang="cs-CZ" sz="1800" b="false" i="false" u="none" strike="noStrike" baseline="0" dirty="false">
                <a:solidFill>
                  <a:srgbClr val="002060"/>
                </a:solidFill>
                <a:latin typeface="Arial" panose="020B0604020202020204" pitchFamily="34" charset="0"/>
              </a:rPr>
              <a:t>,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řádně identifikovatelný, prokazatelný a doložitelný, </a:t>
            </a:r>
          </a:p>
          <a:p>
            <a:pPr marL="1169988" indent="-431800">
              <a:lnSpc>
                <a:spcPct val="100000"/>
              </a:lnSpc>
              <a:spcBef>
                <a:spcPts val="0"/>
              </a:spcBef>
            </a:pPr>
            <a:r>
              <a:rPr lang="cs-CZ" sz="1800" b="false" i="false" u="none" strike="noStrike" baseline="0" dirty="false">
                <a:solidFill>
                  <a:srgbClr val="002060"/>
                </a:solidFill>
                <a:latin typeface="Arial" panose="020B0604020202020204" pitchFamily="34" charset="0"/>
              </a:rPr>
              <a:t>je nezbytný pro dosažení cílů projektu. </a:t>
            </a:r>
          </a:p>
          <a:p>
            <a:pPr marL="0" indent="0">
              <a:lnSpc>
                <a:spcPct val="100000"/>
              </a:lnSpc>
              <a:spcBef>
                <a:spcPts val="0"/>
              </a:spcBef>
              <a:buNone/>
            </a:pPr>
            <a:r>
              <a:rPr lang="cs-CZ" sz="1800" b="false" i="false" u="none" strike="noStrike" baseline="0" dirty="false">
                <a:solidFill>
                  <a:srgbClr val="002060"/>
                </a:solidFill>
                <a:latin typeface="Arial" panose="020B0604020202020204" pitchFamily="34" charset="0"/>
              </a:rPr>
              <a:t>Uvedené podmínky musejí být naplněny všechny zároveň. </a:t>
            </a:r>
          </a:p>
          <a:p>
            <a:pPr marL="0" indent="0">
              <a:lnSpc>
                <a:spcPct val="100000"/>
              </a:lnSpc>
              <a:spcBef>
                <a:spcPts val="0"/>
              </a:spcBef>
              <a:buNone/>
            </a:pPr>
            <a:endParaRPr lang="cs-CZ" sz="1800" b="false" i="false" u="none" strike="noStrike" baseline="0" dirty="false">
              <a:solidFill>
                <a:srgbClr val="002060"/>
              </a:solidFill>
              <a:latin typeface="Arial" panose="020B0604020202020204" pitchFamily="34" charset="0"/>
            </a:endParaRP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Řídící orgán je vždy oprávněn si od příjemce vyžádat jakýkoli dokument, který je nezbytný pro ověření způsobilosti výdajů v rámci projektu (a může se jednat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i o dokument, který vznikl v době před zahájením realizace projektu).</a:t>
            </a:r>
          </a:p>
          <a:p>
            <a:pPr algn="just">
              <a:lnSpc>
                <a:spcPct val="100000"/>
              </a:lnSpc>
              <a:spcBef>
                <a:spcPts val="0"/>
              </a:spcBef>
            </a:pPr>
            <a:r>
              <a:rPr lang="cs-CZ" sz="1800" b="false" i="false" u="none" strike="noStrike" baseline="0" dirty="false">
                <a:solidFill>
                  <a:srgbClr val="002060"/>
                </a:solidFill>
                <a:latin typeface="Arial" panose="020B0604020202020204" pitchFamily="34" charset="0"/>
              </a:rPr>
              <a:t>Podpora z OPZ+ je poskytována zejména na neinvestiční výdaje. Pokud to výzva k předkládání žádostí o podporu umožňuje, lze hradit také investiční výdaje. Podrobnosti v příručce Specifická část pravidel.</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27</a:t>
            </a:fld>
            <a:endParaRPr lang="cs-CZ" dirty="false"/>
          </a:p>
        </p:txBody>
      </p:sp>
    </p:spTree>
    <p:extLst>
      <p:ext uri="{BB962C8B-B14F-4D97-AF65-F5344CB8AC3E}">
        <p14:creationId xmlns:p14="http://schemas.microsoft.com/office/powerpoint/2010/main" val="3127758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Rozdělení výdajů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856984" cy="5543660"/>
          </a:xfrm>
        </p:spPr>
        <p:txBody>
          <a:bodyPr/>
          <a:lstStyle/>
          <a:p>
            <a:pPr marL="0" indent="0" algn="just">
              <a:lnSpc>
                <a:spcPct val="100000"/>
              </a:lnSpc>
              <a:spcBef>
                <a:spcPts val="0"/>
              </a:spcBef>
              <a:spcAft>
                <a:spcPts val="1200"/>
              </a:spcAft>
              <a:buNone/>
            </a:pPr>
            <a:r>
              <a:rPr lang="cs-CZ" sz="1650" b="true" dirty="false">
                <a:solidFill>
                  <a:srgbClr val="002060"/>
                </a:solidFill>
                <a:latin typeface="+mj-lt"/>
              </a:rPr>
              <a:t>Projekty podpořené z výzev vyhlášených ve specifickém cíli 2.1 OPZ+ </a:t>
            </a:r>
            <a:br>
              <a:rPr lang="cs-CZ" sz="1650" b="true" dirty="false">
                <a:solidFill>
                  <a:srgbClr val="002060"/>
                </a:solidFill>
                <a:latin typeface="+mj-lt"/>
              </a:rPr>
            </a:br>
            <a:r>
              <a:rPr lang="cs-CZ" sz="1650" b="true" dirty="false">
                <a:solidFill>
                  <a:srgbClr val="002060"/>
                </a:solidFill>
                <a:latin typeface="+mj-lt"/>
              </a:rPr>
              <a:t>(Priorita 2 Sociální začleňování) </a:t>
            </a:r>
            <a:r>
              <a:rPr lang="cs-CZ" sz="1650" b="false" i="false" u="none" strike="noStrike" baseline="0" dirty="false">
                <a:solidFill>
                  <a:srgbClr val="002060"/>
                </a:solidFill>
                <a:latin typeface="+mj-lt"/>
              </a:rPr>
              <a:t>rozlišují výdaje v režimu zjednodušeného vykazování výdajů.</a:t>
            </a:r>
          </a:p>
          <a:p>
            <a:pPr marL="0" indent="0" algn="just">
              <a:lnSpc>
                <a:spcPct val="100000"/>
              </a:lnSpc>
              <a:spcBef>
                <a:spcPts val="0"/>
              </a:spcBef>
              <a:spcAft>
                <a:spcPts val="1200"/>
              </a:spcAft>
              <a:buNone/>
            </a:pPr>
            <a:r>
              <a:rPr lang="cs-CZ" sz="1650" b="false" i="false" u="none" strike="noStrike" baseline="0" dirty="false">
                <a:solidFill>
                  <a:srgbClr val="002060"/>
                </a:solidFill>
                <a:latin typeface="+mj-lt"/>
              </a:rPr>
              <a:t>V rámci zjednodušeného vykazování výdajů je možné financování pevnou sazbou, která se určí za použití procentního podílu. Do této kategorie patří:</a:t>
            </a:r>
          </a:p>
          <a:p>
            <a:pPr marL="1071563" indent="-431800" algn="just">
              <a:lnSpc>
                <a:spcPct val="100000"/>
              </a:lnSpc>
              <a:spcBef>
                <a:spcPts val="0"/>
              </a:spcBef>
            </a:pPr>
            <a:r>
              <a:rPr lang="cs-CZ" sz="1650" b="false" i="false" u="none" strike="noStrike" baseline="0" dirty="false">
                <a:solidFill>
                  <a:srgbClr val="002060"/>
                </a:solidFill>
                <a:latin typeface="+mj-lt"/>
              </a:rPr>
              <a:t>nepřímé náklady (</a:t>
            </a:r>
            <a:r>
              <a:rPr lang="cs-CZ" sz="1650" b="false" i="false" u="none" strike="noStrike" baseline="0" dirty="false">
                <a:solidFill>
                  <a:srgbClr val="002060"/>
                </a:solidFill>
                <a:latin typeface="Arial" panose="020B0604020202020204" pitchFamily="34" charset="0"/>
              </a:rPr>
              <a:t>mohou dosahovat maximálně 25 % přímých způsobilých nákladů projektu), nebo</a:t>
            </a:r>
          </a:p>
          <a:p>
            <a:pPr marL="1071563" indent="-431800" algn="just">
              <a:lnSpc>
                <a:spcPct val="100000"/>
              </a:lnSpc>
              <a:spcBef>
                <a:spcPts val="0"/>
              </a:spcBef>
            </a:pPr>
            <a:r>
              <a:rPr lang="cs-CZ" sz="1650" b="false" i="false" u="none" strike="noStrike" baseline="0" dirty="false">
                <a:solidFill>
                  <a:srgbClr val="002060"/>
                </a:solidFill>
                <a:latin typeface="+mj-lt"/>
              </a:rPr>
              <a:t>náklady financované ze 40% paušální sazby. </a:t>
            </a:r>
            <a:endParaRPr lang="cs-CZ" sz="1650" dirty="false">
              <a:solidFill>
                <a:srgbClr val="002060"/>
              </a:solidFill>
              <a:latin typeface="+mj-lt"/>
            </a:endParaRPr>
          </a:p>
          <a:p>
            <a:pPr marL="0" indent="0" algn="just">
              <a:lnSpc>
                <a:spcPct val="100000"/>
              </a:lnSpc>
              <a:spcBef>
                <a:spcPts val="0"/>
              </a:spcBef>
              <a:spcAft>
                <a:spcPts val="1200"/>
              </a:spcAft>
              <a:buNone/>
            </a:pPr>
            <a:r>
              <a:rPr lang="cs-CZ" sz="1650" b="false" i="false" u="none" strike="noStrike" baseline="0" dirty="false">
                <a:solidFill>
                  <a:srgbClr val="002060"/>
                </a:solidFill>
                <a:latin typeface="Arial" panose="020B0604020202020204" pitchFamily="34" charset="0"/>
              </a:rPr>
              <a:t>U nepřímých nákladů, resp. nákladů financovaných ze 40% paušální sazby se má za to, že tyto náklady vznikly a jsou způsobilé ve výši odvozené z podílu nepřímých nákladů/paušální sazby na přímých způsobilých nákladech projektu stanoveného v právním aktu o poskytnutí podpory. Datum vzniku nepřímých nákladů, resp. nákladů financovaných ze 40% paušální sazby je navázáno na datum vzniku přímých nákladů, resp. přímých osobních nákladů.</a:t>
            </a:r>
            <a:endParaRPr lang="cs-CZ" sz="1650" dirty="false">
              <a:solidFill>
                <a:srgbClr val="002060"/>
              </a:solidFill>
              <a:effectLst/>
              <a:latin typeface="+mj-lt"/>
              <a:ea typeface="Calibri" panose="020F0502020204030204" pitchFamily="34" charset="0"/>
            </a:endParaRPr>
          </a:p>
          <a:p>
            <a:pPr marL="0" indent="0" algn="just">
              <a:lnSpc>
                <a:spcPct val="100000"/>
              </a:lnSpc>
              <a:spcBef>
                <a:spcPts val="0"/>
              </a:spcBef>
              <a:spcAft>
                <a:spcPts val="1200"/>
              </a:spcAft>
              <a:buNone/>
            </a:pPr>
            <a:r>
              <a:rPr lang="cs-CZ" sz="1650" b="false" i="false" u="none" strike="noStrike" baseline="0" dirty="false">
                <a:solidFill>
                  <a:srgbClr val="002060"/>
                </a:solidFill>
                <a:latin typeface="+mj-lt"/>
              </a:rPr>
              <a:t>Podrobnější informace včetně výčtu a popisu </a:t>
            </a:r>
            <a:r>
              <a:rPr lang="cs-CZ" sz="1650" b="true" i="false" u="none" strike="noStrike" baseline="0" dirty="false">
                <a:solidFill>
                  <a:srgbClr val="002060"/>
                </a:solidFill>
                <a:latin typeface="+mj-lt"/>
              </a:rPr>
              <a:t>kategorií způsobilých výdajů OPZ+ v režimu přímých nákladů naleznete</a:t>
            </a:r>
            <a:r>
              <a:rPr lang="cs-CZ" sz="1650" b="false" i="false" u="none" strike="noStrike" baseline="0" dirty="false">
                <a:solidFill>
                  <a:srgbClr val="002060"/>
                </a:solidFill>
                <a:latin typeface="+mj-lt"/>
              </a:rPr>
              <a:t> v příručce </a:t>
            </a:r>
            <a:r>
              <a:rPr lang="cs-CZ" sz="1650" i="true" dirty="false">
                <a:solidFill>
                  <a:srgbClr val="002060"/>
                </a:solidFill>
                <a:effectLst/>
                <a:latin typeface="+mj-lt"/>
                <a:ea typeface="Calibri" panose="020F0502020204030204" pitchFamily="34" charset="0"/>
              </a:rPr>
              <a:t>Specifická část pravidel pro žadatele a příjemce </a:t>
            </a:r>
            <a:br>
              <a:rPr lang="cs-CZ" sz="1650" i="true" dirty="false">
                <a:solidFill>
                  <a:srgbClr val="002060"/>
                </a:solidFill>
                <a:effectLst/>
                <a:latin typeface="+mj-lt"/>
                <a:ea typeface="Calibri" panose="020F0502020204030204" pitchFamily="34" charset="0"/>
              </a:rPr>
            </a:br>
            <a:r>
              <a:rPr lang="cs-CZ" sz="1650" i="true" dirty="false">
                <a:solidFill>
                  <a:srgbClr val="002060"/>
                </a:solidFill>
                <a:effectLst/>
                <a:latin typeface="+mj-lt"/>
                <a:ea typeface="Calibri" panose="020F0502020204030204" pitchFamily="34" charset="0"/>
              </a:rPr>
              <a:t>v rámci OPZ+ pro projekty s přímými a nepřímými náklady a pro projekty financované </a:t>
            </a:r>
            <a:br>
              <a:rPr lang="cs-CZ" sz="1650" i="true" dirty="false">
                <a:solidFill>
                  <a:srgbClr val="002060"/>
                </a:solidFill>
                <a:effectLst/>
                <a:latin typeface="+mj-lt"/>
                <a:ea typeface="Calibri" panose="020F0502020204030204" pitchFamily="34" charset="0"/>
              </a:rPr>
            </a:br>
            <a:r>
              <a:rPr lang="cs-CZ" sz="1650" i="true" dirty="false">
                <a:solidFill>
                  <a:srgbClr val="002060"/>
                </a:solidFill>
                <a:effectLst/>
                <a:latin typeface="+mj-lt"/>
                <a:ea typeface="Calibri" panose="020F0502020204030204" pitchFamily="34" charset="0"/>
              </a:rPr>
              <a:t>s využitím paušálních sazeb.</a:t>
            </a:r>
            <a:r>
              <a:rPr lang="cs-CZ" sz="1650" dirty="false">
                <a:solidFill>
                  <a:srgbClr val="002060"/>
                </a:solidFill>
                <a:latin typeface="+mj-lt"/>
              </a:rPr>
              <a:t> </a:t>
            </a:r>
          </a:p>
          <a:p>
            <a:pPr marL="0" indent="0" algn="just">
              <a:lnSpc>
                <a:spcPct val="100000"/>
              </a:lnSpc>
              <a:spcBef>
                <a:spcPts val="0"/>
              </a:spcBef>
              <a:spcAft>
                <a:spcPts val="1200"/>
              </a:spcAft>
              <a:buNone/>
            </a:pPr>
            <a:r>
              <a:rPr lang="cs-CZ" sz="1650" dirty="false">
                <a:solidFill>
                  <a:srgbClr val="002060"/>
                </a:solidFill>
                <a:latin typeface="+mj-lt"/>
              </a:rPr>
              <a:t>V textu každé výzvy (bod 6.4 výzvy) je uvedeno, zda projekty </a:t>
            </a:r>
            <a:r>
              <a:rPr lang="cs-CZ" sz="1650" dirty="false">
                <a:solidFill>
                  <a:srgbClr val="002060"/>
                </a:solidFill>
                <a:latin typeface="+mj-lt"/>
                <a:ea typeface="Calibri" panose="020F0502020204030204" pitchFamily="34" charset="0"/>
              </a:rPr>
              <a:t>podpořené ve výzvě aplikují  nepřímé náklady nebo 40% paušální sazbu.</a:t>
            </a:r>
          </a:p>
          <a:p>
            <a:pPr marL="0" indent="0" algn="just">
              <a:lnSpc>
                <a:spcPct val="100000"/>
              </a:lnSpc>
              <a:spcBef>
                <a:spcPts val="0"/>
              </a:spcBef>
              <a:spcAft>
                <a:spcPts val="1200"/>
              </a:spcAft>
              <a:buNone/>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28</a:t>
            </a:fld>
            <a:endParaRPr lang="cs-CZ" dirty="false"/>
          </a:p>
        </p:txBody>
      </p:sp>
    </p:spTree>
    <p:extLst>
      <p:ext uri="{BB962C8B-B14F-4D97-AF65-F5344CB8AC3E}">
        <p14:creationId xmlns:p14="http://schemas.microsoft.com/office/powerpoint/2010/main" val="4231716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Nepřímé náklady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340768"/>
            <a:ext cx="8856984" cy="5543660"/>
          </a:xfrm>
        </p:spPr>
        <p:txBody>
          <a:bodyPr/>
          <a:lstStyle/>
          <a:p>
            <a:pPr marL="0" indent="0" algn="just">
              <a:lnSpc>
                <a:spcPct val="100000"/>
              </a:lnSpc>
              <a:spcAft>
                <a:spcPts val="1200"/>
              </a:spcAft>
              <a:buNone/>
            </a:pPr>
            <a:r>
              <a:rPr lang="cs-CZ" sz="1800" b="false" i="false" u="none" strike="noStrike" baseline="0" dirty="false">
                <a:solidFill>
                  <a:srgbClr val="002060"/>
                </a:solidFill>
                <a:latin typeface="Arial" panose="020B0604020202020204" pitchFamily="34" charset="0"/>
              </a:rPr>
              <a:t>Nepřímé náklady příjemce prokazuje procentuálním poměrem vůči skutečně vynaloženým způsobilým přímým nákladům, a to v rámci předložené zprávy o realizaci projektu s žádostí o platbu. </a:t>
            </a:r>
          </a:p>
          <a:p>
            <a:pPr marL="0" indent="0" algn="just">
              <a:lnSpc>
                <a:spcPct val="100000"/>
              </a:lnSpc>
              <a:spcAft>
                <a:spcPts val="1200"/>
              </a:spcAft>
              <a:buNone/>
            </a:pPr>
            <a:r>
              <a:rPr lang="cs-CZ" sz="1800" b="false" i="false" u="none" strike="noStrike" baseline="0" dirty="false">
                <a:solidFill>
                  <a:srgbClr val="002060"/>
                </a:solidFill>
                <a:latin typeface="Arial" panose="020B0604020202020204" pitchFamily="34" charset="0"/>
              </a:rPr>
              <a:t>Nepřímé náklady dosahují 25 % přímých způsobilých nákladů projektu. Pro projekty,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u nichž podstatná většina nákladů vznikne formou nákupu služeb od externích dodavatelů, jsou způsobilá procenta nepřímých nákladů snížena.</a:t>
            </a:r>
          </a:p>
          <a:p>
            <a:pPr marL="0" indent="0" algn="just">
              <a:lnSpc>
                <a:spcPct val="100000"/>
              </a:lnSpc>
              <a:spcAft>
                <a:spcPts val="1200"/>
              </a:spcAft>
              <a:buNone/>
            </a:pPr>
            <a:endParaRPr lang="cs-CZ" sz="1800" dirty="false">
              <a:solidFill>
                <a:srgbClr val="002060"/>
              </a:solidFill>
              <a:latin typeface="Arial" panose="020B0604020202020204" pitchFamily="34" charset="0"/>
            </a:endParaRPr>
          </a:p>
          <a:p>
            <a:pPr marL="0" indent="0" algn="just">
              <a:lnSpc>
                <a:spcPct val="100000"/>
              </a:lnSpc>
              <a:spcAft>
                <a:spcPts val="1200"/>
              </a:spcAft>
              <a:buNone/>
            </a:pPr>
            <a:endParaRPr lang="cs-CZ" sz="1800" b="false" i="false" u="none" strike="noStrike" baseline="0" dirty="false">
              <a:solidFill>
                <a:srgbClr val="002060"/>
              </a:solidFill>
              <a:latin typeface="Arial" panose="020B0604020202020204" pitchFamily="34" charset="0"/>
            </a:endParaRPr>
          </a:p>
          <a:p>
            <a:pPr marL="0" indent="0" algn="just">
              <a:lnSpc>
                <a:spcPct val="100000"/>
              </a:lnSpc>
              <a:spcAft>
                <a:spcPts val="1200"/>
              </a:spcAft>
              <a:buNone/>
            </a:pPr>
            <a:endParaRPr lang="cs-CZ" sz="1800" b="false" i="false" u="none" strike="noStrike" baseline="0" dirty="false">
              <a:solidFill>
                <a:srgbClr val="002060"/>
              </a:solidFill>
              <a:latin typeface="Arial" panose="020B0604020202020204" pitchFamily="34" charset="0"/>
            </a:endParaRPr>
          </a:p>
          <a:p>
            <a:pPr marL="0" indent="0" algn="just">
              <a:lnSpc>
                <a:spcPct val="100000"/>
              </a:lnSpc>
              <a:spcAft>
                <a:spcPts val="1200"/>
              </a:spcAft>
              <a:buNone/>
            </a:pPr>
            <a:endParaRPr lang="cs-CZ" sz="1800" b="false" i="false" u="none" strike="noStrike" baseline="0" dirty="false">
              <a:solidFill>
                <a:srgbClr val="002060"/>
              </a:solidFill>
              <a:latin typeface="Arial" panose="020B0604020202020204" pitchFamily="34" charset="0"/>
            </a:endParaRPr>
          </a:p>
          <a:p>
            <a:pPr marL="0" indent="0" algn="just">
              <a:lnSpc>
                <a:spcPct val="100000"/>
              </a:lnSpc>
              <a:spcAft>
                <a:spcPts val="1200"/>
              </a:spcAft>
              <a:buNone/>
            </a:pPr>
            <a:r>
              <a:rPr lang="cs-CZ" sz="1800" b="false" i="false" u="none" strike="noStrike" baseline="0" dirty="false">
                <a:solidFill>
                  <a:srgbClr val="002060"/>
                </a:solidFill>
                <a:latin typeface="Arial" panose="020B0604020202020204" pitchFamily="34" charset="0"/>
              </a:rPr>
              <a:t>Prostředky na nepřímé náklady projektu jsou poskytovány průběžně, vždy spolu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s prostředky na přímé náklady projektu. Každá platba příjemci tak v sobě zahrnuje prostředky na přímé i na nepřímé náklady, a to v poměru stanoveném v právním aktu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poskytnutí podpory.</a:t>
            </a: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29</a:t>
            </a:fld>
            <a:endParaRPr lang="cs-CZ" dirty="false"/>
          </a:p>
        </p:txBody>
      </p:sp>
      <p:graphicFrame>
        <p:nvGraphicFramePr>
          <p:cNvPr id="5" name="Tabulka 4">
            <a:extLst>
              <a:ext uri="{FF2B5EF4-FFF2-40B4-BE49-F238E27FC236}">
                <a16:creationId xmlns:a16="http://schemas.microsoft.com/office/drawing/2014/main" id="{A19EF634-777D-4CED-8CE1-3D515FCDEF06}"/>
              </a:ext>
            </a:extLst>
          </p:cNvPr>
          <p:cNvGraphicFramePr>
            <a:graphicFrameLocks noGrp="true"/>
          </p:cNvGraphicFramePr>
          <p:nvPr>
            <p:extLst>
              <p:ext uri="{D42A27DB-BD31-4B8C-83A1-F6EECF244321}">
                <p14:modId xmlns:p14="http://schemas.microsoft.com/office/powerpoint/2010/main" val="404291673"/>
              </p:ext>
            </p:extLst>
          </p:nvPr>
        </p:nvGraphicFramePr>
        <p:xfrm>
          <a:off x="251520" y="3573016"/>
          <a:ext cx="8712968" cy="1584175"/>
        </p:xfrm>
        <a:graphic>
          <a:graphicData uri="http://schemas.openxmlformats.org/drawingml/2006/table">
            <a:tbl>
              <a:tblPr firstRow="true" firstCol="true" bandRow="true">
                <a:tableStyleId>{5C22544A-7EE6-4342-B048-85BDC9FD1C3A}</a:tableStyleId>
              </a:tblPr>
              <a:tblGrid>
                <a:gridCol w="4220915">
                  <a:extLst>
                    <a:ext uri="{9D8B030D-6E8A-4147-A177-3AD203B41FA5}">
                      <a16:colId xmlns:a16="http://schemas.microsoft.com/office/drawing/2014/main" val="743528944"/>
                    </a:ext>
                  </a:extLst>
                </a:gridCol>
                <a:gridCol w="4492053">
                  <a:extLst>
                    <a:ext uri="{9D8B030D-6E8A-4147-A177-3AD203B41FA5}">
                      <a16:colId xmlns:a16="http://schemas.microsoft.com/office/drawing/2014/main" val="2735376707"/>
                    </a:ext>
                  </a:extLst>
                </a:gridCol>
              </a:tblGrid>
              <a:tr h="633670">
                <a:tc>
                  <a:txBody>
                    <a:bodyPr/>
                    <a:lstStyle/>
                    <a:p>
                      <a:pPr marL="36195" marR="36195">
                        <a:spcBef>
                          <a:spcPts val="300"/>
                        </a:spcBef>
                        <a:spcAft>
                          <a:spcPts val="600"/>
                        </a:spcAft>
                      </a:pPr>
                      <a:r>
                        <a:rPr lang="cs-CZ" sz="1500" dirty="false">
                          <a:effectLst/>
                        </a:rPr>
                        <a:t>Podíl nákupu služeb na celkových přímých způsobilých nákladech projektu</a:t>
                      </a:r>
                      <a:endParaRPr lang="cs-CZ" sz="15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Snížení podílu nepřímých nákladů oproti výše uvedené tabulce</a:t>
                      </a:r>
                      <a:endParaRPr lang="cs-CZ" sz="1500" b="true"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5655993"/>
                  </a:ext>
                </a:extLst>
              </a:tr>
              <a:tr h="316835">
                <a:tc>
                  <a:txBody>
                    <a:bodyPr/>
                    <a:lstStyle/>
                    <a:p>
                      <a:pPr marL="36195" marR="36195">
                        <a:spcBef>
                          <a:spcPts val="300"/>
                        </a:spcBef>
                        <a:spcAft>
                          <a:spcPts val="600"/>
                        </a:spcAft>
                      </a:pPr>
                      <a:r>
                        <a:rPr lang="cs-CZ" sz="1500" dirty="false">
                          <a:effectLst/>
                        </a:rPr>
                        <a:t>Do 60 % včetně</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Platí základní podíl nepřímých nákladů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8313485"/>
                  </a:ext>
                </a:extLst>
              </a:tr>
              <a:tr h="316835">
                <a:tc>
                  <a:txBody>
                    <a:bodyPr/>
                    <a:lstStyle/>
                    <a:p>
                      <a:pPr marL="36195" marR="36195">
                        <a:spcBef>
                          <a:spcPts val="300"/>
                        </a:spcBef>
                        <a:spcAft>
                          <a:spcPts val="600"/>
                        </a:spcAft>
                      </a:pPr>
                      <a:r>
                        <a:rPr lang="cs-CZ" sz="1500" dirty="false">
                          <a:effectLst/>
                        </a:rPr>
                        <a:t>Více než 60 % a méně než 90 %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Snížení na 3/5 (60 %) základního podílu, tj. 15 %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0387382"/>
                  </a:ext>
                </a:extLst>
              </a:tr>
              <a:tr h="316835">
                <a:tc>
                  <a:txBody>
                    <a:bodyPr/>
                    <a:lstStyle/>
                    <a:p>
                      <a:pPr marL="36195" marR="36195">
                        <a:spcBef>
                          <a:spcPts val="300"/>
                        </a:spcBef>
                        <a:spcAft>
                          <a:spcPts val="600"/>
                        </a:spcAft>
                      </a:pPr>
                      <a:r>
                        <a:rPr lang="cs-CZ" sz="1500" dirty="false">
                          <a:effectLst/>
                        </a:rPr>
                        <a:t>90 % a výše</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6195" marR="36195">
                        <a:spcBef>
                          <a:spcPts val="300"/>
                        </a:spcBef>
                        <a:spcAft>
                          <a:spcPts val="600"/>
                        </a:spcAft>
                      </a:pPr>
                      <a:r>
                        <a:rPr lang="cs-CZ" sz="1500" dirty="false">
                          <a:effectLst/>
                        </a:rPr>
                        <a:t>Snížení na 1/5 (20 %) základního podílu, tj. 5 %</a:t>
                      </a:r>
                      <a:endParaRPr lang="cs-CZ" sz="1500" dirty="false">
                        <a:solidFill>
                          <a:srgbClr val="080808"/>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113773"/>
                  </a:ext>
                </a:extLst>
              </a:tr>
            </a:tbl>
          </a:graphicData>
        </a:graphic>
      </p:graphicFrame>
    </p:spTree>
    <p:extLst>
      <p:ext uri="{BB962C8B-B14F-4D97-AF65-F5344CB8AC3E}">
        <p14:creationId xmlns:p14="http://schemas.microsoft.com/office/powerpoint/2010/main" val="1501120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a:lstStyle/>
          <a:p>
            <a:r>
              <a:rPr lang="cs-CZ" dirty="false"/>
              <a:t>evaluace</a:t>
            </a:r>
          </a:p>
        </p:txBody>
      </p:sp>
      <p:pic>
        <p:nvPicPr>
          <p:cNvPr id="14" name="Zástupný symbol pro obrázek 13"/>
          <p:cNvPicPr>
            <a:picLocks noGrp="true" noChangeAspect="true"/>
          </p:cNvPicPr>
          <p:nvPr>
            <p:ph type="pic" sz="quarter" idx="15"/>
          </p:nvPr>
        </p:nvPicPr>
        <p:blipFill>
          <a:blip cstate="print"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132576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Nepřímé náklady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268760"/>
            <a:ext cx="8856984" cy="5615668"/>
          </a:xfrm>
        </p:spPr>
        <p:txBody>
          <a:bodyPr/>
          <a:lstStyle/>
          <a:p>
            <a:pPr marL="0" indent="0" algn="just">
              <a:lnSpc>
                <a:spcPct val="100000"/>
              </a:lnSpc>
              <a:spcBef>
                <a:spcPts val="0"/>
              </a:spcBef>
              <a:spcAft>
                <a:spcPts val="1200"/>
              </a:spcAft>
              <a:buNone/>
            </a:pPr>
            <a:r>
              <a:rPr lang="cs-CZ" sz="1800" b="false" i="false" u="none" strike="noStrike" baseline="0" dirty="false">
                <a:solidFill>
                  <a:srgbClr val="002060"/>
                </a:solidFill>
                <a:latin typeface="+mj-lt"/>
              </a:rPr>
              <a:t>Položky zahrnované do nepřímých nákladů nemohou být vykazovány v rámci přímých nákladů projektu. Mezi nepřímé náklady patří následující položky: </a:t>
            </a:r>
          </a:p>
          <a:p>
            <a:pPr algn="just">
              <a:lnSpc>
                <a:spcPct val="100000"/>
              </a:lnSpc>
              <a:spcBef>
                <a:spcPts val="0"/>
              </a:spcBef>
              <a:spcAft>
                <a:spcPts val="1000"/>
              </a:spcAft>
            </a:pPr>
            <a:r>
              <a:rPr lang="cs-CZ" sz="1800" b="true" i="false" u="none" strike="noStrike" baseline="0" dirty="false">
                <a:solidFill>
                  <a:srgbClr val="002060"/>
                </a:solidFill>
                <a:latin typeface="+mj-lt"/>
              </a:rPr>
              <a:t>Administrativa, řízení projektu (včetně finančního), účetnictví, personalistika komunikační a informační opatření, občerstvení a stravování a podpůrné procesy pro provoz projektu, </a:t>
            </a:r>
            <a:r>
              <a:rPr lang="cs-CZ" sz="1800" i="false" u="none" strike="noStrike" baseline="0" dirty="false">
                <a:solidFill>
                  <a:srgbClr val="002060"/>
                </a:solidFill>
                <a:latin typeface="+mj-lt"/>
              </a:rPr>
              <a:t>např.: </a:t>
            </a:r>
          </a:p>
          <a:p>
            <a:pPr lvl="2" algn="just">
              <a:lnSpc>
                <a:spcPct val="100000"/>
              </a:lnSpc>
              <a:spcBef>
                <a:spcPts val="0"/>
              </a:spcBef>
              <a:spcAft>
                <a:spcPts val="600"/>
              </a:spcAft>
            </a:pPr>
            <a:r>
              <a:rPr lang="pl-PL" sz="1400" b="false" i="false" u="none" strike="noStrike" baseline="0" dirty="false">
                <a:solidFill>
                  <a:srgbClr val="002060"/>
                </a:solidFill>
                <a:latin typeface="+mj-lt"/>
              </a:rPr>
              <a:t>Zajištění řízení chodu projektu či organizace, </a:t>
            </a:r>
          </a:p>
          <a:p>
            <a:pPr lvl="2" algn="just">
              <a:lnSpc>
                <a:spcPct val="100000"/>
              </a:lnSpc>
              <a:spcBef>
                <a:spcPts val="0"/>
              </a:spcBef>
              <a:spcAft>
                <a:spcPts val="600"/>
              </a:spcAft>
            </a:pPr>
            <a:r>
              <a:rPr lang="cs-CZ" sz="1400" dirty="false">
                <a:solidFill>
                  <a:srgbClr val="002060"/>
                </a:solidFill>
                <a:latin typeface="+mj-lt"/>
              </a:rPr>
              <a:t>z</a:t>
            </a:r>
            <a:r>
              <a:rPr lang="pl-PL" sz="1400" b="false" i="false" u="none" strike="noStrike" baseline="0" dirty="false">
                <a:solidFill>
                  <a:srgbClr val="002060"/>
                </a:solidFill>
                <a:latin typeface="+mj-lt"/>
              </a:rPr>
              <a:t>pracování zpráv o realizaci projektu a žádostí o platbu, </a:t>
            </a:r>
          </a:p>
          <a:p>
            <a:pPr lvl="2" algn="just">
              <a:lnSpc>
                <a:spcPct val="100000"/>
              </a:lnSpc>
              <a:spcBef>
                <a:spcPts val="0"/>
              </a:spcBef>
              <a:spcAft>
                <a:spcPts val="600"/>
              </a:spcAft>
            </a:pPr>
            <a:r>
              <a:rPr lang="pl-PL" sz="1400" b="false" i="false" u="none" strike="noStrike" baseline="0" dirty="false">
                <a:solidFill>
                  <a:srgbClr val="002060"/>
                </a:solidFill>
                <a:latin typeface="+mj-lt"/>
              </a:rPr>
              <a:t>a</a:t>
            </a:r>
            <a:r>
              <a:rPr lang="cs-CZ" sz="1400" b="false" i="false" u="none" strike="noStrike" baseline="0" dirty="false">
                <a:solidFill>
                  <a:srgbClr val="002060"/>
                </a:solidFill>
                <a:latin typeface="+mj-lt"/>
              </a:rPr>
              <a:t>dministrativní činnosti spojené s organizačním zabezpečením aktivit projektu </a:t>
            </a:r>
            <a:br>
              <a:rPr lang="cs-CZ" sz="1400" b="false" i="false" u="none" strike="noStrike" baseline="0" dirty="false">
                <a:solidFill>
                  <a:srgbClr val="002060"/>
                </a:solidFill>
                <a:latin typeface="+mj-lt"/>
              </a:rPr>
            </a:br>
            <a:r>
              <a:rPr lang="cs-CZ" sz="1400" b="false" i="false" u="none" strike="noStrike" baseline="0" dirty="false">
                <a:solidFill>
                  <a:srgbClr val="002060"/>
                </a:solidFill>
                <a:latin typeface="+mj-lt"/>
              </a:rPr>
              <a:t>(např. rezervace prostor pro vzdělávací akci, komunikace s lektory, registrace účastníků akce probíhající před danou akcí, zajištění auditní stopy o akci, příprava prezenčních listin </a:t>
            </a:r>
            <a:br>
              <a:rPr lang="cs-CZ" sz="1400" b="false" i="false" u="none" strike="noStrike" baseline="0" dirty="false">
                <a:solidFill>
                  <a:srgbClr val="002060"/>
                </a:solidFill>
                <a:latin typeface="+mj-lt"/>
              </a:rPr>
            </a:br>
            <a:r>
              <a:rPr lang="cs-CZ" sz="1400" b="false" i="false" u="none" strike="noStrike" baseline="0" dirty="false">
                <a:solidFill>
                  <a:srgbClr val="002060"/>
                </a:solidFill>
                <a:latin typeface="+mj-lt"/>
              </a:rPr>
              <a:t>a pozvánek pro účastníky akce), vč. výběru dodavatele pro projekt,</a:t>
            </a:r>
          </a:p>
          <a:p>
            <a:pPr lvl="2" algn="just">
              <a:lnSpc>
                <a:spcPct val="100000"/>
              </a:lnSpc>
              <a:spcBef>
                <a:spcPts val="0"/>
              </a:spcBef>
              <a:spcAft>
                <a:spcPts val="600"/>
              </a:spcAft>
            </a:pPr>
            <a:r>
              <a:rPr lang="cs-CZ" sz="1400" b="false" i="false" u="none" strike="noStrike" baseline="0" dirty="false">
                <a:solidFill>
                  <a:srgbClr val="002060"/>
                </a:solidFill>
                <a:latin typeface="+mj-lt"/>
              </a:rPr>
              <a:t>zajištění finančního řízení projektu či organizace, včetně účetnictví, </a:t>
            </a:r>
          </a:p>
          <a:p>
            <a:pPr lvl="2" algn="just">
              <a:lnSpc>
                <a:spcPct val="100000"/>
              </a:lnSpc>
              <a:spcBef>
                <a:spcPts val="0"/>
              </a:spcBef>
              <a:spcAft>
                <a:spcPts val="600"/>
              </a:spcAft>
            </a:pPr>
            <a:r>
              <a:rPr lang="cs-CZ" sz="1400" dirty="false">
                <a:solidFill>
                  <a:srgbClr val="002060"/>
                </a:solidFill>
                <a:latin typeface="+mj-lt"/>
              </a:rPr>
              <a:t>zajištění občerstvení, úklidu, ostrahy, správy počítačových sítí atd.</a:t>
            </a:r>
            <a:endParaRPr lang="cs-CZ" sz="1400" b="true" i="false" u="none" strike="noStrike" baseline="0" dirty="false">
              <a:solidFill>
                <a:srgbClr val="002060"/>
              </a:solidFill>
              <a:latin typeface="+mj-lt"/>
            </a:endParaRPr>
          </a:p>
          <a:p>
            <a:pPr algn="just">
              <a:lnSpc>
                <a:spcPct val="100000"/>
              </a:lnSpc>
              <a:spcBef>
                <a:spcPts val="0"/>
              </a:spcBef>
            </a:pPr>
            <a:r>
              <a:rPr lang="cs-CZ" sz="1800" b="true" i="false" u="none" strike="noStrike" baseline="0" dirty="false">
                <a:solidFill>
                  <a:srgbClr val="002060"/>
                </a:solidFill>
                <a:latin typeface="+mj-lt"/>
              </a:rPr>
              <a:t>Cestovní náhrady spojené s pracovními cestami realizačního týmu </a:t>
            </a:r>
            <a:endParaRPr lang="cs-CZ" sz="1800" b="false" i="false" u="none" strike="noStrike" baseline="0" dirty="false">
              <a:solidFill>
                <a:srgbClr val="002060"/>
              </a:solidFill>
              <a:latin typeface="+mj-lt"/>
            </a:endParaRPr>
          </a:p>
          <a:p>
            <a:pPr algn="just">
              <a:lnSpc>
                <a:spcPct val="100000"/>
              </a:lnSpc>
              <a:spcBef>
                <a:spcPts val="0"/>
              </a:spcBef>
            </a:pPr>
            <a:r>
              <a:rPr lang="cs-CZ" sz="1800" b="true" i="false" u="none" strike="noStrike" baseline="0" dirty="false">
                <a:solidFill>
                  <a:srgbClr val="002060"/>
                </a:solidFill>
                <a:latin typeface="+mj-lt"/>
              </a:rPr>
              <a:t>Spotřební materiál, zařízení a vybavení </a:t>
            </a:r>
            <a:r>
              <a:rPr lang="cs-CZ" sz="1800" b="false" i="false" u="none" strike="noStrike" baseline="0" dirty="false">
                <a:solidFill>
                  <a:srgbClr val="002060"/>
                </a:solidFill>
                <a:latin typeface="+mj-lt"/>
              </a:rPr>
              <a:t>(kancelářský materiál, čistící prostředky,…)</a:t>
            </a:r>
          </a:p>
          <a:p>
            <a:pPr algn="just">
              <a:lnSpc>
                <a:spcPct val="100000"/>
              </a:lnSpc>
              <a:spcBef>
                <a:spcPts val="0"/>
              </a:spcBef>
            </a:pPr>
            <a:r>
              <a:rPr lang="cs-CZ" sz="1800" b="true" i="false" u="none" strike="noStrike" baseline="0" dirty="false">
                <a:solidFill>
                  <a:srgbClr val="002060"/>
                </a:solidFill>
                <a:latin typeface="+mj-lt"/>
              </a:rPr>
              <a:t>Prostory pro realizaci projektu </a:t>
            </a:r>
            <a:r>
              <a:rPr lang="cs-CZ" sz="1800" b="false" i="false" u="none" strike="noStrike" baseline="0" dirty="false">
                <a:solidFill>
                  <a:srgbClr val="002060"/>
                </a:solidFill>
                <a:latin typeface="+mj-lt"/>
              </a:rPr>
              <a:t>(nájemné, odpisy, energie,..)</a:t>
            </a:r>
          </a:p>
          <a:p>
            <a:pPr algn="just">
              <a:lnSpc>
                <a:spcPct val="100000"/>
              </a:lnSpc>
              <a:spcBef>
                <a:spcPts val="0"/>
              </a:spcBef>
            </a:pPr>
            <a:r>
              <a:rPr lang="cs-CZ" sz="1800" b="true" i="false" u="none" strike="noStrike" baseline="0" dirty="false">
                <a:solidFill>
                  <a:srgbClr val="002060"/>
                </a:solidFill>
                <a:latin typeface="+mj-lt"/>
              </a:rPr>
              <a:t>Ostatní provozní výdaje </a:t>
            </a:r>
            <a:r>
              <a:rPr lang="cs-CZ" sz="1800" i="false" u="none" strike="noStrike" baseline="0" dirty="false">
                <a:solidFill>
                  <a:srgbClr val="002060"/>
                </a:solidFill>
                <a:latin typeface="+mj-lt"/>
              </a:rPr>
              <a:t>(</a:t>
            </a:r>
            <a:r>
              <a:rPr lang="cs-CZ" sz="1800" b="false" i="false" u="none" strike="noStrike" baseline="0" dirty="false">
                <a:solidFill>
                  <a:srgbClr val="002060"/>
                </a:solidFill>
                <a:latin typeface="+mj-lt"/>
              </a:rPr>
              <a:t>internetové připojení, bankovní poplatky,…)</a:t>
            </a:r>
          </a:p>
          <a:p>
            <a:pPr algn="just">
              <a:lnSpc>
                <a:spcPct val="100000"/>
              </a:lnSpc>
              <a:spcBef>
                <a:spcPts val="0"/>
              </a:spcBef>
              <a:spcAft>
                <a:spcPts val="1200"/>
              </a:spcAft>
            </a:pPr>
            <a:endParaRPr lang="cs-CZ" sz="1800" b="false" i="false" u="none" strike="noStrike" baseline="0" dirty="false">
              <a:solidFill>
                <a:srgbClr val="002060"/>
              </a:solidFill>
              <a:latin typeface="+mj-lt"/>
            </a:endParaRPr>
          </a:p>
          <a:p>
            <a:pPr algn="just">
              <a:lnSpc>
                <a:spcPct val="100000"/>
              </a:lnSpc>
              <a:spcBef>
                <a:spcPts val="0"/>
              </a:spcBef>
              <a:spcAft>
                <a:spcPts val="1200"/>
              </a:spcAft>
            </a:pPr>
            <a:endParaRPr lang="cs-CZ" sz="1650" b="false"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30</a:t>
            </a:fld>
            <a:endParaRPr lang="cs-CZ" dirty="false"/>
          </a:p>
        </p:txBody>
      </p:sp>
    </p:spTree>
    <p:extLst>
      <p:ext uri="{BB962C8B-B14F-4D97-AF65-F5344CB8AC3E}">
        <p14:creationId xmlns:p14="http://schemas.microsoft.com/office/powerpoint/2010/main" val="46488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xmlns:v="urn:schemas-microsoft-com:vml" showMasterSp="false">
  <p:cSld>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31</a:t>
            </a:fld>
            <a:endParaRPr lang="cs-CZ" dirty="false"/>
          </a:p>
        </p:txBody>
      </p:sp>
      <p:graphicFrame>
        <p:nvGraphicFramePr>
          <p:cNvPr id="12" name="Objekt 11">
            <a:extLst>
              <a:ext uri="{FF2B5EF4-FFF2-40B4-BE49-F238E27FC236}">
                <a16:creationId xmlns:a16="http://schemas.microsoft.com/office/drawing/2014/main" id="{F0E4AA75-F4B9-4980-89CC-BE2C4B0A71DD}"/>
              </a:ext>
            </a:extLst>
          </p:cNvPr>
          <p:cNvGraphicFramePr>
            <a:graphicFrameLocks noChangeAspect="true"/>
          </p:cNvGraphicFramePr>
          <p:nvPr>
            <p:extLst>
              <p:ext uri="{D42A27DB-BD31-4B8C-83A1-F6EECF244321}">
                <p14:modId xmlns:p14="http://schemas.microsoft.com/office/powerpoint/2010/main" val="1536992470"/>
              </p:ext>
            </p:extLst>
          </p:nvPr>
        </p:nvGraphicFramePr>
        <p:xfrm>
          <a:off x="107504" y="116632"/>
          <a:ext cx="8018501" cy="6579368"/>
        </p:xfrm>
        <a:graphic>
          <a:graphicData uri="http://schemas.openxmlformats.org/presentationml/2006/ole">
            <mc:AlternateContent>
              <mc:Choice Requires="v">
                <p:oleObj progId="Excel.Sheet.12" name="Worksheet" r:id="rId2" imgW="7642845" imgH="6271145">
                  <p:embed/>
                </p:oleObj>
              </mc:Choice>
              <mc:Fallback>
                <p:oleObj progId="Excel.Sheet.12" name="Worksheet" r:id="rId2" imgW="7642845" imgH="6271145">
                  <p:embed/>
                  <p:pic>
                    <p:nvPicPr>
                      <p:cNvPr id="0" name=""/>
                      <p:cNvPicPr/>
                      <p:nvPr/>
                    </p:nvPicPr>
                    <p:blipFill>
                      <a:blip r:embed="rId3"/>
                      <a:stretch>
                        <a:fillRect/>
                      </a:stretch>
                    </p:blipFill>
                    <p:spPr>
                      <a:xfrm>
                        <a:off x="107504" y="116632"/>
                        <a:ext cx="8018501" cy="6579368"/>
                      </a:xfrm>
                      <a:prstGeom prst="rect">
                        <a:avLst/>
                      </a:prstGeom>
                    </p:spPr>
                  </p:pic>
                </p:oleObj>
              </mc:Fallback>
            </mc:AlternateContent>
          </a:graphicData>
        </a:graphic>
      </p:graphicFrame>
      <p:pic>
        <p:nvPicPr>
          <p:cNvPr id="16" name="Obrázek 15">
            <a:extLst>
              <a:ext uri="{FF2B5EF4-FFF2-40B4-BE49-F238E27FC236}">
                <a16:creationId xmlns:a16="http://schemas.microsoft.com/office/drawing/2014/main" id="{8C8BB285-12EB-4AE6-8265-596331480921}"/>
              </a:ext>
            </a:extLst>
          </p:cNvPr>
          <p:cNvPicPr>
            <a:picLocks noChangeAspect="true"/>
          </p:cNvPicPr>
          <p:nvPr/>
        </p:nvPicPr>
        <p:blipFill>
          <a:blip r:embed="rId4"/>
          <a:stretch>
            <a:fillRect/>
          </a:stretch>
        </p:blipFill>
        <p:spPr>
          <a:xfrm>
            <a:off x="8205263" y="-22684"/>
            <a:ext cx="902737" cy="6858000"/>
          </a:xfrm>
          <a:prstGeom prst="rect">
            <a:avLst/>
          </a:prstGeom>
        </p:spPr>
      </p:pic>
      <p:sp>
        <p:nvSpPr>
          <p:cNvPr id="17" name="TextovéPole 16">
            <a:extLst>
              <a:ext uri="{FF2B5EF4-FFF2-40B4-BE49-F238E27FC236}">
                <a16:creationId xmlns:a16="http://schemas.microsoft.com/office/drawing/2014/main" id="{7B5311C1-3313-464E-9393-B0AD30B0F705}"/>
              </a:ext>
            </a:extLst>
          </p:cNvPr>
          <p:cNvSpPr txBox="true"/>
          <p:nvPr/>
        </p:nvSpPr>
        <p:spPr>
          <a:xfrm>
            <a:off x="8388424" y="6165304"/>
            <a:ext cx="648072" cy="461665"/>
          </a:xfrm>
          <a:prstGeom prst="rect">
            <a:avLst/>
          </a:prstGeom>
          <a:noFill/>
        </p:spPr>
        <p:txBody>
          <a:bodyPr wrap="square" rtlCol="false">
            <a:spAutoFit/>
          </a:bodyPr>
          <a:lstStyle/>
          <a:p>
            <a:r>
              <a:rPr lang="cs-CZ" sz="2400" dirty="false">
                <a:solidFill>
                  <a:schemeClr val="tx2"/>
                </a:solidFill>
              </a:rPr>
              <a:t>NN</a:t>
            </a:r>
          </a:p>
        </p:txBody>
      </p:sp>
    </p:spTree>
    <p:extLst>
      <p:ext uri="{BB962C8B-B14F-4D97-AF65-F5344CB8AC3E}">
        <p14:creationId xmlns:p14="http://schemas.microsoft.com/office/powerpoint/2010/main" val="13615593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59024" y="0"/>
            <a:ext cx="8784976" cy="1080000"/>
          </a:xfrm>
        </p:spPr>
        <p:txBody>
          <a:bodyPr/>
          <a:lstStyle/>
          <a:p>
            <a:r>
              <a:rPr lang="cs-CZ" sz="3000" dirty="false"/>
              <a:t>Dokladování výdajů</a:t>
            </a:r>
            <a:endParaRPr lang="cs-CZ" sz="2000" dirty="false"/>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43508" y="1242332"/>
            <a:ext cx="8856984" cy="5615668"/>
          </a:xfrm>
        </p:spPr>
        <p:txBody>
          <a:bodyPr/>
          <a:lstStyle/>
          <a:p>
            <a:pPr algn="just">
              <a:lnSpc>
                <a:spcPct val="100000"/>
              </a:lnSpc>
              <a:spcBef>
                <a:spcPts val="0"/>
              </a:spcBef>
              <a:spcAft>
                <a:spcPts val="1200"/>
              </a:spcAft>
            </a:pPr>
            <a:r>
              <a:rPr lang="cs-CZ" sz="1800" b="false" i="false" u="none" strike="noStrike" baseline="0" dirty="false">
                <a:solidFill>
                  <a:srgbClr val="002060"/>
                </a:solidFill>
                <a:latin typeface="Arial" panose="020B0604020202020204" pitchFamily="34" charset="0"/>
              </a:rPr>
              <a:t>Všechny způsobilé přímé výdaje projektu, </a:t>
            </a:r>
            <a:r>
              <a:rPr lang="cs-CZ" sz="1800" b="true" i="false" u="none" strike="noStrike" baseline="0" dirty="false">
                <a:solidFill>
                  <a:srgbClr val="002060"/>
                </a:solidFill>
                <a:latin typeface="Arial" panose="020B0604020202020204" pitchFamily="34" charset="0"/>
              </a:rPr>
              <a:t>musí být příjemce schopen doložit. </a:t>
            </a:r>
            <a:r>
              <a:rPr lang="cs-CZ" sz="1800" b="false" i="false" u="none" strike="noStrike" baseline="0" dirty="false">
                <a:solidFill>
                  <a:srgbClr val="002060"/>
                </a:solidFill>
                <a:latin typeface="Arial" panose="020B0604020202020204" pitchFamily="34" charset="0"/>
              </a:rPr>
              <a:t>Originály dokladů jsou archivovány u toho subjektu (příjemce či partnera),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u kterého výdaje vznikly. Kopie/skeny musí být k dispozici ŘO, přičemž některé je třeba přiložit k žádosti o platbu, jiné předloží příjemce v případě kontroly projektu na místě. </a:t>
            </a:r>
          </a:p>
          <a:p>
            <a:pPr algn="just">
              <a:lnSpc>
                <a:spcPct val="100000"/>
              </a:lnSpc>
              <a:spcBef>
                <a:spcPts val="0"/>
              </a:spcBef>
              <a:spcAft>
                <a:spcPts val="1200"/>
              </a:spcAft>
            </a:pPr>
            <a:r>
              <a:rPr lang="cs-CZ" sz="1800" b="false" i="false" u="none" strike="noStrike" baseline="0" dirty="false">
                <a:solidFill>
                  <a:srgbClr val="002060"/>
                </a:solidFill>
                <a:latin typeface="Arial" panose="020B0604020202020204" pitchFamily="34" charset="0"/>
              </a:rPr>
              <a:t>Za účelem zabránění dvojímu financování je příjemce </a:t>
            </a:r>
            <a:r>
              <a:rPr lang="cs-CZ" sz="1800" b="true" i="false" u="none" strike="noStrike" baseline="0" dirty="false">
                <a:solidFill>
                  <a:srgbClr val="002060"/>
                </a:solidFill>
                <a:latin typeface="Arial" panose="020B0604020202020204" pitchFamily="34" charset="0"/>
              </a:rPr>
              <a:t>povinen zajistit označení každého originálu účetního dokladu, který dokládá přímý způsobilý výdaj projektu, registračním číslem daného projektu. </a:t>
            </a:r>
            <a:r>
              <a:rPr lang="cs-CZ" sz="1800" b="false" i="false" u="none" strike="noStrike" baseline="0" dirty="false">
                <a:solidFill>
                  <a:srgbClr val="002060"/>
                </a:solidFill>
                <a:latin typeface="Arial" panose="020B0604020202020204" pitchFamily="34" charset="0"/>
              </a:rPr>
              <a:t>Označení může provést vepsáním textu, razítkem apod. Pravidla pro zadávání zakázek nad rámec toho stanovují, že příjemce má povinnost zavázat dodavatele k tomu, aby k proplacení předkládal pouze </a:t>
            </a:r>
            <a:r>
              <a:rPr lang="cs-CZ" sz="1800" b="true" i="false" u="none" strike="noStrike" baseline="0" dirty="false">
                <a:solidFill>
                  <a:srgbClr val="002060"/>
                </a:solidFill>
                <a:latin typeface="Arial" panose="020B0604020202020204" pitchFamily="34" charset="0"/>
              </a:rPr>
              <a:t>faktury, které obsahují název a číslo projektu</a:t>
            </a:r>
            <a:r>
              <a:rPr lang="cs-CZ" sz="1800" b="false" i="false" u="none" strike="noStrike" baseline="0" dirty="false">
                <a:solidFill>
                  <a:srgbClr val="002060"/>
                </a:solidFill>
                <a:latin typeface="Arial" panose="020B0604020202020204" pitchFamily="34" charset="0"/>
              </a:rPr>
              <a: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odůvodněných případech je příjemci umožněno, aby faktury označil názvem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číslem projektu sám před jejich uplatněním v žádosti o platbu. </a:t>
            </a:r>
            <a:endParaRPr lang="cs-CZ" sz="1800" dirty="false">
              <a:solidFill>
                <a:srgbClr val="002060"/>
              </a:solidFill>
              <a:latin typeface="Arial" panose="020B0604020202020204" pitchFamily="34" charset="0"/>
            </a:endParaRPr>
          </a:p>
          <a:p>
            <a:pPr algn="just">
              <a:lnSpc>
                <a:spcPct val="100000"/>
              </a:lnSpc>
              <a:spcBef>
                <a:spcPts val="0"/>
              </a:spcBef>
              <a:spcAft>
                <a:spcPts val="1200"/>
              </a:spcAft>
            </a:pPr>
            <a:r>
              <a:rPr lang="cs-CZ" sz="1800" b="true" i="false" u="none" strike="noStrike" baseline="0" dirty="false">
                <a:solidFill>
                  <a:srgbClr val="002060"/>
                </a:solidFill>
                <a:latin typeface="Arial" panose="020B0604020202020204" pitchFamily="34" charset="0"/>
              </a:rPr>
              <a:t>K žádosti o platbu je nutné do IS KP21+ naskenovat účetní doklad v tom případě, pokud částka, která je z něj nárokována v žádosti o platbu jakožto výdaj projektu, přesahuje 20.000 Kč.</a:t>
            </a:r>
          </a:p>
          <a:p>
            <a:pPr algn="just">
              <a:lnSpc>
                <a:spcPct val="100000"/>
              </a:lnSpc>
              <a:spcBef>
                <a:spcPts val="0"/>
              </a:spcBef>
              <a:spcAft>
                <a:spcPts val="1200"/>
              </a:spcAft>
            </a:pPr>
            <a:r>
              <a:rPr lang="cs-CZ" sz="1800" b="false" i="false" u="none" strike="noStrike" baseline="0" dirty="false">
                <a:solidFill>
                  <a:srgbClr val="002060"/>
                </a:solidFill>
              </a:rPr>
              <a:t>Pravidla pro dokladování výdajů </a:t>
            </a:r>
            <a:r>
              <a:rPr lang="cs-CZ" sz="1800" dirty="false">
                <a:solidFill>
                  <a:srgbClr val="002060"/>
                </a:solidFill>
                <a:latin typeface="Arial" panose="020B0604020202020204" pitchFamily="34" charset="0"/>
              </a:rPr>
              <a:t>vymezuje příručka Specifická část pravidel.</a:t>
            </a:r>
            <a:endParaRPr lang="cs-CZ" sz="1650" i="true" u="none" strike="noStrike" baseline="0" dirty="false">
              <a:solidFill>
                <a:srgbClr val="002060"/>
              </a:solidFill>
              <a:latin typeface="+mj-lt"/>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32</a:t>
            </a:fld>
            <a:endParaRPr lang="cs-CZ" dirty="false"/>
          </a:p>
        </p:txBody>
      </p:sp>
    </p:spTree>
    <p:extLst>
      <p:ext uri="{BB962C8B-B14F-4D97-AF65-F5344CB8AC3E}">
        <p14:creationId xmlns:p14="http://schemas.microsoft.com/office/powerpoint/2010/main" val="78843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712968" cy="5445224"/>
          </a:xfrm>
        </p:spPr>
        <p:txBody>
          <a:bodyPr/>
          <a:lstStyle/>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Každý žadatel může v rámci OPZ+ připravit, podat i realizovat (pokud budou vybrány k podpoře) více různých projektů (i v rámci jedné výzvy, pokud konkrétní výzva nestanoví jinak). </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Při přípravě projektu je důležité mít na paměti, že úspěšný a přínosný projekt musí vycházet z identifikovaných potřeb cílových skupin a zároveň musí být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souladu s pravidly OPZ+ a konkrétní vyhlášenou výzvou.</a:t>
            </a:r>
          </a:p>
          <a:p>
            <a:pPr>
              <a:lnSpc>
                <a:spcPct val="110000"/>
              </a:lnSpc>
              <a:spcAft>
                <a:spcPts val="1200"/>
              </a:spcAft>
            </a:pPr>
            <a:r>
              <a:rPr lang="cs-CZ" sz="1800" i="false" u="none" strike="noStrike" baseline="0" dirty="false">
                <a:solidFill>
                  <a:srgbClr val="002060"/>
                </a:solidFill>
                <a:latin typeface="Arial" panose="020B0604020202020204" pitchFamily="34" charset="0"/>
              </a:rPr>
              <a:t>Cíl projektu </a:t>
            </a:r>
            <a:r>
              <a:rPr lang="cs-CZ" sz="1800" b="false" i="false" u="none" strike="noStrike" baseline="0" dirty="false">
                <a:solidFill>
                  <a:srgbClr val="002060"/>
                </a:solidFill>
                <a:latin typeface="Arial" panose="020B0604020202020204" pitchFamily="34" charset="0"/>
              </a:rPr>
              <a:t>musí být: </a:t>
            </a:r>
            <a:endParaRPr lang="cs-CZ" sz="1600" b="false" i="false" u="none" strike="noStrike" baseline="0" dirty="false">
              <a:solidFill>
                <a:srgbClr val="002060"/>
              </a:solidFill>
              <a:latin typeface="+mj-lt"/>
            </a:endParaRPr>
          </a:p>
          <a:p>
            <a:pPr lvl="1">
              <a:lnSpc>
                <a:spcPct val="110000"/>
              </a:lnSpc>
              <a:spcAft>
                <a:spcPts val="1200"/>
              </a:spcAft>
            </a:pPr>
            <a:r>
              <a:rPr lang="cs-CZ" sz="1800" b="false" i="false" u="none" strike="noStrike" baseline="0" dirty="false">
                <a:solidFill>
                  <a:srgbClr val="002060"/>
                </a:solidFill>
                <a:latin typeface="Arial" panose="020B0604020202020204" pitchFamily="34" charset="0"/>
              </a:rPr>
              <a:t>reálně dosažitelný v daném čase a za daných podmínek, </a:t>
            </a:r>
          </a:p>
          <a:p>
            <a:pPr lvl="1">
              <a:lnSpc>
                <a:spcPct val="110000"/>
              </a:lnSpc>
              <a:spcAft>
                <a:spcPts val="1200"/>
              </a:spcAft>
            </a:pPr>
            <a:r>
              <a:rPr lang="cs-CZ" sz="1800" b="false" i="false" u="none" strike="noStrike" baseline="0" dirty="false">
                <a:solidFill>
                  <a:srgbClr val="002060"/>
                </a:solidFill>
                <a:latin typeface="Arial" panose="020B0604020202020204" pitchFamily="34" charset="0"/>
              </a:rPr>
              <a:t>měřitelný, aby bylo možné po ukončení projektu prokázat jeho naplnění pomocí kvantifikovaných údajů. </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Obecně platí, že žádost o podporu bude hodnocena podle kvality obsahu, nikoli podle počtu stránek. Ve všech částech formuláře žádosti o podporu je vhodnější uvádět jasné a stručné informace a konkrétní údaje, nikoliv všeobecné fráze. </a:t>
            </a:r>
          </a:p>
          <a:p>
            <a:endParaRPr lang="cs-CZ" sz="1800" b="false" i="false" u="none" strike="noStrike" baseline="0" dirty="false">
              <a:solidFill>
                <a:srgbClr val="002060"/>
              </a:solidFill>
              <a:latin typeface="Wingdings 2" panose="05020102010507070707" pitchFamily="18" charset="2"/>
            </a:endParaRPr>
          </a:p>
          <a:p>
            <a:endParaRPr lang="cs-CZ" sz="1800" b="false" i="false" u="none" strike="noStrike" baseline="0" dirty="false">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33</a:t>
            </a:fld>
            <a:endParaRPr lang="cs-CZ" dirty="false"/>
          </a:p>
        </p:txBody>
      </p:sp>
    </p:spTree>
    <p:extLst>
      <p:ext uri="{BB962C8B-B14F-4D97-AF65-F5344CB8AC3E}">
        <p14:creationId xmlns:p14="http://schemas.microsoft.com/office/powerpoint/2010/main" val="3923617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Předložení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73696" y="1241643"/>
            <a:ext cx="8890792" cy="1294785"/>
          </a:xfrm>
        </p:spPr>
        <p:txBody>
          <a:bodyPr/>
          <a:lstStyle/>
          <a:p>
            <a:pPr algn="just">
              <a:lnSpc>
                <a:spcPct val="110000"/>
              </a:lnSpc>
              <a:spcAft>
                <a:spcPts val="800"/>
              </a:spcAft>
            </a:pPr>
            <a:r>
              <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K vyplňování žádosti o podporu přistupujte s vědomím, že v průběhu procesu hodnocení a výběru projektů se bude vycházet výhradně z informací, které žádost obsahuje. Všechny její části proto vyplňujte konkrétně a srozumitelně. Dbejte, aby všechny části žádosti byly před podáním žádosti spolu v souladu.</a:t>
            </a:r>
          </a:p>
        </p:txBody>
      </p:sp>
      <p:pic>
        <p:nvPicPr>
          <p:cNvPr id="7" name="Obrázek 6">
            <a:extLst>
              <a:ext uri="{FF2B5EF4-FFF2-40B4-BE49-F238E27FC236}">
                <a16:creationId xmlns:a16="http://schemas.microsoft.com/office/drawing/2014/main" id="{C9035AA9-A122-411E-A047-ABC220087B59}"/>
              </a:ext>
            </a:extLst>
          </p:cNvPr>
          <p:cNvPicPr>
            <a:picLocks noChangeAspect="true"/>
          </p:cNvPicPr>
          <p:nvPr/>
        </p:nvPicPr>
        <p:blipFill>
          <a:blip r:embed="rId2"/>
          <a:stretch>
            <a:fillRect/>
          </a:stretch>
        </p:blipFill>
        <p:spPr>
          <a:xfrm>
            <a:off x="437314" y="2996953"/>
            <a:ext cx="8527174" cy="1728192"/>
          </a:xfrm>
          <a:prstGeom prst="rect">
            <a:avLst/>
          </a:prstGeo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34</a:t>
            </a:fld>
            <a:endParaRPr lang="cs-CZ" dirty="false"/>
          </a:p>
        </p:txBody>
      </p:sp>
      <p:sp>
        <p:nvSpPr>
          <p:cNvPr id="8" name="TextovéPole 7">
            <a:extLst>
              <a:ext uri="{FF2B5EF4-FFF2-40B4-BE49-F238E27FC236}">
                <a16:creationId xmlns:a16="http://schemas.microsoft.com/office/drawing/2014/main" id="{9B0B6DED-C1C5-4D8B-B941-92CAAD68B0BD}"/>
              </a:ext>
            </a:extLst>
          </p:cNvPr>
          <p:cNvSpPr txBox="true"/>
          <p:nvPr/>
        </p:nvSpPr>
        <p:spPr>
          <a:xfrm>
            <a:off x="3707904" y="3573016"/>
            <a:ext cx="3672408" cy="646331"/>
          </a:xfrm>
          <a:prstGeom prst="rect">
            <a:avLst/>
          </a:prstGeom>
          <a:noFill/>
        </p:spPr>
        <p:txBody>
          <a:bodyPr wrap="square" rtlCol="false">
            <a:spAutoFit/>
          </a:bodyPr>
          <a:lstStyle/>
          <a:p>
            <a:r>
              <a:rPr lang="cs-CZ" sz="1800" b="true" i="false" u="none" strike="noStrike" baseline="0" dirty="false">
                <a:solidFill>
                  <a:srgbClr val="002060"/>
                </a:solidFill>
                <a:latin typeface="Arial" panose="020B0604020202020204" pitchFamily="34" charset="0"/>
              </a:rPr>
              <a:t>https://iskp21.mssf.cz </a:t>
            </a:r>
          </a:p>
          <a:p>
            <a:endParaRPr lang="cs-CZ" dirty="false"/>
          </a:p>
        </p:txBody>
      </p:sp>
      <p:sp>
        <p:nvSpPr>
          <p:cNvPr id="9" name="Zástupný obsah 2">
            <a:extLst>
              <a:ext uri="{FF2B5EF4-FFF2-40B4-BE49-F238E27FC236}">
                <a16:creationId xmlns:a16="http://schemas.microsoft.com/office/drawing/2014/main" id="{AD72F3EE-08DB-4520-BE3D-B58A06203FA6}"/>
              </a:ext>
            </a:extLst>
          </p:cNvPr>
          <p:cNvSpPr txBox="true">
            <a:spLocks/>
          </p:cNvSpPr>
          <p:nvPr/>
        </p:nvSpPr>
        <p:spPr>
          <a:xfrm>
            <a:off x="73696" y="2536428"/>
            <a:ext cx="8890792" cy="4204941"/>
          </a:xfrm>
          <a:prstGeom prst="rect">
            <a:avLst/>
          </a:prstGeom>
        </p:spPr>
        <p:txBody>
          <a:bodyPr vert="horz" lIns="0" tIns="0" rIns="0" bIns="0" rtlCol="false">
            <a:noAutofit/>
          </a:bodyPr>
          <a:lstStyle>
            <a:lvl1pPr marL="432000" indent="-432000" algn="l" defTabSz="914400" rtl="false" eaLnBrk="true" latinLnBrk="false" hangingPunct="true">
              <a:lnSpc>
                <a:spcPts val="2880"/>
              </a:lnSpc>
              <a:spcBef>
                <a:spcPts val="600"/>
              </a:spcBef>
              <a:spcAft>
                <a:spcPts val="600"/>
              </a:spcAft>
              <a:buClr>
                <a:schemeClr val="accent2"/>
              </a:buClr>
              <a:buSzPct val="100000"/>
              <a:buFont typeface="Wingdings" panose="05000000000000000000" pitchFamily="2" charset="2"/>
              <a:buChar char=""/>
              <a:defRPr sz="2400" b="false" kern="1200">
                <a:solidFill>
                  <a:schemeClr val="tx1"/>
                </a:solidFill>
                <a:latin typeface="+mn-lt"/>
                <a:ea typeface="+mn-ea"/>
                <a:cs typeface="+mn-cs"/>
              </a:defRPr>
            </a:lvl1pPr>
            <a:lvl2pPr marL="666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lang="cs-CZ" sz="2000" kern="1200" dirty="false" smtClean="false">
                <a:solidFill>
                  <a:schemeClr val="tx1"/>
                </a:solidFill>
                <a:latin typeface="+mn-lt"/>
                <a:ea typeface="+mn-ea"/>
                <a:cs typeface="+mn-cs"/>
              </a:defRPr>
            </a:lvl4pPr>
            <a:lvl5pPr marL="1422000" indent="-252000" algn="l" defTabSz="914400" rtl="false" eaLnBrk="true" latinLnBrk="false" hangingPunct="true">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false" eaLnBrk="true" latinLnBrk="false" hangingPunct="true">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10000"/>
              </a:lnSpc>
              <a:spcAft>
                <a:spcPts val="800"/>
              </a:spcAft>
            </a:pP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Žádost se podává pouze elektronicky prostřednictvím IS KP21+.</a:t>
            </a:r>
          </a:p>
          <a:p>
            <a:pPr algn="just">
              <a:lnSpc>
                <a:spcPct val="110000"/>
              </a:lnSpc>
              <a:spcAft>
                <a:spcPts val="800"/>
              </a:spcAft>
            </a:pPr>
            <a:endPar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800"/>
              </a:spcAft>
            </a:pPr>
            <a:endPar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2400"/>
              </a:spcAft>
            </a:pPr>
            <a:endPar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Elektronický formulář se neinstaluje jako aplikace do vlastního počítače, ale prostřednictvím internetového formuláře se data ukládají na vzdálený server.</a:t>
            </a:r>
          </a:p>
          <a:p>
            <a:pPr algn="just">
              <a:lnSpc>
                <a:spcPct val="110000"/>
              </a:lnSpc>
              <a:spcAft>
                <a:spcPts val="1200"/>
              </a:spcAft>
            </a:pPr>
            <a:r>
              <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rPr>
              <a:t>Podpis musí být k žádosti o dotaci připojen přímo v systému IS KP21+, proto musí být statutární zástupce/osoba oprávněná k podpisu žádosti </a:t>
            </a: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registrovaným uživatelem této aplikace ISKP+, </a:t>
            </a:r>
            <a:r>
              <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rPr>
              <a:t>viz dále</a:t>
            </a:r>
            <a:r>
              <a:rPr lang="cs-CZ" sz="1800" b="true" dirty="false">
                <a:solidFill>
                  <a:srgbClr val="002060"/>
                </a:solidFill>
                <a:latin typeface="Arial" panose="020B0604020202020204" pitchFamily="34" charset="0"/>
                <a:ea typeface="Calibri" panose="020F0502020204030204" pitchFamily="34" charset="0"/>
                <a:cs typeface="Times New Roman" panose="02020603050405020304" pitchFamily="18" charset="0"/>
              </a:rPr>
              <a:t>. Dále musí tato osoba disponovat kvalifikovaným elektronickým podpisem</a:t>
            </a:r>
            <a:r>
              <a:rPr lang="cs-CZ" sz="1800" dirty="false">
                <a:solidFill>
                  <a:srgbClr val="002060"/>
                </a:solidFill>
                <a:latin typeface="Arial" panose="020B0604020202020204" pitchFamily="34" charset="0"/>
                <a:ea typeface="Calibri" panose="020F0502020204030204" pitchFamily="34" charset="0"/>
                <a:cs typeface="Times New Roman" panose="02020603050405020304" pitchFamily="18" charset="0"/>
              </a:rPr>
              <a:t>. </a:t>
            </a:r>
            <a:endParaRPr lang="cs-CZ" sz="1800" dirty="false">
              <a:solidFill>
                <a:srgbClr val="000000"/>
              </a:solidFill>
              <a:latin typeface="Wingdings 2" panose="05020102010507070707" pitchFamily="18" charset="2"/>
            </a:endParaRPr>
          </a:p>
        </p:txBody>
      </p:sp>
    </p:spTree>
    <p:extLst>
      <p:ext uri="{BB962C8B-B14F-4D97-AF65-F5344CB8AC3E}">
        <p14:creationId xmlns:p14="http://schemas.microsoft.com/office/powerpoint/2010/main" val="184115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CF28B465-842C-4BF0-AAFF-D65D1B541C88}"/>
              </a:ext>
            </a:extLst>
          </p:cNvPr>
          <p:cNvPicPr>
            <a:picLocks noChangeAspect="true"/>
          </p:cNvPicPr>
          <p:nvPr/>
        </p:nvPicPr>
        <p:blipFill>
          <a:blip r:embed="rId2"/>
          <a:stretch>
            <a:fillRect/>
          </a:stretch>
        </p:blipFill>
        <p:spPr>
          <a:xfrm>
            <a:off x="6876256" y="4005980"/>
            <a:ext cx="1656184" cy="1189308"/>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Podpisy a plné moci</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 y="1268760"/>
            <a:ext cx="8748000" cy="5589240"/>
          </a:xfrm>
        </p:spPr>
        <p:txBody>
          <a:bodyPr/>
          <a:lstStyle/>
          <a:p>
            <a:pPr algn="just">
              <a:lnSpc>
                <a:spcPct val="110000"/>
              </a:lnSpc>
              <a:spcAft>
                <a:spcPts val="800"/>
              </a:spcAft>
            </a:pPr>
            <a:r>
              <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Před podáním je nutné žádost opatřit podpisem statutárního zástupce žadatele, případně odpovědnou osobou, kterou k takovému úkonu statutární zástupce zmocnil; v tomto případě </a:t>
            </a:r>
            <a: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je nutné založit (resp. poskytnout k dispozici) </a:t>
            </a:r>
            <a:b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v IS KP21+ dokument zakládající toto oprávnění, tzv. </a:t>
            </a:r>
            <a:r>
              <a:rPr lang="cs-CZ" sz="1800" b="true"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plnou moc</a:t>
            </a:r>
            <a:r>
              <a:rPr lang="cs-CZ" sz="18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a:t>
            </a:r>
            <a:endPar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lvl="1" algn="just">
              <a:lnSpc>
                <a:spcPct val="110000"/>
              </a:lnSpc>
              <a:spcAft>
                <a:spcPts val="1200"/>
              </a:spcAft>
              <a:buClr>
                <a:srgbClr val="063767"/>
              </a:buClr>
            </a:pPr>
            <a:r>
              <a:rPr lang="cs-CZ" sz="1600" b="true"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Elektronická plná moc </a:t>
            </a: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 zmocnitel podepíše plnou moc přímo v aplikaci </a:t>
            </a:r>
            <a:b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IS KP21+ a zmocněnec tamtéž svým elektronickým podpisem potvrdí její přijetí. Podpisy se připojují k souboru, který je třeba vložit do IS KP21+ na záznamu plné moci.</a:t>
            </a:r>
            <a:endParaRPr lang="cs-CZ" sz="1600" dirty="false">
              <a:solidFill>
                <a:srgbClr val="002060"/>
              </a:solidFill>
              <a:latin typeface="Arial" panose="020B0604020202020204" pitchFamily="34" charset="0"/>
              <a:ea typeface="Arial" panose="020B0604020202020204" pitchFamily="34" charset="0"/>
              <a:cs typeface="Times New Roman" panose="02020603050405020304" pitchFamily="18" charset="0"/>
            </a:endParaRPr>
          </a:p>
          <a:p>
            <a:pPr lvl="1" algn="just">
              <a:lnSpc>
                <a:spcPct val="110000"/>
              </a:lnSpc>
              <a:spcAft>
                <a:spcPts val="1200"/>
              </a:spcAft>
              <a:buClr>
                <a:srgbClr val="063767"/>
              </a:buClr>
            </a:pPr>
            <a:r>
              <a:rPr lang="cs-CZ" sz="1600" b="true"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Úředně/notářsky ověřená papírová plná moc </a:t>
            </a: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 sken plné moci je vložen k záznamu plné moci v IS KP21+. Připojením elektronického podpisu k vloženému dokumentu zmocněnec potvrdí správnost a přijetí této plné moci. </a:t>
            </a:r>
          </a:p>
          <a:p>
            <a:pPr lvl="2">
              <a:lnSpc>
                <a:spcPct val="100000"/>
              </a:lnSpc>
              <a:buClr>
                <a:srgbClr val="063767"/>
              </a:buClr>
            </a:pP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Žadatel musí originál papírové plné moci archivovat </a:t>
            </a:r>
            <a:b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b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a na vyžádání jej Řídícímu orgánu (ŘO) poskytnout. </a:t>
            </a:r>
          </a:p>
          <a:p>
            <a:pPr lvl="2" algn="just">
              <a:lnSpc>
                <a:spcPct val="100000"/>
              </a:lnSpc>
              <a:buClr>
                <a:srgbClr val="063767"/>
              </a:buClr>
            </a:pPr>
            <a:r>
              <a:rPr lang="cs-CZ" sz="1600" dirty="false">
                <a:solidFill>
                  <a:srgbClr val="002060"/>
                </a:solidFill>
                <a:effectLst/>
                <a:latin typeface="Arial" panose="020B0604020202020204" pitchFamily="34" charset="0"/>
                <a:ea typeface="Arial" panose="020B0604020202020204" pitchFamily="34" charset="0"/>
                <a:cs typeface="Times New Roman" panose="02020603050405020304" pitchFamily="18" charset="0"/>
              </a:rPr>
              <a:t>Papírovou plnou mocí může být také vnitřní dokument organizace, ze kterého vyplývá, že organizaci je oprávněn zastupovat např. řídicí pracovník na určité pozici (ze strany zmocnitele postačuje podpis na listině, soubor vložený do IS KP21+ podepisuje elektronicky zmocněnec). ŘO vyžaduje autorizovanou konverzi vnitřního dokumentu organizace do podoby souboru, který se přikládá k záznamu plné moci. Záznam plné moci v IS KP21+ podepisuje elektronicky pouze zmocněnec.</a:t>
            </a:r>
            <a:endParaRPr lang="cs-CZ" sz="16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cs-CZ" sz="1800" dirty="false">
                <a:solidFill>
                  <a:srgbClr val="002060"/>
                </a:solidFill>
                <a:effectLst/>
                <a:latin typeface="Arial" panose="020B0604020202020204" pitchFamily="34" charset="0"/>
                <a:ea typeface="Calibri" panose="020F0502020204030204" pitchFamily="34" charset="0"/>
                <a:cs typeface="Times New Roman" panose="02020603050405020304" pitchFamily="18" charset="0"/>
              </a:rPr>
              <a:t> </a:t>
            </a:r>
          </a:p>
          <a:p>
            <a:pPr marL="0" indent="0">
              <a:buNone/>
            </a:pPr>
            <a:endParaRPr lang="cs-CZ" sz="1800" i="false" u="none" strike="noStrike" baseline="0" dirty="false">
              <a:solidFill>
                <a:srgbClr val="FF0000"/>
              </a:solidFill>
              <a:latin typeface="Wingdings 2" panose="05020102010507070707" pitchFamily="18" charset="2"/>
            </a:endParaRPr>
          </a:p>
          <a:p>
            <a:endParaRPr lang="cs-CZ" sz="1800" b="false" i="false" u="none" strike="noStrike" baseline="0" dirty="false">
              <a:solidFill>
                <a:srgbClr val="00000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35</a:t>
            </a:fld>
            <a:endParaRPr lang="cs-CZ" dirty="false"/>
          </a:p>
        </p:txBody>
      </p:sp>
    </p:spTree>
    <p:extLst>
      <p:ext uri="{BB962C8B-B14F-4D97-AF65-F5344CB8AC3E}">
        <p14:creationId xmlns:p14="http://schemas.microsoft.com/office/powerpoint/2010/main" val="2307600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64C107EE-34E2-4A80-9ACC-4EB06069324C}"/>
              </a:ext>
            </a:extLst>
          </p:cNvPr>
          <p:cNvPicPr>
            <a:picLocks noChangeAspect="true" noChangeArrowheads="true"/>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277933"/>
            <a:ext cx="1389905" cy="140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Zpracování žádosti o podporu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12776"/>
            <a:ext cx="8532480" cy="5445224"/>
          </a:xfrm>
        </p:spPr>
        <p:txBody>
          <a:bodyPr/>
          <a:lstStyle/>
          <a:p>
            <a:pPr algn="just">
              <a:lnSpc>
                <a:spcPct val="110000"/>
              </a:lnSpc>
              <a:spcAft>
                <a:spcPts val="1200"/>
              </a:spcAft>
            </a:pPr>
            <a:endParaRPr lang="cs-CZ" sz="1800" i="false" u="none" strike="noStrike" baseline="0" dirty="false">
              <a:solidFill>
                <a:srgbClr val="002060"/>
              </a:solidFill>
              <a:latin typeface="Arial" panose="020B0604020202020204" pitchFamily="34" charset="0"/>
            </a:endParaRPr>
          </a:p>
          <a:p>
            <a:pPr>
              <a:lnSpc>
                <a:spcPct val="110000"/>
              </a:lnSpc>
              <a:spcAft>
                <a:spcPts val="1200"/>
              </a:spcAft>
            </a:pPr>
            <a:r>
              <a:rPr lang="cs-CZ" sz="1800" i="false" u="none" strike="noStrike" baseline="0" dirty="false">
                <a:solidFill>
                  <a:srgbClr val="002060"/>
                </a:solidFill>
                <a:latin typeface="Arial" panose="020B0604020202020204" pitchFamily="34" charset="0"/>
              </a:rPr>
              <a:t>Pomoci se zpracováním žádosti o podporu může příručka </a:t>
            </a:r>
            <a:r>
              <a:rPr lang="cs-CZ" sz="1800" b="true" dirty="false">
                <a:solidFill>
                  <a:srgbClr val="002060"/>
                </a:solidFill>
                <a:latin typeface="Arial" panose="020B0604020202020204" pitchFamily="34" charset="0"/>
              </a:rPr>
              <a:t>Pokyny k vyplnění žádosti o podporu v IS KP21+ pro projekty s přímými a nepřímými náklady a pro projekty s paušálními sazbami  </a:t>
            </a:r>
            <a:r>
              <a:rPr lang="cs-CZ" sz="1800" i="false" u="none" strike="noStrike" baseline="0" dirty="false">
                <a:solidFill>
                  <a:srgbClr val="002060"/>
                </a:solidFill>
                <a:latin typeface="Arial" panose="020B0604020202020204" pitchFamily="34" charset="0"/>
              </a:rPr>
              <a:t>dostupná na webové stránce: </a:t>
            </a:r>
            <a:r>
              <a:rPr lang="cs-CZ" sz="1800" i="false" u="none" strike="noStrike" baseline="0" dirty="false">
                <a:solidFill>
                  <a:srgbClr val="002060"/>
                </a:solidFill>
                <a:latin typeface="Arial" panose="020B0604020202020204" pitchFamily="34" charset="0"/>
                <a:hlinkClick r:id="rId4">
                  <a:extLst>
                    <a:ext uri="{A12FA001-AC4F-418D-AE19-62706E023703}">
                      <ahyp:hlinkClr xmlns:ahyp="http://schemas.microsoft.com/office/drawing/2018/hyperlinkcolor" val="tx"/>
                    </a:ext>
                  </a:extLst>
                </a:hlinkClick>
              </a:rPr>
              <a:t>www.esfcr.cz/formulare-a-pokyny-potrebne-v-ramci-pripravy-zadosti-o-podporu-opz-plus/-/dokument/18398069</a:t>
            </a:r>
            <a:r>
              <a:rPr lang="cs-CZ" sz="1800" i="false" u="none" strike="noStrike" baseline="0" dirty="false">
                <a:solidFill>
                  <a:srgbClr val="002060"/>
                </a:solidFill>
                <a:latin typeface="Arial" panose="020B0604020202020204" pitchFamily="34" charset="0"/>
              </a:rPr>
              <a:t>  a prezentace k ní vytvořená:</a:t>
            </a:r>
            <a:endParaRPr lang="cs-CZ" sz="1800" b="false" i="false" u="none" strike="noStrike" baseline="0" dirty="false">
              <a:solidFill>
                <a:srgbClr val="00000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36</a:t>
            </a:fld>
            <a:endParaRPr lang="cs-CZ" dirty="false"/>
          </a:p>
        </p:txBody>
      </p:sp>
    </p:spTree>
    <p:extLst>
      <p:ext uri="{BB962C8B-B14F-4D97-AF65-F5344CB8AC3E}">
        <p14:creationId xmlns:p14="http://schemas.microsoft.com/office/powerpoint/2010/main" val="4028111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14AC7C3B-EBAD-4821-AE70-44E17D3C444A}"/>
              </a:ext>
            </a:extLst>
          </p:cNvPr>
          <p:cNvPicPr>
            <a:picLocks noChangeAspect="true"/>
          </p:cNvPicPr>
          <p:nvPr/>
        </p:nvPicPr>
        <p:blipFill>
          <a:blip r:embed="rId2"/>
          <a:stretch>
            <a:fillRect/>
          </a:stretch>
        </p:blipFill>
        <p:spPr>
          <a:xfrm>
            <a:off x="4788024" y="3476718"/>
            <a:ext cx="3456384" cy="1317339"/>
          </a:xfrm>
          <a:prstGeom prst="rect">
            <a:avLst/>
          </a:prstGeom>
        </p:spPr>
      </p:pic>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a výběr projektů</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280000" cy="5445224"/>
          </a:xfrm>
        </p:spPr>
        <p:txBody>
          <a:bodyPr/>
          <a:lstStyle/>
          <a:p>
            <a:pPr marL="0" indent="0" algn="just">
              <a:lnSpc>
                <a:spcPct val="110000"/>
              </a:lnSpc>
              <a:spcAft>
                <a:spcPts val="1800"/>
              </a:spcAft>
              <a:buNone/>
            </a:pPr>
            <a:r>
              <a:rPr lang="cs-CZ" sz="1800" b="false" i="false" u="none" strike="noStrike" baseline="0" dirty="false">
                <a:solidFill>
                  <a:srgbClr val="002060"/>
                </a:solidFill>
                <a:latin typeface="Arial" panose="020B0604020202020204" pitchFamily="34" charset="0"/>
              </a:rPr>
              <a:t>Proces hodnocení a výběru projektů v OPZ+ probíhá několika způsoby.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každé výzvě pro předkládání žádostí o podporu jsou proto uvedena specifická pravidla relevantní pro danou výzvu. </a:t>
            </a:r>
          </a:p>
          <a:p>
            <a:pPr algn="just">
              <a:lnSpc>
                <a:spcPct val="110000"/>
              </a:lnSpc>
              <a:spcAft>
                <a:spcPts val="800"/>
              </a:spcAft>
            </a:pPr>
            <a:r>
              <a:rPr lang="cs-CZ" sz="1800" b="true" dirty="false">
                <a:solidFill>
                  <a:srgbClr val="002060"/>
                </a:solidFill>
                <a:latin typeface="Arial" panose="020B0604020202020204" pitchFamily="34" charset="0"/>
              </a:rPr>
              <a:t>Proces hodnocení a výběru projektů obsahuje tyto fáze:</a:t>
            </a:r>
          </a:p>
          <a:p>
            <a:pPr marL="1071563" indent="-431800" algn="just">
              <a:lnSpc>
                <a:spcPct val="110000"/>
              </a:lnSpc>
              <a:spcAft>
                <a:spcPts val="800"/>
              </a:spcAft>
              <a:buFont typeface="+mj-lt"/>
              <a:buAutoNum type="arabicPeriod"/>
            </a:pPr>
            <a:r>
              <a:rPr lang="cs-CZ" sz="1800" dirty="false">
                <a:solidFill>
                  <a:srgbClr val="002060"/>
                </a:solidFill>
                <a:latin typeface="Arial" panose="020B0604020202020204" pitchFamily="34" charset="0"/>
              </a:rPr>
              <a:t>Hodnocení přijatelnosti a formálních náležitostí</a:t>
            </a:r>
          </a:p>
          <a:p>
            <a:pPr marL="1071563" indent="-431800" algn="just">
              <a:lnSpc>
                <a:spcPct val="110000"/>
              </a:lnSpc>
              <a:spcAft>
                <a:spcPts val="800"/>
              </a:spcAft>
              <a:buFont typeface="+mj-lt"/>
              <a:buAutoNum type="arabicPeriod"/>
            </a:pPr>
            <a:r>
              <a:rPr lang="cs-CZ" sz="1800" dirty="false">
                <a:solidFill>
                  <a:srgbClr val="002060"/>
                </a:solidFill>
                <a:latin typeface="Arial" panose="020B0604020202020204" pitchFamily="34" charset="0"/>
              </a:rPr>
              <a:t>Věcné hodnocení</a:t>
            </a:r>
          </a:p>
          <a:p>
            <a:pPr marL="1071563" indent="-431800" algn="just">
              <a:lnSpc>
                <a:spcPct val="110000"/>
              </a:lnSpc>
              <a:spcAft>
                <a:spcPts val="800"/>
              </a:spcAft>
              <a:buFont typeface="+mj-lt"/>
              <a:buAutoNum type="arabicPeriod"/>
            </a:pPr>
            <a:r>
              <a:rPr lang="cs-CZ" sz="1800" dirty="false">
                <a:solidFill>
                  <a:srgbClr val="002060"/>
                </a:solidFill>
                <a:latin typeface="Arial" panose="020B0604020202020204" pitchFamily="34" charset="0"/>
              </a:rPr>
              <a:t>Výběrové komise</a:t>
            </a:r>
          </a:p>
          <a:p>
            <a:pPr marL="176213" indent="0" algn="just">
              <a:lnSpc>
                <a:spcPct val="110000"/>
              </a:lnSpc>
              <a:spcAft>
                <a:spcPts val="800"/>
              </a:spcAft>
              <a:buNone/>
            </a:pPr>
            <a:endParaRPr lang="cs-CZ" sz="1800" b="false" i="false" u="none" strike="noStrike" baseline="0" dirty="false">
              <a:solidFill>
                <a:srgbClr val="002060"/>
              </a:solidFill>
              <a:latin typeface="Arial" panose="020B0604020202020204" pitchFamily="34" charset="0"/>
            </a:endParaRPr>
          </a:p>
          <a:p>
            <a:pPr marL="176213" indent="0" algn="just">
              <a:lnSpc>
                <a:spcPct val="110000"/>
              </a:lnSpc>
              <a:spcAft>
                <a:spcPts val="800"/>
              </a:spcAft>
              <a:buNone/>
            </a:pPr>
            <a:r>
              <a:rPr lang="cs-CZ" sz="1800" b="false" i="false" u="none" strike="noStrike" baseline="0" dirty="false">
                <a:solidFill>
                  <a:srgbClr val="002060"/>
                </a:solidFill>
                <a:latin typeface="Arial" panose="020B0604020202020204" pitchFamily="34" charset="0"/>
              </a:rPr>
              <a:t>Fáze hodnocení přijatelnosti a formálních náležitostí probíhá u všech projektů. </a:t>
            </a:r>
          </a:p>
          <a:p>
            <a:pPr marL="176213" indent="0" algn="just">
              <a:lnSpc>
                <a:spcPct val="110000"/>
              </a:lnSpc>
              <a:spcAft>
                <a:spcPts val="800"/>
              </a:spcAft>
              <a:buNone/>
            </a:pPr>
            <a:r>
              <a:rPr lang="cs-CZ" sz="1800" b="false" i="false" u="none" strike="noStrike" baseline="0" dirty="false">
                <a:solidFill>
                  <a:srgbClr val="002060"/>
                </a:solidFill>
                <a:latin typeface="Arial" panose="020B0604020202020204" pitchFamily="34" charset="0"/>
              </a:rPr>
              <a:t>Věcné hodnocení a výběrová komise nemusí být pro konkrétní výzvu využity, informace o zařazení fáze věcného hodnocení a o zapojení či nezapojení výběrové komise je specifikována v textu výzvy k předkládání žádostí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podporu. </a:t>
            </a:r>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37</a:t>
            </a:fld>
            <a:endParaRPr lang="cs-CZ" dirty="false"/>
          </a:p>
        </p:txBody>
      </p:sp>
    </p:spTree>
    <p:extLst>
      <p:ext uri="{BB962C8B-B14F-4D97-AF65-F5344CB8AC3E}">
        <p14:creationId xmlns:p14="http://schemas.microsoft.com/office/powerpoint/2010/main" val="307772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přijatelnosti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marL="0" indent="0" algn="just">
              <a:lnSpc>
                <a:spcPct val="110000"/>
              </a:lnSpc>
              <a:spcAft>
                <a:spcPts val="800"/>
              </a:spcAft>
              <a:buNone/>
            </a:pPr>
            <a:r>
              <a:rPr lang="cs-CZ" sz="2000" b="true" dirty="false">
                <a:solidFill>
                  <a:srgbClr val="002060"/>
                </a:solidFill>
                <a:latin typeface="Arial" panose="020B0604020202020204" pitchFamily="34" charset="0"/>
              </a:rPr>
              <a:t>1. Hodnocení přijatelnosti a formálních náležitostí</a:t>
            </a:r>
          </a:p>
          <a:p>
            <a:pPr algn="just">
              <a:lnSpc>
                <a:spcPct val="110000"/>
              </a:lnSpc>
            </a:pPr>
            <a:r>
              <a:rPr lang="cs-CZ" sz="1800" b="false" i="false" u="none" strike="noStrike" baseline="0" dirty="false">
                <a:solidFill>
                  <a:srgbClr val="002060"/>
                </a:solidFill>
                <a:latin typeface="Arial" panose="020B0604020202020204" pitchFamily="34" charset="0"/>
              </a:rPr>
              <a:t>Cílem hodnocení přijatelnosti a formálních náležitostí je zejména posouzení základních věcných požadavků kladených na projekt v příslušné výzvě. Oba bloky tohoto hodnocení probíhají současně jako první fáze hodnocení projektů. </a:t>
            </a:r>
          </a:p>
          <a:p>
            <a:pPr algn="just">
              <a:lnSpc>
                <a:spcPct val="110000"/>
              </a:lnSpc>
            </a:pPr>
            <a:r>
              <a:rPr lang="cs-CZ" sz="1800" b="false" i="false" u="none" strike="noStrike" baseline="0" dirty="false">
                <a:solidFill>
                  <a:srgbClr val="002060"/>
                </a:solidFill>
                <a:latin typeface="Arial" panose="020B0604020202020204" pitchFamily="34" charset="0"/>
              </a:rPr>
              <a:t>Náprava nedostatků identifikovaných v hodnocení přijatelnosti není možná. </a:t>
            </a:r>
          </a:p>
          <a:p>
            <a:pPr algn="just">
              <a:lnSpc>
                <a:spcPct val="110000"/>
              </a:lnSpc>
            </a:pPr>
            <a:r>
              <a:rPr lang="cs-CZ" sz="1800" b="false" i="false" u="none" strike="noStrike" baseline="0" dirty="false">
                <a:solidFill>
                  <a:srgbClr val="002060"/>
                </a:solidFill>
                <a:latin typeface="Arial" panose="020B0604020202020204" pitchFamily="34" charset="0"/>
              </a:rPr>
              <a:t>Žadatelé, jejichž žádost vyhoví v kritériích v bloku hodnocení přijatelnosti,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ale neuspěje v hodnocení formálních náležitostí, jsou prostřednictvím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IS KP21+ vyzváni k nápravě. </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Součástí výzvy k nápravě je identifikace nedostatku, doporučení, jak nedostatek napravit, a také lhůta, do kdy je třeba opravu provést (zpravidla 5 pracovních dnů).</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Pokud ve výzvě není uvedeno jinak, má žadatel možnost opravovat formální nedostatky žádosti pouze jednou. </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Nedostatky opravuje podáním vyžádané dokumentace prostřednictvím IS KP21+. </a:t>
            </a:r>
          </a:p>
          <a:p>
            <a:pPr marL="982663" lvl="1" indent="-265113" algn="just">
              <a:lnSpc>
                <a:spcPct val="110000"/>
              </a:lnSpc>
            </a:pPr>
            <a:r>
              <a:rPr lang="cs-CZ" sz="1600" b="false" i="false" u="none" strike="noStrike" baseline="0" dirty="false">
                <a:solidFill>
                  <a:srgbClr val="002060"/>
                </a:solidFill>
                <a:latin typeface="Arial" panose="020B0604020202020204" pitchFamily="34" charset="0"/>
              </a:rPr>
              <a:t>Nedodá-li žadatel opravu ve stanovené lhůtě anebo v potřebné kvalitě, je žádost </a:t>
            </a:r>
            <a:br>
              <a:rPr lang="cs-CZ" sz="1600" b="false" i="false" u="none" strike="noStrike" baseline="0" dirty="false">
                <a:solidFill>
                  <a:srgbClr val="002060"/>
                </a:solidFill>
                <a:latin typeface="Arial" panose="020B0604020202020204" pitchFamily="34" charset="0"/>
              </a:rPr>
            </a:br>
            <a:r>
              <a:rPr lang="cs-CZ" sz="1600" b="false" i="false" u="none" strike="noStrike" baseline="0" dirty="false">
                <a:solidFill>
                  <a:srgbClr val="002060"/>
                </a:solidFill>
                <a:latin typeface="Arial" panose="020B0604020202020204" pitchFamily="34" charset="0"/>
              </a:rPr>
              <a:t>o podporu z dalšího hodnocení vyloučena a ztrácí možnost podporu z OPZ+ získat. </a:t>
            </a:r>
            <a:endParaRPr lang="cs-CZ" sz="1600" dirty="false">
              <a:solidFill>
                <a:srgbClr val="002060"/>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38</a:t>
            </a:fld>
            <a:endParaRPr lang="cs-CZ" dirty="false"/>
          </a:p>
        </p:txBody>
      </p:sp>
    </p:spTree>
    <p:extLst>
      <p:ext uri="{BB962C8B-B14F-4D97-AF65-F5344CB8AC3E}">
        <p14:creationId xmlns:p14="http://schemas.microsoft.com/office/powerpoint/2010/main" val="671774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Hodnocení přijatelnosti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algn="just">
              <a:lnSpc>
                <a:spcPct val="110000"/>
              </a:lnSpc>
            </a:pPr>
            <a:r>
              <a:rPr lang="cs-CZ" sz="1800" b="false" i="false" u="none" strike="noStrike" baseline="0" dirty="false">
                <a:solidFill>
                  <a:srgbClr val="002060"/>
                </a:solidFill>
                <a:latin typeface="Arial" panose="020B0604020202020204" pitchFamily="34" charset="0"/>
              </a:rPr>
              <a:t>Hodnocení přijatelnosti a formálních náležitostí musí být dokončeno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do 30 pracovních dnů od uzávěrky příjmu žádostí v kolové výzvě, v případě průběžné výzvy běží lhůta od předložení dané žádosti o podporu. V případě, že v rámci kolové výzvy bylo předloženo více než 250 žádostí o podporu, je lhůta dle předchozí věty prodloužena o 10 pracovních dnů. </a:t>
            </a:r>
          </a:p>
          <a:p>
            <a:pPr algn="just">
              <a:lnSpc>
                <a:spcPct val="110000"/>
              </a:lnSpc>
            </a:pPr>
            <a:r>
              <a:rPr lang="cs-CZ" sz="1800" b="false" i="false" u="none" strike="noStrike" baseline="0" dirty="false">
                <a:solidFill>
                  <a:srgbClr val="002060"/>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rgbClr val="002060"/>
                </a:solidFill>
                <a:latin typeface="Arial" panose="020B0604020202020204" pitchFamily="34" charset="0"/>
              </a:rPr>
              <a:t>Finálními centrálními stavy se pro fázi hodnocení přijatelnosti a formálních náležitostí rozumí: </a:t>
            </a:r>
          </a:p>
          <a:p>
            <a:pPr marL="982663" lvl="1" indent="-354013">
              <a:lnSpc>
                <a:spcPct val="100000"/>
              </a:lnSpc>
            </a:pPr>
            <a:r>
              <a:rPr lang="cs-CZ" sz="1800" b="false" i="false" u="none" strike="noStrike" baseline="0" dirty="false">
                <a:solidFill>
                  <a:srgbClr val="002060"/>
                </a:solidFill>
              </a:rPr>
              <a:t>Žádost o podporu splnila formální náležitosti a podmínky přijatelnosti, </a:t>
            </a:r>
          </a:p>
          <a:p>
            <a:pPr marL="982663" lvl="1" indent="-354013">
              <a:lnSpc>
                <a:spcPct val="100000"/>
              </a:lnSpc>
            </a:pPr>
            <a:r>
              <a:rPr lang="cs-CZ" sz="1800" b="false" i="false" u="none" strike="noStrike" baseline="0" dirty="false">
                <a:solidFill>
                  <a:srgbClr val="002060"/>
                </a:solidFill>
              </a:rPr>
              <a:t>Žádost o podporu nesplnila formální náležitosti nebo podmínky přijatelnosti. </a:t>
            </a:r>
          </a:p>
          <a:p>
            <a:endParaRPr lang="cs-CZ" sz="1800" b="false" i="false" u="none" strike="noStrike" baseline="0" dirty="false">
              <a:solidFill>
                <a:srgbClr val="00000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39</a:t>
            </a:fld>
            <a:endParaRPr lang="cs-CZ" dirty="false"/>
          </a:p>
        </p:txBody>
      </p:sp>
      <p:pic>
        <p:nvPicPr>
          <p:cNvPr id="7" name="Obrázek 6">
            <a:extLst>
              <a:ext uri="{FF2B5EF4-FFF2-40B4-BE49-F238E27FC236}">
                <a16:creationId xmlns:a16="http://schemas.microsoft.com/office/drawing/2014/main" id="{68611B03-2E98-4730-A719-FA0C71122E9A}"/>
              </a:ext>
            </a:extLst>
          </p:cNvPr>
          <p:cNvPicPr>
            <a:picLocks noChangeAspect="true"/>
          </p:cNvPicPr>
          <p:nvPr/>
        </p:nvPicPr>
        <p:blipFill>
          <a:blip r:embed="rId2"/>
          <a:stretch>
            <a:fillRect/>
          </a:stretch>
        </p:blipFill>
        <p:spPr>
          <a:xfrm>
            <a:off x="3491880" y="5820713"/>
            <a:ext cx="1368153" cy="785287"/>
          </a:xfrm>
          <a:prstGeom prst="rect">
            <a:avLst/>
          </a:prstGeom>
        </p:spPr>
      </p:pic>
    </p:spTree>
    <p:extLst>
      <p:ext uri="{BB962C8B-B14F-4D97-AF65-F5344CB8AC3E}">
        <p14:creationId xmlns:p14="http://schemas.microsoft.com/office/powerpoint/2010/main" val="393356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4</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916345" y="1772816"/>
            <a:ext cx="7167310" cy="3702809"/>
          </a:xfrm>
          <a:prstGeom prst="rect">
            <a:avLst/>
          </a:prstGeom>
          <a:noFill/>
        </p:spPr>
        <p:txBody>
          <a:bodyPr wrap="square">
            <a:spAutoFit/>
          </a:bodyPr>
          <a:lstStyle/>
          <a:p>
            <a:r>
              <a:rPr lang="cs-CZ" sz="2800" b="true" dirty="false"/>
              <a:t>CÍL VÝZVY DLE INTERVENČNÍ LOGIKY</a:t>
            </a:r>
          </a:p>
          <a:p>
            <a:endParaRPr lang="cs-CZ" b="true" dirty="false"/>
          </a:p>
          <a:p>
            <a:pPr algn="just">
              <a:lnSpc>
                <a:spcPct val="107000"/>
              </a:lnSpc>
              <a:spcAft>
                <a:spcPts val="1200"/>
              </a:spcAft>
            </a:pPr>
            <a:r>
              <a:rPr lang="cs-CZ" sz="2400" dirty="false">
                <a:effectLst/>
                <a:latin typeface="Calibri" panose="020F0502020204030204" pitchFamily="34" charset="0"/>
                <a:ea typeface="Calibri" panose="020F0502020204030204" pitchFamily="34" charset="0"/>
                <a:cs typeface="Calibri" panose="020F0502020204030204" pitchFamily="34" charset="0"/>
              </a:rPr>
              <a:t>Ve vybraných ORP dojde v rámci projektů k nastavení </a:t>
            </a:r>
            <a:r>
              <a:rPr lang="cs-CZ" sz="2400" b="true" dirty="false">
                <a:effectLst/>
                <a:latin typeface="Calibri" panose="020F0502020204030204" pitchFamily="34" charset="0"/>
                <a:ea typeface="Calibri" panose="020F0502020204030204" pitchFamily="34" charset="0"/>
                <a:cs typeface="Calibri" panose="020F0502020204030204" pitchFamily="34" charset="0"/>
              </a:rPr>
              <a:t>jednotlivých funkčních mikrosystémů</a:t>
            </a:r>
            <a:r>
              <a:rPr lang="cs-CZ" sz="2400" dirty="false">
                <a:effectLst/>
                <a:latin typeface="Calibri" panose="020F0502020204030204" pitchFamily="34" charset="0"/>
                <a:ea typeface="Calibri" panose="020F0502020204030204" pitchFamily="34" charset="0"/>
                <a:cs typeface="Calibri" panose="020F0502020204030204" pitchFamily="34" charset="0"/>
              </a:rPr>
              <a:t> postavených na </a:t>
            </a:r>
            <a:r>
              <a:rPr lang="cs-CZ" sz="2400" b="true" dirty="false">
                <a:effectLst/>
                <a:latin typeface="Calibri" panose="020F0502020204030204" pitchFamily="34" charset="0"/>
                <a:ea typeface="Calibri" panose="020F0502020204030204" pitchFamily="34" charset="0"/>
                <a:cs typeface="Calibri" panose="020F0502020204030204" pitchFamily="34" charset="0"/>
              </a:rPr>
              <a:t>multidisciplinárním přístupu </a:t>
            </a:r>
            <a:r>
              <a:rPr lang="cs-CZ" sz="2400" dirty="false">
                <a:effectLst/>
                <a:latin typeface="Calibri" panose="020F0502020204030204" pitchFamily="34" charset="0"/>
                <a:ea typeface="Calibri" panose="020F0502020204030204" pitchFamily="34" charset="0"/>
                <a:cs typeface="Calibri" panose="020F0502020204030204" pitchFamily="34" charset="0"/>
              </a:rPr>
              <a:t>práce s rodinou a dítětem a zaměřených na identifikaci a redukci problému předčasných odchodů žáků ze vzdělávání. </a:t>
            </a:r>
            <a:endParaRPr lang="cs-CZ" sz="2400" dirty="false">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1200"/>
              </a:spcAft>
            </a:pPr>
            <a:r>
              <a:rPr lang="cs-CZ" sz="2400" dirty="false">
                <a:effectLst/>
                <a:latin typeface="Calibri" panose="020F0502020204030204" pitchFamily="34" charset="0"/>
                <a:ea typeface="Calibri" panose="020F0502020204030204" pitchFamily="34" charset="0"/>
                <a:cs typeface="Times New Roman" panose="02020603050405020304" pitchFamily="18" charset="0"/>
              </a:rPr>
              <a:t>Nastavené mikrosystémy ukážou cesty pro komplexní přístup k řešení problematiky.</a:t>
            </a:r>
          </a:p>
        </p:txBody>
      </p:sp>
    </p:spTree>
    <p:extLst>
      <p:ext uri="{BB962C8B-B14F-4D97-AF65-F5344CB8AC3E}">
        <p14:creationId xmlns:p14="http://schemas.microsoft.com/office/powerpoint/2010/main" val="3117391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Věcné hodnocení                                 </a:t>
            </a:r>
            <a:r>
              <a:rPr lang="cs-CZ" sz="2000" dirty="false"/>
              <a:t>1/2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412776"/>
            <a:ext cx="8604488" cy="5445224"/>
          </a:xfrm>
        </p:spPr>
        <p:txBody>
          <a:bodyPr/>
          <a:lstStyle/>
          <a:p>
            <a:pPr marL="0" indent="0" algn="just">
              <a:lnSpc>
                <a:spcPct val="110000"/>
              </a:lnSpc>
              <a:spcAft>
                <a:spcPts val="800"/>
              </a:spcAft>
              <a:buNone/>
            </a:pPr>
            <a:r>
              <a:rPr lang="cs-CZ" sz="2000" b="true" dirty="false">
                <a:solidFill>
                  <a:srgbClr val="002060"/>
                </a:solidFill>
                <a:latin typeface="Arial" panose="020B0604020202020204" pitchFamily="34" charset="0"/>
              </a:rPr>
              <a:t>2. Věcné hodnocení</a:t>
            </a:r>
          </a:p>
          <a:p>
            <a:pPr algn="just">
              <a:lnSpc>
                <a:spcPct val="110000"/>
              </a:lnSpc>
            </a:pPr>
            <a:r>
              <a:rPr lang="cs-CZ" sz="1800" b="false" i="false" u="none" strike="noStrike" baseline="0" dirty="false">
                <a:solidFill>
                  <a:srgbClr val="002060"/>
                </a:solidFill>
                <a:latin typeface="Arial" panose="020B0604020202020204" pitchFamily="34" charset="0"/>
              </a:rPr>
              <a:t>Cílem věcného hodnocení projektů je vyhodnotit kvalitu projektů a umožnit srovnání projektů podle jejich kvality.</a:t>
            </a:r>
          </a:p>
          <a:p>
            <a:pPr algn="just">
              <a:lnSpc>
                <a:spcPct val="110000"/>
              </a:lnSpc>
              <a:spcBef>
                <a:spcPts val="1200"/>
              </a:spcBef>
            </a:pPr>
            <a:r>
              <a:rPr lang="pl-PL" sz="1800" b="false" i="false" u="none" strike="noStrike" baseline="0" dirty="false">
                <a:solidFill>
                  <a:srgbClr val="002060"/>
                </a:solidFill>
                <a:latin typeface="Arial" panose="020B0604020202020204" pitchFamily="34" charset="0"/>
              </a:rPr>
              <a:t>Věcné hodnocení je zajišťováno dvěm postupy: </a:t>
            </a:r>
          </a:p>
          <a:p>
            <a:pPr marL="1258888" indent="-431800" algn="l">
              <a:lnSpc>
                <a:spcPct val="110000"/>
              </a:lnSpc>
              <a:spcAft>
                <a:spcPts val="1800"/>
              </a:spcAft>
              <a:buFont typeface="+mj-lt"/>
              <a:buAutoNum type="arabicPeriod"/>
            </a:pPr>
            <a:r>
              <a:rPr lang="pl-PL" sz="1800" i="false" u="none" strike="noStrike" baseline="0" dirty="false">
                <a:solidFill>
                  <a:srgbClr val="002060"/>
                </a:solidFill>
                <a:latin typeface="Arial" panose="020B0604020202020204" pitchFamily="34" charset="0"/>
              </a:rPr>
              <a:t>s</a:t>
            </a:r>
            <a:r>
              <a:rPr lang="cs-CZ" sz="1800" i="false" u="none" strike="noStrike" baseline="0" dirty="false">
                <a:solidFill>
                  <a:srgbClr val="002060"/>
                </a:solidFill>
              </a:rPr>
              <a:t> využitím minimálně </a:t>
            </a:r>
            <a:r>
              <a:rPr lang="cs-CZ" sz="1800" b="true" i="false" u="none" strike="noStrike" baseline="0" dirty="false">
                <a:solidFill>
                  <a:srgbClr val="002060"/>
                </a:solidFill>
              </a:rPr>
              <a:t>dvou individuálních hodnotitelů </a:t>
            </a:r>
          </a:p>
          <a:p>
            <a:pPr marL="1258888" indent="-431800" algn="just">
              <a:lnSpc>
                <a:spcPct val="110000"/>
              </a:lnSpc>
              <a:spcAft>
                <a:spcPts val="1200"/>
              </a:spcAft>
              <a:buFont typeface="+mj-lt"/>
              <a:buAutoNum type="arabicPeriod"/>
            </a:pPr>
            <a:r>
              <a:rPr lang="cs-CZ" sz="1800" dirty="false">
                <a:solidFill>
                  <a:srgbClr val="002060"/>
                </a:solidFill>
              </a:rPr>
              <a:t>s využitím minimálně pětičlenné </a:t>
            </a:r>
            <a:r>
              <a:rPr lang="cs-CZ" sz="1800" b="true" dirty="false">
                <a:solidFill>
                  <a:srgbClr val="002060"/>
                </a:solidFill>
              </a:rPr>
              <a:t>hodnotící komise složené </a:t>
            </a:r>
            <a:br>
              <a:rPr lang="cs-CZ" sz="1800" b="true" dirty="false">
                <a:solidFill>
                  <a:srgbClr val="002060"/>
                </a:solidFill>
              </a:rPr>
            </a:br>
            <a:r>
              <a:rPr lang="cs-CZ" sz="1800" b="true" dirty="false">
                <a:solidFill>
                  <a:srgbClr val="002060"/>
                </a:solidFill>
              </a:rPr>
              <a:t>z individuálních hodnotitelů.</a:t>
            </a:r>
          </a:p>
          <a:p>
            <a:pPr algn="just">
              <a:lnSpc>
                <a:spcPct val="110000"/>
              </a:lnSpc>
              <a:spcBef>
                <a:spcPts val="2400"/>
              </a:spcBef>
            </a:pPr>
            <a:r>
              <a:rPr lang="cs-CZ" sz="1800" b="false" i="false" u="none" strike="noStrike" baseline="0" dirty="false">
                <a:solidFill>
                  <a:srgbClr val="002060"/>
                </a:solidFill>
                <a:latin typeface="Arial" panose="020B0604020202020204" pitchFamily="34" charset="0"/>
              </a:rPr>
              <a:t>Žádost o podporu uspěje ve věcném hodnocení pouze tehdy, pokud v žádném</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z kritérií nezíská eliminační deskriptor. U soutěžních projektů, u kterých je výsledek věcného hodnocení vyjadřován body, dále platí, že žádost musí ve věcném hodnocení získat minimálně 50 bodů ze sta.</a:t>
            </a:r>
          </a:p>
          <a:p>
            <a:pPr algn="just">
              <a:lnSpc>
                <a:spcPct val="110000"/>
              </a:lnSpc>
            </a:pPr>
            <a:r>
              <a:rPr lang="cs-CZ" sz="1800" b="false" i="false" u="none" strike="noStrike" baseline="0" dirty="false">
                <a:solidFill>
                  <a:srgbClr val="002060"/>
                </a:solidFill>
                <a:latin typeface="Arial" panose="020B0604020202020204" pitchFamily="34" charset="0"/>
              </a:rPr>
              <a:t>V textu každé výzvy je uvedeno, jaký postup věcného hodnocení bude použit.</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40</a:t>
            </a:fld>
            <a:endParaRPr lang="cs-CZ" dirty="false"/>
          </a:p>
        </p:txBody>
      </p:sp>
      <p:pic>
        <p:nvPicPr>
          <p:cNvPr id="7" name="Obrázek 6">
            <a:extLst>
              <a:ext uri="{FF2B5EF4-FFF2-40B4-BE49-F238E27FC236}">
                <a16:creationId xmlns:a16="http://schemas.microsoft.com/office/drawing/2014/main" id="{B8768097-AF27-454A-95B4-B0E4C0819B43}"/>
              </a:ext>
            </a:extLst>
          </p:cNvPr>
          <p:cNvPicPr>
            <a:picLocks noChangeAspect="true"/>
          </p:cNvPicPr>
          <p:nvPr/>
        </p:nvPicPr>
        <p:blipFill rotWithShape="true">
          <a:blip r:embed="rId2"/>
          <a:srcRect b="20936"/>
          <a:stretch/>
        </p:blipFill>
        <p:spPr>
          <a:xfrm>
            <a:off x="6440006" y="4140693"/>
            <a:ext cx="2402958" cy="610423"/>
          </a:xfrm>
          <a:prstGeom prst="rect">
            <a:avLst/>
          </a:prstGeom>
        </p:spPr>
      </p:pic>
      <p:pic>
        <p:nvPicPr>
          <p:cNvPr id="9" name="Obrázek 8">
            <a:extLst>
              <a:ext uri="{FF2B5EF4-FFF2-40B4-BE49-F238E27FC236}">
                <a16:creationId xmlns:a16="http://schemas.microsoft.com/office/drawing/2014/main" id="{CF3985BF-7056-466A-AC80-EF2264C96601}"/>
              </a:ext>
            </a:extLst>
          </p:cNvPr>
          <p:cNvPicPr>
            <a:picLocks noChangeAspect="true"/>
          </p:cNvPicPr>
          <p:nvPr/>
        </p:nvPicPr>
        <p:blipFill>
          <a:blip r:embed="rId3"/>
          <a:stretch>
            <a:fillRect/>
          </a:stretch>
        </p:blipFill>
        <p:spPr>
          <a:xfrm>
            <a:off x="7194747" y="2544480"/>
            <a:ext cx="1277689" cy="964495"/>
          </a:xfrm>
          <a:prstGeom prst="rect">
            <a:avLst/>
          </a:prstGeom>
        </p:spPr>
      </p:pic>
      <p:sp>
        <p:nvSpPr>
          <p:cNvPr id="5" name="TextovéPole 4">
            <a:extLst>
              <a:ext uri="{FF2B5EF4-FFF2-40B4-BE49-F238E27FC236}">
                <a16:creationId xmlns:a16="http://schemas.microsoft.com/office/drawing/2014/main" id="{EDDA65AF-D7A4-4EF7-912C-4756D9594A18}"/>
              </a:ext>
            </a:extLst>
          </p:cNvPr>
          <p:cNvSpPr txBox="true"/>
          <p:nvPr/>
        </p:nvSpPr>
        <p:spPr>
          <a:xfrm>
            <a:off x="467544" y="3443881"/>
            <a:ext cx="1264851" cy="369332"/>
          </a:xfrm>
          <a:prstGeom prst="rect">
            <a:avLst/>
          </a:prstGeom>
          <a:noFill/>
        </p:spPr>
        <p:txBody>
          <a:bodyPr wrap="square" rtlCol="false">
            <a:spAutoFit/>
          </a:bodyPr>
          <a:lstStyle/>
          <a:p>
            <a:r>
              <a:rPr lang="cs-CZ" dirty="false"/>
              <a:t>nebo</a:t>
            </a:r>
          </a:p>
        </p:txBody>
      </p:sp>
    </p:spTree>
    <p:extLst>
      <p:ext uri="{BB962C8B-B14F-4D97-AF65-F5344CB8AC3E}">
        <p14:creationId xmlns:p14="http://schemas.microsoft.com/office/powerpoint/2010/main" val="400939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Věcné hodnocení                                 </a:t>
            </a:r>
            <a:r>
              <a:rPr lang="cs-CZ" sz="2000" dirty="false"/>
              <a:t>2/2</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179512" y="1556792"/>
            <a:ext cx="8604488" cy="5301208"/>
          </a:xfrm>
        </p:spPr>
        <p:txBody>
          <a:bodyPr/>
          <a:lstStyle/>
          <a:p>
            <a:pPr algn="just">
              <a:lnSpc>
                <a:spcPct val="110000"/>
              </a:lnSpc>
            </a:pPr>
            <a:r>
              <a:rPr lang="cs-CZ" sz="1800" b="false" i="false" u="none" strike="noStrike" baseline="0" dirty="false">
                <a:solidFill>
                  <a:srgbClr val="002060"/>
                </a:solidFill>
                <a:latin typeface="Arial" panose="020B0604020202020204" pitchFamily="34" charset="0"/>
              </a:rPr>
              <a:t>Věcné hodnocení musí být ukončeno do 80 pracovních dnů od uzávěrky příjmu žádostí v rámci kolové výzvy</a:t>
            </a:r>
            <a:r>
              <a:rPr lang="cs-CZ" sz="1800" dirty="false">
                <a:solidFill>
                  <a:srgbClr val="002060"/>
                </a:solidFill>
                <a:latin typeface="Arial" panose="020B0604020202020204" pitchFamily="34" charset="0"/>
              </a:rPr>
              <a:t>. </a:t>
            </a:r>
            <a:r>
              <a:rPr lang="cs-CZ" sz="1800" b="true" dirty="false">
                <a:solidFill>
                  <a:srgbClr val="002060"/>
                </a:solidFill>
                <a:latin typeface="Arial" panose="020B0604020202020204" pitchFamily="34" charset="0"/>
              </a:rPr>
              <a:t>U průběžných výzev platí lhůta do 80 pracovních dnů od předložení žádosti.</a:t>
            </a:r>
            <a:r>
              <a:rPr lang="cs-CZ" sz="1800" dirty="false">
                <a:solidFill>
                  <a:srgbClr val="002060"/>
                </a:solidFill>
                <a:latin typeface="Arial" panose="020B0604020202020204" pitchFamily="34" charset="0"/>
              </a:rPr>
              <a:t> V případě, že v rámci kolové výzvy bylo předloženo více než 250 žádostí o podporu, je lhůta dle textu výše prodloužena o 20 pracovních dnů. </a:t>
            </a:r>
          </a:p>
          <a:p>
            <a:pPr algn="just">
              <a:lnSpc>
                <a:spcPct val="110000"/>
              </a:lnSpc>
            </a:pPr>
            <a:r>
              <a:rPr lang="cs-CZ" sz="1800" b="false" i="false" u="none" strike="noStrike" baseline="0" dirty="false">
                <a:solidFill>
                  <a:srgbClr val="002060"/>
                </a:solidFill>
                <a:latin typeface="Arial" panose="020B0604020202020204" pitchFamily="34" charset="0"/>
              </a:rPr>
              <a:t>Dokončením se rozumí změna stavu žádostí na některý z centrálních stavů žádostí o podporu, vyrozumění neúspěšných žadatelů probíhá po jeho dokončení. </a:t>
            </a:r>
          </a:p>
          <a:p>
            <a:pPr algn="just">
              <a:lnSpc>
                <a:spcPct val="110000"/>
              </a:lnSpc>
            </a:pPr>
            <a:r>
              <a:rPr lang="cs-CZ" sz="1800" b="false" i="false" u="none" strike="noStrike" baseline="0" dirty="false">
                <a:solidFill>
                  <a:srgbClr val="002060"/>
                </a:solidFill>
                <a:latin typeface="Arial" panose="020B0604020202020204" pitchFamily="34" charset="0"/>
              </a:rPr>
              <a:t>Finálními centrálními stavy se pro fázi věcného hodnocení rozumí:</a:t>
            </a:r>
            <a:endParaRPr lang="cs-CZ" sz="1800" dirty="false">
              <a:solidFill>
                <a:srgbClr val="002060"/>
              </a:solidFill>
              <a:latin typeface="Arial" panose="020B0604020202020204" pitchFamily="34" charset="0"/>
            </a:endParaRPr>
          </a:p>
          <a:p>
            <a:pPr marL="1169988" lvl="1" indent="-363538">
              <a:lnSpc>
                <a:spcPct val="100000"/>
              </a:lnSpc>
            </a:pPr>
            <a:r>
              <a:rPr lang="cs-CZ" sz="1800" b="false" i="false" u="none" strike="noStrike" baseline="0" dirty="false">
                <a:solidFill>
                  <a:srgbClr val="002060"/>
                </a:solidFill>
                <a:latin typeface="Arial" panose="020B0604020202020204" pitchFamily="34" charset="0"/>
              </a:rPr>
              <a:t>Žádost o podporu splnila podmínky věcného hodnocení,</a:t>
            </a:r>
          </a:p>
          <a:p>
            <a:pPr marL="1169988" lvl="1" indent="-363538">
              <a:lnSpc>
                <a:spcPct val="100000"/>
              </a:lnSpc>
            </a:pPr>
            <a:r>
              <a:rPr lang="cs-CZ" sz="1800" b="false" i="false" u="none" strike="noStrike" baseline="0" dirty="false">
                <a:solidFill>
                  <a:srgbClr val="002060"/>
                </a:solidFill>
                <a:latin typeface="Arial" panose="020B0604020202020204" pitchFamily="34" charset="0"/>
              </a:rPr>
              <a:t>Žádost o podporu splnila podmínky věcného hodnocení s výhradou,</a:t>
            </a:r>
            <a:endParaRPr lang="cs-CZ" sz="1800" b="false" i="false" u="none" strike="noStrike" baseline="0" dirty="false">
              <a:solidFill>
                <a:srgbClr val="002060"/>
              </a:solidFill>
              <a:latin typeface="Wingdings 2" panose="05020102010507070707" pitchFamily="18" charset="2"/>
            </a:endParaRPr>
          </a:p>
          <a:p>
            <a:pPr marL="1169988" lvl="1" indent="-363538">
              <a:lnSpc>
                <a:spcPct val="100000"/>
              </a:lnSpc>
            </a:pPr>
            <a:r>
              <a:rPr lang="cs-CZ" sz="1800" b="false" i="false" u="none" strike="noStrike" baseline="0" dirty="false">
                <a:solidFill>
                  <a:srgbClr val="002060"/>
                </a:solidFill>
                <a:latin typeface="Arial" panose="020B0604020202020204" pitchFamily="34" charset="0"/>
              </a:rPr>
              <a:t>Žádost o podporu nesplnila podmínky věcného hodnocení. </a:t>
            </a:r>
            <a:endParaRPr lang="cs-CZ" sz="1800" b="false" i="false" u="none" strike="noStrike" baseline="0" dirty="false">
              <a:solidFill>
                <a:srgbClr val="002060"/>
              </a:solidFill>
              <a:latin typeface="Wingdings 2" panose="05020102010507070707" pitchFamily="18" charset="2"/>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41</a:t>
            </a:fld>
            <a:endParaRPr lang="cs-CZ" dirty="false"/>
          </a:p>
        </p:txBody>
      </p:sp>
      <p:pic>
        <p:nvPicPr>
          <p:cNvPr id="10" name="Obrázek 9">
            <a:extLst>
              <a:ext uri="{FF2B5EF4-FFF2-40B4-BE49-F238E27FC236}">
                <a16:creationId xmlns:a16="http://schemas.microsoft.com/office/drawing/2014/main" id="{201D1D9E-9ABB-4518-953E-FA89DB8C81EA}"/>
              </a:ext>
            </a:extLst>
          </p:cNvPr>
          <p:cNvPicPr>
            <a:picLocks noChangeAspect="true"/>
          </p:cNvPicPr>
          <p:nvPr/>
        </p:nvPicPr>
        <p:blipFill>
          <a:blip r:embed="rId2"/>
          <a:stretch>
            <a:fillRect/>
          </a:stretch>
        </p:blipFill>
        <p:spPr>
          <a:xfrm>
            <a:off x="3275856" y="6237312"/>
            <a:ext cx="1728192" cy="458688"/>
          </a:xfrm>
          <a:prstGeom prst="rect">
            <a:avLst/>
          </a:prstGeom>
        </p:spPr>
      </p:pic>
    </p:spTree>
    <p:extLst>
      <p:ext uri="{BB962C8B-B14F-4D97-AF65-F5344CB8AC3E}">
        <p14:creationId xmlns:p14="http://schemas.microsoft.com/office/powerpoint/2010/main" val="5135138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A5E252A-E746-41DB-B075-05DFB765F620}"/>
              </a:ext>
            </a:extLst>
          </p:cNvPr>
          <p:cNvSpPr>
            <a:spLocks noGrp="true"/>
          </p:cNvSpPr>
          <p:nvPr>
            <p:ph type="title"/>
          </p:nvPr>
        </p:nvSpPr>
        <p:spPr/>
        <p:txBody>
          <a:bodyPr/>
          <a:lstStyle/>
          <a:p>
            <a:r>
              <a:rPr lang="cs-CZ" dirty="false"/>
              <a:t>Výběrová komise</a:t>
            </a:r>
          </a:p>
        </p:txBody>
      </p:sp>
      <p:sp>
        <p:nvSpPr>
          <p:cNvPr id="3" name="Zástupný obsah 2">
            <a:extLst>
              <a:ext uri="{FF2B5EF4-FFF2-40B4-BE49-F238E27FC236}">
                <a16:creationId xmlns:a16="http://schemas.microsoft.com/office/drawing/2014/main" id="{012B2717-D62A-4FAB-AE4E-75FE952E4A8C}"/>
              </a:ext>
            </a:extLst>
          </p:cNvPr>
          <p:cNvSpPr>
            <a:spLocks noGrp="true"/>
          </p:cNvSpPr>
          <p:nvPr>
            <p:ph idx="1"/>
          </p:nvPr>
        </p:nvSpPr>
        <p:spPr>
          <a:xfrm>
            <a:off x="540000" y="1556792"/>
            <a:ext cx="8244000" cy="4563208"/>
          </a:xfrm>
        </p:spPr>
        <p:txBody>
          <a:bodyPr/>
          <a:lstStyle/>
          <a:p>
            <a:pPr algn="just">
              <a:lnSpc>
                <a:spcPct val="100000"/>
              </a:lnSpc>
            </a:pPr>
            <a:r>
              <a:rPr lang="cs-CZ" sz="1800" dirty="false">
                <a:solidFill>
                  <a:srgbClr val="002060"/>
                </a:solidFill>
              </a:rPr>
              <a:t>Komise musí zasednout do 20 pracovních dnů od ukončení věcného hodnocení všech žádostí o podporu příslušné kolové (resp. do 20 pracovních dnů od ukončení věcného hodnocení u průběžné výzvy) a svá jednání musí ukončit nejpozději do 30 dnů od svého prvního zasedání v rámci příslušné výzvy. </a:t>
            </a:r>
          </a:p>
          <a:p>
            <a:pPr>
              <a:lnSpc>
                <a:spcPct val="100000"/>
              </a:lnSpc>
            </a:pPr>
            <a:r>
              <a:rPr lang="cs-CZ" sz="1800" dirty="false">
                <a:solidFill>
                  <a:srgbClr val="002060"/>
                </a:solidFill>
              </a:rPr>
              <a:t>Na základě výsledku jednání výběrové komise zajistí ŘO změnu stavu žádosti na některý z centrálních stavů žádostí o podporu. </a:t>
            </a:r>
          </a:p>
          <a:p>
            <a:r>
              <a:rPr lang="cs-CZ" sz="1800" dirty="false">
                <a:solidFill>
                  <a:srgbClr val="002060"/>
                </a:solidFill>
              </a:rPr>
              <a:t>Finálními centrálními stavy se pro fázi výběru projektů rozumí: </a:t>
            </a:r>
          </a:p>
          <a:p>
            <a:pPr lvl="1">
              <a:lnSpc>
                <a:spcPct val="100000"/>
              </a:lnSpc>
              <a:buFont typeface="Wingdings" panose="05000000000000000000" pitchFamily="2" charset="2"/>
              <a:buChar char="Ø"/>
            </a:pPr>
            <a:r>
              <a:rPr lang="cs-CZ" sz="1800" dirty="false">
                <a:solidFill>
                  <a:srgbClr val="002060"/>
                </a:solidFill>
              </a:rPr>
              <a:t>Žádost o podporu doporučená k financování, </a:t>
            </a:r>
          </a:p>
          <a:p>
            <a:pPr lvl="1">
              <a:lnSpc>
                <a:spcPct val="100000"/>
              </a:lnSpc>
              <a:buFont typeface="Wingdings" panose="05000000000000000000" pitchFamily="2" charset="2"/>
              <a:buChar char="Ø"/>
            </a:pPr>
            <a:r>
              <a:rPr lang="cs-CZ" sz="1800" dirty="false">
                <a:solidFill>
                  <a:srgbClr val="002060"/>
                </a:solidFill>
              </a:rPr>
              <a:t>Žádost o podporu doporučena k financování s výhradou,</a:t>
            </a:r>
          </a:p>
          <a:p>
            <a:pPr lvl="1">
              <a:lnSpc>
                <a:spcPct val="100000"/>
              </a:lnSpc>
              <a:buFont typeface="Wingdings" panose="05000000000000000000" pitchFamily="2" charset="2"/>
              <a:buChar char="Ø"/>
            </a:pPr>
            <a:r>
              <a:rPr lang="cs-CZ" sz="1800" dirty="false">
                <a:solidFill>
                  <a:srgbClr val="002060"/>
                </a:solidFill>
              </a:rPr>
              <a:t>Žádost o podporu zařazena mezi náhradní projekty, </a:t>
            </a:r>
          </a:p>
          <a:p>
            <a:pPr lvl="1">
              <a:lnSpc>
                <a:spcPct val="100000"/>
              </a:lnSpc>
              <a:buFont typeface="Wingdings" panose="05000000000000000000" pitchFamily="2" charset="2"/>
              <a:buChar char="Ø"/>
            </a:pPr>
            <a:r>
              <a:rPr lang="cs-CZ" sz="1800" dirty="false">
                <a:solidFill>
                  <a:srgbClr val="002060"/>
                </a:solidFill>
              </a:rPr>
              <a:t>Žádost o podporu nedoporučená k financování.</a:t>
            </a:r>
          </a:p>
        </p:txBody>
      </p:sp>
      <p:sp>
        <p:nvSpPr>
          <p:cNvPr id="4" name="Zástupný symbol pro číslo snímku 3">
            <a:extLst>
              <a:ext uri="{FF2B5EF4-FFF2-40B4-BE49-F238E27FC236}">
                <a16:creationId xmlns:a16="http://schemas.microsoft.com/office/drawing/2014/main" id="{E922BCF6-C398-4B87-9C1E-3C73900211AD}"/>
              </a:ext>
            </a:extLst>
          </p:cNvPr>
          <p:cNvSpPr>
            <a:spLocks noGrp="true"/>
          </p:cNvSpPr>
          <p:nvPr>
            <p:ph type="sldNum" sz="quarter" idx="12"/>
          </p:nvPr>
        </p:nvSpPr>
        <p:spPr/>
        <p:txBody>
          <a:bodyPr/>
          <a:lstStyle/>
          <a:p>
            <a:fld id="{479BF083-4774-43B1-9AB0-5CC1AC5DD8EE}" type="slidenum">
              <a:rPr lang="cs-CZ" smtClean="false"/>
              <a:pPr/>
              <a:t>42</a:t>
            </a:fld>
            <a:endParaRPr lang="cs-CZ" dirty="false"/>
          </a:p>
        </p:txBody>
      </p:sp>
    </p:spTree>
    <p:extLst>
      <p:ext uri="{BB962C8B-B14F-4D97-AF65-F5344CB8AC3E}">
        <p14:creationId xmlns:p14="http://schemas.microsoft.com/office/powerpoint/2010/main" val="20630201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Informování o výsledku hodnocení</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84784"/>
            <a:ext cx="8424000" cy="5373216"/>
          </a:xfrm>
        </p:spPr>
        <p:txBody>
          <a:bodyPr/>
          <a:lstStyle/>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Žadatel je po provedení každé jednotlivé fáze hodnocení a výběru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(tj. hodnocení přijatelnosti a formálních náležitostí, věcné hodnocení, výběrová komise) vyrozuměn o výsledku, kterého jeho žádost v dané fázi dosáhla.</a:t>
            </a:r>
          </a:p>
          <a:p>
            <a:pPr>
              <a:lnSpc>
                <a:spcPct val="110000"/>
              </a:lnSpc>
              <a:spcAft>
                <a:spcPts val="800"/>
              </a:spcAft>
            </a:pPr>
            <a:endParaRPr lang="cs-CZ" sz="1800" b="false" i="false" u="none" strike="noStrike" baseline="0" dirty="false">
              <a:solidFill>
                <a:srgbClr val="002060"/>
              </a:solidFill>
              <a:latin typeface="Arial" panose="020B0604020202020204" pitchFamily="34" charset="0"/>
            </a:endParaRPr>
          </a:p>
          <a:p>
            <a:pPr>
              <a:lnSpc>
                <a:spcPct val="110000"/>
              </a:lnSpc>
              <a:spcAft>
                <a:spcPts val="800"/>
              </a:spcAft>
            </a:pPr>
            <a:r>
              <a:rPr lang="cs-CZ" sz="1800" b="false" i="false" u="none" strike="noStrike" baseline="0" dirty="false">
                <a:solidFill>
                  <a:srgbClr val="002060"/>
                </a:solidFill>
                <a:latin typeface="Arial" panose="020B0604020202020204" pitchFamily="34" charset="0"/>
              </a:rPr>
              <a:t> </a:t>
            </a:r>
            <a:br>
              <a:rPr lang="cs-CZ" sz="1800" b="false" i="false" u="none" strike="noStrike" baseline="0" dirty="false">
                <a:solidFill>
                  <a:srgbClr val="002060"/>
                </a:solidFill>
                <a:latin typeface="Arial" panose="020B0604020202020204" pitchFamily="34" charset="0"/>
              </a:rPr>
            </a:br>
            <a:endParaRPr lang="cs-CZ" sz="1800" b="false" i="false" u="none" strike="noStrike" baseline="0" dirty="false">
              <a:solidFill>
                <a:srgbClr val="002060"/>
              </a:solidFill>
              <a:latin typeface="Arial" panose="020B0604020202020204" pitchFamily="34" charset="0"/>
            </a:endParaRPr>
          </a:p>
          <a:p>
            <a:pPr marL="452438" indent="0" algn="just">
              <a:lnSpc>
                <a:spcPct val="110000"/>
              </a:lnSpc>
              <a:spcBef>
                <a:spcPts val="0"/>
              </a:spcBef>
              <a:spcAft>
                <a:spcPts val="0"/>
              </a:spcAft>
              <a:buNone/>
            </a:pPr>
            <a:endParaRPr lang="cs-CZ" sz="1800" dirty="false">
              <a:solidFill>
                <a:srgbClr val="002060"/>
              </a:solidFill>
              <a:latin typeface="Arial" panose="020B0604020202020204" pitchFamily="34" charset="0"/>
            </a:endParaRPr>
          </a:p>
          <a:p>
            <a:pPr marL="452438" indent="0" algn="just">
              <a:lnSpc>
                <a:spcPct val="110000"/>
              </a:lnSpc>
              <a:spcBef>
                <a:spcPts val="0"/>
              </a:spcBef>
              <a:spcAft>
                <a:spcPts val="1200"/>
              </a:spcAft>
              <a:buNone/>
            </a:pPr>
            <a:endParaRPr lang="cs-CZ" sz="1800" dirty="false">
              <a:solidFill>
                <a:srgbClr val="002060"/>
              </a:solidFill>
              <a:latin typeface="Arial" panose="020B0604020202020204" pitchFamily="34" charset="0"/>
            </a:endParaRPr>
          </a:p>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V případě žadatelů, jejichž žádost dosáhla negativního výsledku, žadatel obdrží nejpozději do 10 pracovních dní od ukončení dané fáze hodnocení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a výběru projektů prostřednictvím IS KP21+ oznámení, které kromě výsledku obsahuje také odůvodnění a informaci o možnosti podat žádost o přezkum negativního výsledku z fáze hodnocení a výběru projektů, viz dále.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43</a:t>
            </a:fld>
            <a:endParaRPr lang="cs-CZ" dirty="false"/>
          </a:p>
        </p:txBody>
      </p:sp>
      <p:pic>
        <p:nvPicPr>
          <p:cNvPr id="8" name="Obrázek 7">
            <a:extLst>
              <a:ext uri="{FF2B5EF4-FFF2-40B4-BE49-F238E27FC236}">
                <a16:creationId xmlns:a16="http://schemas.microsoft.com/office/drawing/2014/main" id="{BC27EBAD-D5DB-40A2-A083-2D3B208A7762}"/>
              </a:ext>
            </a:extLst>
          </p:cNvPr>
          <p:cNvPicPr>
            <a:picLocks noChangeAspect="true"/>
          </p:cNvPicPr>
          <p:nvPr/>
        </p:nvPicPr>
        <p:blipFill>
          <a:blip r:embed="rId2"/>
          <a:stretch>
            <a:fillRect/>
          </a:stretch>
        </p:blipFill>
        <p:spPr>
          <a:xfrm>
            <a:off x="7020272" y="2708921"/>
            <a:ext cx="1944216" cy="1368152"/>
          </a:xfrm>
          <a:prstGeom prst="rect">
            <a:avLst/>
          </a:prstGeom>
        </p:spPr>
      </p:pic>
      <p:sp>
        <p:nvSpPr>
          <p:cNvPr id="10" name="TextovéPole 9">
            <a:extLst>
              <a:ext uri="{FF2B5EF4-FFF2-40B4-BE49-F238E27FC236}">
                <a16:creationId xmlns:a16="http://schemas.microsoft.com/office/drawing/2014/main" id="{429723E5-130B-4F62-BCF4-5AE2BF6FFB22}"/>
              </a:ext>
            </a:extLst>
          </p:cNvPr>
          <p:cNvSpPr txBox="true"/>
          <p:nvPr/>
        </p:nvSpPr>
        <p:spPr>
          <a:xfrm>
            <a:off x="737241" y="2901923"/>
            <a:ext cx="5521262" cy="1287532"/>
          </a:xfrm>
          <a:prstGeom prst="rect">
            <a:avLst/>
          </a:prstGeom>
          <a:noFill/>
        </p:spPr>
        <p:txBody>
          <a:bodyPr wrap="square" rtlCol="false">
            <a:spAutoFit/>
          </a:bodyPr>
          <a:lstStyle/>
          <a:p>
            <a:pPr algn="just">
              <a:lnSpc>
                <a:spcPct val="110000"/>
              </a:lnSpc>
              <a:spcBef>
                <a:spcPts val="0"/>
              </a:spcBef>
              <a:spcAft>
                <a:spcPts val="0"/>
              </a:spcAft>
              <a:buClr>
                <a:schemeClr val="accent1">
                  <a:lumMod val="40000"/>
                  <a:lumOff val="60000"/>
                </a:schemeClr>
              </a:buClr>
              <a:buSzPct val="250000"/>
            </a:pPr>
            <a:r>
              <a:rPr lang="cs-CZ" dirty="false">
                <a:solidFill>
                  <a:srgbClr val="002060"/>
                </a:solidFill>
                <a:latin typeface="Arial" panose="020B0604020202020204" pitchFamily="34" charset="0"/>
              </a:rPr>
              <a:t>Za </a:t>
            </a:r>
            <a:r>
              <a:rPr lang="cs-CZ" b="true" dirty="false">
                <a:solidFill>
                  <a:srgbClr val="002060"/>
                </a:solidFill>
                <a:latin typeface="Arial" panose="020B0604020202020204" pitchFamily="34" charset="0"/>
              </a:rPr>
              <a:t>informování o výsledku </a:t>
            </a:r>
            <a:r>
              <a:rPr lang="cs-CZ" dirty="false">
                <a:solidFill>
                  <a:srgbClr val="002060"/>
                </a:solidFill>
                <a:latin typeface="Arial" panose="020B0604020202020204" pitchFamily="34" charset="0"/>
              </a:rPr>
              <a:t>dané fáze hodnocení </a:t>
            </a:r>
            <a:br>
              <a:rPr lang="cs-CZ" dirty="false">
                <a:solidFill>
                  <a:srgbClr val="002060"/>
                </a:solidFill>
                <a:latin typeface="Arial" panose="020B0604020202020204" pitchFamily="34" charset="0"/>
              </a:rPr>
            </a:br>
            <a:r>
              <a:rPr lang="cs-CZ" dirty="false">
                <a:solidFill>
                  <a:srgbClr val="002060"/>
                </a:solidFill>
                <a:latin typeface="Arial" panose="020B0604020202020204" pitchFamily="34" charset="0"/>
              </a:rPr>
              <a:t>a výběru se u projektů, které byly ve fázi hodnocení a výběru úspěšné, pokládá i </a:t>
            </a:r>
            <a:r>
              <a:rPr lang="cs-CZ" b="true" dirty="false">
                <a:solidFill>
                  <a:srgbClr val="002060"/>
                </a:solidFill>
                <a:latin typeface="Arial" panose="020B0604020202020204" pitchFamily="34" charset="0"/>
              </a:rPr>
              <a:t>změna stavu projektu, která </a:t>
            </a:r>
            <a:r>
              <a:rPr lang="cs-CZ" sz="1800" b="true" i="false" u="none" strike="noStrike" baseline="0" dirty="false">
                <a:solidFill>
                  <a:srgbClr val="002060"/>
                </a:solidFill>
                <a:latin typeface="Arial" panose="020B0604020202020204" pitchFamily="34" charset="0"/>
              </a:rPr>
              <a:t>je patrná v IS KP21+. </a:t>
            </a:r>
          </a:p>
        </p:txBody>
      </p:sp>
    </p:spTree>
    <p:extLst>
      <p:ext uri="{BB962C8B-B14F-4D97-AF65-F5344CB8AC3E}">
        <p14:creationId xmlns:p14="http://schemas.microsoft.com/office/powerpoint/2010/main" val="40350157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a:xfrm>
            <a:off x="360000" y="0"/>
            <a:ext cx="8784000" cy="1080000"/>
          </a:xfrm>
        </p:spPr>
        <p:txBody>
          <a:bodyPr/>
          <a:lstStyle/>
          <a:p>
            <a:r>
              <a:rPr lang="cs-CZ" dirty="false"/>
              <a:t>Žádost o přezkum negativ. výsledku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251520" y="1484784"/>
            <a:ext cx="8532480" cy="5373216"/>
          </a:xfrm>
        </p:spPr>
        <p:txBody>
          <a:bodyPr/>
          <a:lstStyle/>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Žadatel, který má </a:t>
            </a:r>
            <a:r>
              <a:rPr lang="cs-CZ" sz="1800" b="true" i="false" u="none" strike="noStrike" baseline="0" dirty="false">
                <a:solidFill>
                  <a:srgbClr val="002060"/>
                </a:solidFill>
                <a:latin typeface="Arial" panose="020B0604020202020204" pitchFamily="34" charset="0"/>
              </a:rPr>
              <a:t>důvody nesouhlasit s negativním výsledkem </a:t>
            </a:r>
            <a:r>
              <a:rPr lang="cs-CZ" sz="1800" b="false" i="false" u="none" strike="noStrike" baseline="0" dirty="false">
                <a:solidFill>
                  <a:srgbClr val="002060"/>
                </a:solidFill>
                <a:latin typeface="Arial" panose="020B0604020202020204" pitchFamily="34" charset="0"/>
              </a:rPr>
              <a:t>své žádosti</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podporu z některé z fází hodnocení a výběru projektů, má právo požádat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o přezkum daného negativního výsledku, a to nejpozději </a:t>
            </a:r>
            <a:r>
              <a:rPr lang="cs-CZ" sz="1800" b="true" i="false" u="none" strike="noStrike" baseline="0" dirty="false">
                <a:solidFill>
                  <a:srgbClr val="002060"/>
                </a:solidFill>
                <a:latin typeface="Arial" panose="020B0604020202020204" pitchFamily="34" charset="0"/>
              </a:rPr>
              <a:t>do 15 kalendářních dní </a:t>
            </a:r>
            <a:r>
              <a:rPr lang="cs-CZ" sz="1800" b="false" i="false" u="none" strike="noStrike" baseline="0" dirty="false">
                <a:solidFill>
                  <a:srgbClr val="002060"/>
                </a:solidFill>
                <a:latin typeface="Arial" panose="020B0604020202020204" pitchFamily="34" charset="0"/>
              </a:rPr>
              <a:t>ode dne doručení oznámení o daném výsledku.</a:t>
            </a:r>
          </a:p>
          <a:p>
            <a:pPr algn="just">
              <a:lnSpc>
                <a:spcPct val="110000"/>
              </a:lnSpc>
              <a:spcAft>
                <a:spcPts val="800"/>
              </a:spcAft>
            </a:pPr>
            <a:r>
              <a:rPr lang="cs-CZ" sz="1800" b="false" i="false" u="none" strike="noStrike" baseline="0" dirty="false">
                <a:solidFill>
                  <a:srgbClr val="002060"/>
                </a:solidFill>
                <a:latin typeface="Arial" panose="020B0604020202020204" pitchFamily="34" charset="0"/>
              </a:rPr>
              <a:t>Žádost o přezkum se podává </a:t>
            </a:r>
            <a:r>
              <a:rPr lang="cs-CZ" sz="1800" b="true" i="false" u="none" strike="noStrike" baseline="0" dirty="false">
                <a:solidFill>
                  <a:srgbClr val="002060"/>
                </a:solidFill>
                <a:latin typeface="Arial" panose="020B0604020202020204" pitchFamily="34" charset="0"/>
              </a:rPr>
              <a:t>prostřednictvím IS KP21+. </a:t>
            </a:r>
            <a:r>
              <a:rPr lang="cs-CZ" sz="1800" i="false" u="none" strike="noStrike" baseline="0" dirty="false">
                <a:solidFill>
                  <a:srgbClr val="002060"/>
                </a:solidFill>
                <a:latin typeface="Arial" panose="020B0604020202020204" pitchFamily="34" charset="0"/>
              </a:rPr>
              <a:t>Do žádosti </a:t>
            </a:r>
            <a:br>
              <a:rPr lang="cs-CZ" sz="1800" i="false" u="none" strike="noStrike" baseline="0" dirty="false">
                <a:solidFill>
                  <a:srgbClr val="002060"/>
                </a:solidFill>
                <a:latin typeface="Arial" panose="020B0604020202020204" pitchFamily="34" charset="0"/>
              </a:rPr>
            </a:br>
            <a:r>
              <a:rPr lang="cs-CZ" sz="1800" i="false" u="none" strike="noStrike" baseline="0" dirty="false">
                <a:solidFill>
                  <a:srgbClr val="002060"/>
                </a:solidFill>
                <a:latin typeface="Arial" panose="020B0604020202020204" pitchFamily="34" charset="0"/>
              </a:rPr>
              <a:t>o přezkum výsledků hodnocení je nutné </a:t>
            </a:r>
            <a:r>
              <a:rPr lang="cs-CZ" sz="1800" b="true" i="false" u="none" strike="noStrike" baseline="0" dirty="false">
                <a:solidFill>
                  <a:srgbClr val="002060"/>
                </a:solidFill>
                <a:latin typeface="Arial" panose="020B0604020202020204" pitchFamily="34" charset="0"/>
              </a:rPr>
              <a:t>uvádět pouze objektivní nesoulad </a:t>
            </a:r>
            <a:r>
              <a:rPr lang="cs-CZ" sz="1800" i="false" u="none" strike="noStrike" baseline="0" dirty="false">
                <a:solidFill>
                  <a:srgbClr val="002060"/>
                </a:solidFill>
                <a:latin typeface="Arial" panose="020B0604020202020204" pitchFamily="34" charset="0"/>
              </a:rPr>
              <a:t>mezi zdůvodněním negativního výsledku žádosti a obsahem žádosti jako takové, a to vždy konkrétně. </a:t>
            </a:r>
            <a:r>
              <a:rPr lang="cs-CZ" sz="1800" b="true" i="false" u="none" strike="noStrike" baseline="0" dirty="false">
                <a:solidFill>
                  <a:srgbClr val="002060"/>
                </a:solidFill>
                <a:latin typeface="Arial" panose="020B0604020202020204" pitchFamily="34" charset="0"/>
              </a:rPr>
              <a:t>Na dodatečné informace</a:t>
            </a:r>
            <a:r>
              <a:rPr lang="cs-CZ" sz="1800" b="false" i="false" u="none" strike="noStrike" baseline="0" dirty="false">
                <a:solidFill>
                  <a:srgbClr val="002060"/>
                </a:solidFill>
                <a:latin typeface="Arial" panose="020B0604020202020204" pitchFamily="34" charset="0"/>
              </a:rPr>
              <a:t>, které nebyly uvedeny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v žádosti o podporu, </a:t>
            </a:r>
            <a:r>
              <a:rPr lang="cs-CZ" sz="1800" b="true" i="false" u="none" strike="noStrike" baseline="0" dirty="false">
                <a:solidFill>
                  <a:srgbClr val="002060"/>
                </a:solidFill>
                <a:latin typeface="Arial" panose="020B0604020202020204" pitchFamily="34" charset="0"/>
              </a:rPr>
              <a:t>nebude brán zřetel.</a:t>
            </a:r>
          </a:p>
          <a:p>
            <a:pPr algn="just">
              <a:lnSpc>
                <a:spcPct val="110000"/>
              </a:lnSpc>
              <a:spcAft>
                <a:spcPts val="800"/>
              </a:spcAft>
            </a:pPr>
            <a:r>
              <a:rPr lang="cs-CZ" sz="1800" dirty="false">
                <a:solidFill>
                  <a:srgbClr val="002060"/>
                </a:solidFill>
                <a:latin typeface="Arial" panose="020B0604020202020204" pitchFamily="34" charset="0"/>
              </a:rPr>
              <a:t>Lhůta pro vyřízení žádosti o přezkum je stanovena na 30 pracovních dnů ode dne předložení této žádosti. U složitějších případů může být lhůta prodloužena na 60 pracovních dnů. </a:t>
            </a:r>
          </a:p>
          <a:p>
            <a:pPr algn="just">
              <a:lnSpc>
                <a:spcPct val="110000"/>
              </a:lnSpc>
              <a:spcAft>
                <a:spcPts val="800"/>
              </a:spcAft>
            </a:pPr>
            <a:r>
              <a:rPr lang="cs-CZ" sz="1800" dirty="false">
                <a:solidFill>
                  <a:srgbClr val="002060"/>
                </a:solidFill>
                <a:latin typeface="Arial" panose="020B0604020202020204" pitchFamily="34" charset="0"/>
              </a:rPr>
              <a:t>Informace o výsledku žádosti o přezkum obsahuje, zda byla žádost shledána důvodnou, částečně důvodnou či nedůvodnou a dále jednoznačné zdůvodnění tohoto závěru.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44</a:t>
            </a:fld>
            <a:endParaRPr lang="cs-CZ" dirty="false"/>
          </a:p>
        </p:txBody>
      </p:sp>
    </p:spTree>
    <p:extLst>
      <p:ext uri="{BB962C8B-B14F-4D97-AF65-F5344CB8AC3E}">
        <p14:creationId xmlns:p14="http://schemas.microsoft.com/office/powerpoint/2010/main" val="36029450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Příprava právního aktu</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gn="just">
              <a:lnSpc>
                <a:spcPct val="110000"/>
              </a:lnSpc>
            </a:pPr>
            <a:r>
              <a:rPr lang="cs-CZ" sz="1800" b="false" i="false" u="none" strike="noStrike" baseline="0" dirty="false">
                <a:solidFill>
                  <a:srgbClr val="002060"/>
                </a:solidFill>
                <a:latin typeface="Arial" panose="020B0604020202020204" pitchFamily="34" charset="0"/>
              </a:rPr>
              <a:t>V případě, že projekt byl vybrán k podpoře, navrhne ŘO žadateli vydání právního aktu o poskytnutí podpory. Právní akt je vydán zpravidla ve lhůtě </a:t>
            </a:r>
            <a:br>
              <a:rPr lang="cs-CZ" sz="1800" b="false" i="false" u="none" strike="noStrike" baseline="0" dirty="false">
                <a:solidFill>
                  <a:srgbClr val="002060"/>
                </a:solidFill>
                <a:latin typeface="Arial" panose="020B0604020202020204" pitchFamily="34" charset="0"/>
              </a:rPr>
            </a:br>
            <a:r>
              <a:rPr lang="cs-CZ" sz="1800" b="false" i="false" u="none" strike="noStrike" baseline="0" dirty="false">
                <a:solidFill>
                  <a:srgbClr val="002060"/>
                </a:solidFill>
                <a:latin typeface="Arial" panose="020B0604020202020204" pitchFamily="34" charset="0"/>
              </a:rPr>
              <a:t>do 3 měsíců od výběru příslušné žádosti o podporu. </a:t>
            </a:r>
          </a:p>
          <a:p>
            <a:pPr algn="just">
              <a:lnSpc>
                <a:spcPct val="110000"/>
              </a:lnSpc>
            </a:pPr>
            <a:r>
              <a:rPr lang="cs-CZ" sz="1800" b="false" i="false" u="none" strike="noStrike" baseline="0" dirty="false">
                <a:solidFill>
                  <a:srgbClr val="002060"/>
                </a:solidFill>
                <a:latin typeface="Arial" panose="020B0604020202020204" pitchFamily="34" charset="0"/>
              </a:rPr>
              <a:t>Žadatelé jsou vyzváni k poskytnutí podkladů nezbytných pro přípravu právního aktu a případně i k úpravě žádosti o podporu dle pokynů hodnotící/výběrové komise. </a:t>
            </a:r>
            <a:r>
              <a:rPr lang="cs-CZ" sz="1800" b="true" i="false" u="none" strike="noStrike" baseline="0" dirty="false">
                <a:solidFill>
                  <a:srgbClr val="002060"/>
                </a:solidFill>
                <a:latin typeface="Arial" panose="020B0604020202020204" pitchFamily="34" charset="0"/>
              </a:rPr>
              <a:t>Údaje/dokumenty nutné pro vydání právního:</a:t>
            </a:r>
          </a:p>
          <a:p>
            <a:pPr marL="1071563" lvl="1" indent="-481013" algn="just" defTabSz="1347788">
              <a:lnSpc>
                <a:spcPct val="110000"/>
              </a:lnSpc>
            </a:pPr>
            <a:r>
              <a:rPr lang="cs-CZ" sz="1600" dirty="false">
                <a:solidFill>
                  <a:srgbClr val="002060"/>
                </a:solidFill>
                <a:latin typeface="Arial" panose="020B0604020202020204" pitchFamily="34" charset="0"/>
              </a:rPr>
              <a:t>Identifikace bankovního účtu</a:t>
            </a:r>
          </a:p>
          <a:p>
            <a:pPr marL="1071563" lvl="1" indent="-481013" algn="just" defTabSz="1347788">
              <a:lnSpc>
                <a:spcPct val="110000"/>
              </a:lnSpc>
            </a:pPr>
            <a:r>
              <a:rPr lang="cs-CZ" sz="1600" i="false" u="none" strike="noStrike" baseline="0" dirty="false">
                <a:solidFill>
                  <a:srgbClr val="002060"/>
                </a:solidFill>
              </a:rPr>
              <a:t>Datum zahájení realizace projektu 	</a:t>
            </a:r>
          </a:p>
          <a:p>
            <a:pPr marL="1071563" lvl="1" indent="-481013" algn="just" defTabSz="1347788">
              <a:lnSpc>
                <a:spcPct val="110000"/>
              </a:lnSpc>
            </a:pPr>
            <a:r>
              <a:rPr lang="cs-CZ" sz="1600" i="false" u="none" strike="noStrike" baseline="0" dirty="false">
                <a:solidFill>
                  <a:srgbClr val="002060"/>
                </a:solidFill>
                <a:latin typeface="Arial" panose="020B0604020202020204" pitchFamily="34" charset="0"/>
              </a:rPr>
              <a:t>Prohlášení o bezdlužnosti a bezúhonnosti a vylučující dvojí financování projektu </a:t>
            </a:r>
          </a:p>
          <a:p>
            <a:pPr marL="1071563" lvl="1" indent="-481013" algn="just" defTabSz="1347788">
              <a:lnSpc>
                <a:spcPct val="110000"/>
              </a:lnSpc>
            </a:pPr>
            <a:r>
              <a:rPr lang="cs-CZ" sz="1600" i="false" u="none" strike="noStrike" baseline="0" dirty="false">
                <a:solidFill>
                  <a:srgbClr val="002060"/>
                </a:solidFill>
                <a:latin typeface="Arial" panose="020B0604020202020204" pitchFamily="34" charset="0"/>
              </a:rPr>
              <a:t>Dokumenty k veřejné podpoře/podpoře de minimis, která má být poskytnuta žadateli nebo partnerovi s finančním příspěvkem 	</a:t>
            </a:r>
          </a:p>
          <a:p>
            <a:pPr marL="1071563" lvl="1" indent="-481013" algn="just" defTabSz="1347788">
              <a:lnSpc>
                <a:spcPct val="110000"/>
              </a:lnSpc>
            </a:pPr>
            <a:r>
              <a:rPr lang="cs-CZ" sz="1600" i="false" u="none" strike="noStrike" baseline="0" dirty="false">
                <a:solidFill>
                  <a:srgbClr val="002060"/>
                </a:solidFill>
              </a:rPr>
              <a:t>Identifikace žadatele, který je fyzickou osobou 	</a:t>
            </a:r>
          </a:p>
          <a:p>
            <a:pPr marL="1071563" lvl="1" indent="-481013" algn="just" defTabSz="1347788">
              <a:lnSpc>
                <a:spcPct val="110000"/>
              </a:lnSpc>
            </a:pPr>
            <a:r>
              <a:rPr lang="cs-CZ" sz="1600" i="false" u="none" strike="noStrike" baseline="0" dirty="false">
                <a:solidFill>
                  <a:srgbClr val="002060"/>
                </a:solidFill>
                <a:latin typeface="Arial" panose="020B0604020202020204" pitchFamily="34" charset="0"/>
              </a:rPr>
              <a:t>Údaje o skutečném majiteli právnické osoby, který je evidující osobou dle zákona o evidenci skutečných majitelů 	</a:t>
            </a:r>
          </a:p>
          <a:p>
            <a:pPr algn="just">
              <a:lnSpc>
                <a:spcPct val="110000"/>
              </a:lnSpc>
            </a:pPr>
            <a:r>
              <a:rPr lang="cs-CZ" sz="1800" b="false" i="false" u="none" strike="noStrike" baseline="0" dirty="false">
                <a:solidFill>
                  <a:srgbClr val="002060"/>
                </a:solidFill>
                <a:latin typeface="Arial" panose="020B0604020202020204" pitchFamily="34" charset="0"/>
              </a:rPr>
              <a:t>Na předložení potřebných dokladů a na provedení změn v projektu stanovuje ŘO ve výzvě adresované žadateli lhůtu zpravidla do 15 pracovních dnů.</a:t>
            </a:r>
            <a:endParaRPr lang="cs-CZ" dirty="false">
              <a:solidFill>
                <a:srgbClr val="002060"/>
              </a:solidFill>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45</a:t>
            </a:fld>
            <a:endParaRPr lang="cs-CZ" dirty="false"/>
          </a:p>
        </p:txBody>
      </p:sp>
    </p:spTree>
    <p:extLst>
      <p:ext uri="{BB962C8B-B14F-4D97-AF65-F5344CB8AC3E}">
        <p14:creationId xmlns:p14="http://schemas.microsoft.com/office/powerpoint/2010/main" val="2982274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Dotazy k obecné části semináře</a:t>
            </a:r>
          </a:p>
        </p:txBody>
      </p:sp>
      <p:pic>
        <p:nvPicPr>
          <p:cNvPr id="6" name="Zástupný obsah 5">
            <a:extLst>
              <a:ext uri="{FF2B5EF4-FFF2-40B4-BE49-F238E27FC236}">
                <a16:creationId xmlns:a16="http://schemas.microsoft.com/office/drawing/2014/main" id="{750C941B-B5B3-4F6D-8E56-A57041B588A2}"/>
              </a:ext>
            </a:extLst>
          </p:cNvPr>
          <p:cNvPicPr>
            <a:picLocks noGrp="true" noChangeAspect="true"/>
          </p:cNvPicPr>
          <p:nvPr>
            <p:ph idx="1"/>
          </p:nvPr>
        </p:nvPicPr>
        <p:blipFill rotWithShape="true">
          <a:blip r:embed="rId2"/>
          <a:srcRect l="956" t="5345" r="-956" b="-870"/>
          <a:stretch/>
        </p:blipFill>
        <p:spPr>
          <a:xfrm>
            <a:off x="2987824" y="1916832"/>
            <a:ext cx="4896544" cy="3384376"/>
          </a:xfrm>
        </p:spPr>
      </p:pic>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46</a:t>
            </a:fld>
            <a:endParaRPr lang="cs-CZ" dirty="false"/>
          </a:p>
        </p:txBody>
      </p:sp>
    </p:spTree>
    <p:extLst>
      <p:ext uri="{BB962C8B-B14F-4D97-AF65-F5344CB8AC3E}">
        <p14:creationId xmlns:p14="http://schemas.microsoft.com/office/powerpoint/2010/main" val="411606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5</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611560" y="1700808"/>
            <a:ext cx="8172440" cy="3589572"/>
          </a:xfrm>
          <a:prstGeom prst="rect">
            <a:avLst/>
          </a:prstGeom>
          <a:noFill/>
        </p:spPr>
        <p:txBody>
          <a:bodyPr wrap="square">
            <a:spAutoFit/>
          </a:bodyPr>
          <a:lstStyle/>
          <a:p>
            <a:r>
              <a:rPr lang="cs-CZ" sz="2400" dirty="false"/>
              <a:t>ZJEDNODUŠENĚ</a:t>
            </a:r>
            <a:br>
              <a:rPr lang="cs-CZ" sz="2800" b="true" dirty="false"/>
            </a:br>
            <a:r>
              <a:rPr lang="cs-CZ" sz="2800" b="true" dirty="false"/>
              <a:t>CO SE CHCEME Z EVALUACE DOZVĚDĚT:</a:t>
            </a:r>
          </a:p>
          <a:p>
            <a:endParaRPr lang="cs-CZ" b="true" dirty="false"/>
          </a:p>
          <a:p>
            <a:pPr marL="457200" indent="-457200" algn="just">
              <a:lnSpc>
                <a:spcPct val="107000"/>
              </a:lnSpc>
              <a:spcAft>
                <a:spcPts val="18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Byla podpora vhodně nastavena vzhledem k cíli výzvy?</a:t>
            </a:r>
          </a:p>
          <a:p>
            <a:pPr marL="457200" indent="-457200" algn="just">
              <a:lnSpc>
                <a:spcPct val="107000"/>
              </a:lnSpc>
              <a:spcAft>
                <a:spcPts val="18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Byly zavedeny mikrosystémy (…)? Pokud ano, jsou funkční? Pokud ano, jak k zavedení došlo, co se osvědčilo?</a:t>
            </a:r>
          </a:p>
          <a:p>
            <a:pPr marL="457200" indent="-457200" algn="just">
              <a:lnSpc>
                <a:spcPct val="107000"/>
              </a:lnSpc>
              <a:spcAft>
                <a:spcPts val="1200"/>
              </a:spcAft>
              <a:buAutoNum type="arabicPeriod"/>
            </a:pPr>
            <a:r>
              <a:rPr lang="cs-CZ" sz="2400" b="true" dirty="false">
                <a:latin typeface="Calibri" panose="020F0502020204030204" pitchFamily="34" charset="0"/>
                <a:ea typeface="Calibri" panose="020F0502020204030204" pitchFamily="34" charset="0"/>
                <a:cs typeface="Calibri" panose="020F0502020204030204" pitchFamily="34" charset="0"/>
              </a:rPr>
              <a:t>Jsou mikrosystémy efektivní z hlediska snížení míry ohrožení předčasným odchodem?</a:t>
            </a:r>
            <a:endParaRPr lang="cs-CZ" sz="2400" b="true" dirty="false">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8276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6</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827584" y="1964713"/>
            <a:ext cx="7704856" cy="2895216"/>
          </a:xfrm>
          <a:prstGeom prst="rect">
            <a:avLst/>
          </a:prstGeom>
          <a:noFill/>
        </p:spPr>
        <p:txBody>
          <a:bodyPr wrap="square">
            <a:spAutoFit/>
          </a:bodyPr>
          <a:lstStyle/>
          <a:p>
            <a:r>
              <a:rPr lang="cs-CZ" sz="2400" dirty="false"/>
              <a:t>ZJEDNODUŠENĚ</a:t>
            </a:r>
            <a:br>
              <a:rPr lang="cs-CZ" sz="2800" b="true" dirty="false"/>
            </a:br>
            <a:r>
              <a:rPr lang="cs-CZ" sz="2800" b="true" dirty="false"/>
              <a:t>JAK SE TO CHCEME DOZVĚDĚT:</a:t>
            </a:r>
          </a:p>
          <a:p>
            <a:pPr marL="457200" indent="-457200" algn="just">
              <a:lnSpc>
                <a:spcPct val="107000"/>
              </a:lnSpc>
              <a:buAutoNum type="alphaUcPeriod"/>
            </a:pPr>
            <a:endParaRPr lang="cs-CZ" sz="2400" b="true" dirty="false">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457200" indent="-457200" algn="just">
              <a:lnSpc>
                <a:spcPct val="107000"/>
              </a:lnSpc>
              <a:spcAft>
                <a:spcPts val="2400"/>
              </a:spcAft>
              <a:buFont typeface="+mj-lt"/>
              <a:buAutoNum type="alphaUcPeriod"/>
            </a:pPr>
            <a:r>
              <a:rPr lang="cs-CZ" sz="2800" b="true" dirty="false">
                <a:effectLst/>
                <a:latin typeface="Calibri" panose="020F0502020204030204" pitchFamily="34" charset="0"/>
                <a:ea typeface="Calibri" panose="020F0502020204030204" pitchFamily="34" charset="0"/>
                <a:cs typeface="Calibri" panose="020F0502020204030204" pitchFamily="34" charset="0"/>
              </a:rPr>
              <a:t>Detai</a:t>
            </a:r>
            <a:r>
              <a:rPr lang="cs-CZ" sz="2800" b="true" dirty="false">
                <a:latin typeface="Calibri" panose="020F0502020204030204" pitchFamily="34" charset="0"/>
                <a:ea typeface="Calibri" panose="020F0502020204030204" pitchFamily="34" charset="0"/>
                <a:cs typeface="Calibri" panose="020F0502020204030204" pitchFamily="34" charset="0"/>
              </a:rPr>
              <a:t>lní zkoumání projektů od stolu</a:t>
            </a:r>
            <a:r>
              <a:rPr lang="cs-CZ" sz="2800" b="true" dirty="false">
                <a:latin typeface="Calibri" panose="020F0502020204030204" pitchFamily="34" charset="0"/>
                <a:ea typeface="Calibri" panose="020F0502020204030204" pitchFamily="34" charset="0"/>
                <a:cs typeface="Times New Roman" panose="02020603050405020304" pitchFamily="18" charset="0"/>
              </a:rPr>
              <a:t> i v terénu</a:t>
            </a:r>
          </a:p>
          <a:p>
            <a:pPr marL="457200" indent="-457200" algn="just">
              <a:lnSpc>
                <a:spcPct val="107000"/>
              </a:lnSpc>
              <a:buFont typeface="+mj-lt"/>
              <a:buAutoNum type="alphaUcPeriod"/>
            </a:pPr>
            <a:r>
              <a:rPr lang="cs-CZ" sz="2800" b="true" dirty="false">
                <a:latin typeface="Calibri" panose="020F0502020204030204" pitchFamily="34" charset="0"/>
                <a:ea typeface="Calibri" panose="020F0502020204030204" pitchFamily="34" charset="0"/>
                <a:cs typeface="Times New Roman" panose="02020603050405020304" pitchFamily="18" charset="0"/>
              </a:rPr>
              <a:t>Sledování změn ukazatelů míry ohrožení u žáků</a:t>
            </a:r>
          </a:p>
          <a:p>
            <a:pPr algn="just">
              <a:lnSpc>
                <a:spcPct val="107000"/>
              </a:lnSpc>
              <a:spcAft>
                <a:spcPts val="1200"/>
              </a:spcAft>
            </a:pPr>
            <a:r>
              <a:rPr lang="cs-CZ" sz="2400" b="true" dirty="false">
                <a:latin typeface="Calibri" panose="020F0502020204030204" pitchFamily="34" charset="0"/>
                <a:ea typeface="Calibri" panose="020F0502020204030204" pitchFamily="34" charset="0"/>
                <a:cs typeface="Times New Roman" panose="02020603050405020304" pitchFamily="18" charset="0"/>
              </a:rPr>
              <a:t>	</a:t>
            </a:r>
            <a:endParaRPr lang="cs-CZ" sz="2400" dirty="fals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84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5" name="Nadpis 4"/>
          <p:cNvSpPr>
            <a:spLocks noGrp="true"/>
          </p:cNvSpPr>
          <p:nvPr>
            <p:ph type="title"/>
          </p:nvPr>
        </p:nvSpPr>
        <p:spPr/>
        <p:txBody>
          <a:bodyPr vert="horz" lIns="36000" tIns="0" rIns="36000" bIns="0" rtlCol="false" anchor="ctr" anchorCtr="false">
            <a:normAutofit/>
          </a:bodyPr>
          <a:lstStyle/>
          <a:p>
            <a:pPr algn="ctr"/>
            <a:r>
              <a:rPr lang="cs-CZ" b="true" kern="0" cap="all" baseline="0" dirty="false">
                <a:latin typeface="+mj-lt"/>
                <a:ea typeface="+mj-ea"/>
                <a:cs typeface="+mj-cs"/>
              </a:rPr>
              <a:t>EVALUACE VÝZVY Č. 029 </a:t>
            </a:r>
            <a:r>
              <a:rPr lang="cs-CZ" b="true" kern="0" cap="all" baseline="0" dirty="false" err="true">
                <a:latin typeface="+mj-lt"/>
                <a:ea typeface="+mj-ea"/>
                <a:cs typeface="+mj-cs"/>
              </a:rPr>
              <a:t>opz</a:t>
            </a:r>
            <a:r>
              <a:rPr lang="cs-CZ" b="true" kern="0" cap="all" baseline="0" dirty="false">
                <a:latin typeface="+mj-lt"/>
                <a:ea typeface="+mj-ea"/>
                <a:cs typeface="+mj-cs"/>
              </a:rPr>
              <a:t>+</a:t>
            </a:r>
          </a:p>
        </p:txBody>
      </p:sp>
      <p:sp>
        <p:nvSpPr>
          <p:cNvPr id="15" name="Slide Number Placeholder 3">
            <a:extLst>
              <a:ext uri="{FF2B5EF4-FFF2-40B4-BE49-F238E27FC236}">
                <a16:creationId xmlns:a16="http://schemas.microsoft.com/office/drawing/2014/main" id="{AE91F5C4-FDD0-10FC-614C-CE7E33208DBE}"/>
              </a:ext>
            </a:extLst>
          </p:cNvPr>
          <p:cNvSpPr>
            <a:spLocks noGrp="true"/>
          </p:cNvSpPr>
          <p:nvPr>
            <p:ph type="sldNum" sz="quarter" idx="12"/>
          </p:nvPr>
        </p:nvSpPr>
        <p:spPr/>
        <p:txBody>
          <a:bodyPr/>
          <a:lstStyle/>
          <a:p>
            <a:pPr marL="0" marR="0" lvl="0" indent="0" algn="ctr" defTabSz="914400" rtl="false" eaLnBrk="true" fontAlgn="auto" latinLnBrk="false" hangingPunct="true">
              <a:lnSpc>
                <a:spcPct val="100000"/>
              </a:lnSpc>
              <a:spcBef>
                <a:spcPts val="0"/>
              </a:spcBef>
              <a:spcAft>
                <a:spcPts val="600"/>
              </a:spcAft>
              <a:buClrTx/>
              <a:buSzTx/>
              <a:buFontTx/>
              <a:buNone/>
              <a:tabLst/>
              <a:defRPr/>
            </a:pPr>
            <a:fld id="{479BF083-4774-43B1-9AB0-5CC1AC5DD8EE}" type="slidenum">
              <a:rPr kumimoji="false" lang="cs-CZ" sz="1050" b="true" i="false" u="none" strike="noStrike" kern="1200" cap="none" spc="0" normalizeH="false" baseline="0" noProof="false" smtClean="false">
                <a:ln>
                  <a:noFill/>
                </a:ln>
                <a:solidFill>
                  <a:srgbClr val="084A8B"/>
                </a:solidFill>
                <a:effectLst/>
                <a:uLnTx/>
                <a:uFillTx/>
                <a:latin typeface="Arial"/>
                <a:ea typeface="+mn-ea"/>
                <a:cs typeface="+mn-cs"/>
              </a:rPr>
              <a:pPr marL="0" marR="0" lvl="0" indent="0" algn="ctr" defTabSz="914400" rtl="false" eaLnBrk="true" fontAlgn="auto" latinLnBrk="false" hangingPunct="true">
                <a:lnSpc>
                  <a:spcPct val="100000"/>
                </a:lnSpc>
                <a:spcBef>
                  <a:spcPts val="0"/>
                </a:spcBef>
                <a:spcAft>
                  <a:spcPts val="600"/>
                </a:spcAft>
                <a:buClrTx/>
                <a:buSzTx/>
                <a:buFontTx/>
                <a:buNone/>
                <a:tabLst/>
                <a:defRPr/>
              </a:pPr>
              <a:t>7</a:t>
            </a:fld>
            <a:endParaRPr kumimoji="false" lang="cs-CZ" sz="1050" b="true" i="false" u="none" strike="noStrike" kern="1200" cap="none" spc="0" normalizeH="false" baseline="0" noProof="false">
              <a:ln>
                <a:noFill/>
              </a:ln>
              <a:solidFill>
                <a:srgbClr val="084A8B"/>
              </a:solidFill>
              <a:effectLst/>
              <a:uLnTx/>
              <a:uFillTx/>
              <a:latin typeface="Arial"/>
              <a:ea typeface="+mn-ea"/>
              <a:cs typeface="+mn-cs"/>
            </a:endParaRPr>
          </a:p>
        </p:txBody>
      </p:sp>
      <p:sp>
        <p:nvSpPr>
          <p:cNvPr id="6" name="TextovéPole 5">
            <a:extLst>
              <a:ext uri="{FF2B5EF4-FFF2-40B4-BE49-F238E27FC236}">
                <a16:creationId xmlns:a16="http://schemas.microsoft.com/office/drawing/2014/main" id="{CBA68AB1-6580-45DF-ACC6-73512DDE1D4B}"/>
              </a:ext>
            </a:extLst>
          </p:cNvPr>
          <p:cNvSpPr txBox="true"/>
          <p:nvPr/>
        </p:nvSpPr>
        <p:spPr>
          <a:xfrm>
            <a:off x="1043608" y="1988840"/>
            <a:ext cx="7200800" cy="3049809"/>
          </a:xfrm>
          <a:prstGeom prst="rect">
            <a:avLst/>
          </a:prstGeom>
          <a:noFill/>
        </p:spPr>
        <p:txBody>
          <a:bodyPr wrap="square">
            <a:spAutoFit/>
          </a:bodyPr>
          <a:lstStyle/>
          <a:p>
            <a:r>
              <a:rPr lang="cs-CZ" sz="2800" b="true" dirty="false"/>
              <a:t>CO PO VÁS BUDEME CHTÍT:</a:t>
            </a:r>
          </a:p>
          <a:p>
            <a:pPr marL="457200" indent="-457200" algn="just">
              <a:lnSpc>
                <a:spcPct val="107000"/>
              </a:lnSpc>
              <a:buAutoNum type="romanUcPeriod"/>
            </a:pPr>
            <a:endParaRPr lang="cs-CZ" sz="2400" b="true" dirty="false">
              <a:solidFill>
                <a:schemeClr val="accent6">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571500" indent="-571500" algn="just">
              <a:lnSpc>
                <a:spcPct val="107000"/>
              </a:lnSpc>
              <a:spcAft>
                <a:spcPts val="1200"/>
              </a:spcAft>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Doplnění R</a:t>
            </a:r>
            <a:r>
              <a:rPr lang="cs-CZ" sz="2800" b="true" dirty="false">
                <a:effectLst/>
                <a:latin typeface="Calibri" panose="020F0502020204030204" pitchFamily="34" charset="0"/>
                <a:ea typeface="Calibri" panose="020F0502020204030204" pitchFamily="34" charset="0"/>
                <a:cs typeface="Calibri" panose="020F0502020204030204" pitchFamily="34" charset="0"/>
              </a:rPr>
              <a:t>eportu </a:t>
            </a:r>
            <a:r>
              <a:rPr lang="cs-CZ" sz="2800" b="true" dirty="false">
                <a:latin typeface="Calibri" panose="020F0502020204030204" pitchFamily="34" charset="0"/>
                <a:ea typeface="Calibri" panose="020F0502020204030204" pitchFamily="34" charset="0"/>
                <a:cs typeface="Calibri" panose="020F0502020204030204" pitchFamily="34" charset="0"/>
              </a:rPr>
              <a:t>o </a:t>
            </a:r>
            <a:r>
              <a:rPr lang="cs-CZ" sz="2800" b="true" dirty="false">
                <a:effectLst/>
                <a:latin typeface="Calibri" panose="020F0502020204030204" pitchFamily="34" charset="0"/>
                <a:ea typeface="Calibri" panose="020F0502020204030204" pitchFamily="34" charset="0"/>
                <a:cs typeface="Calibri" panose="020F0502020204030204" pitchFamily="34" charset="0"/>
              </a:rPr>
              <a:t>Vašem projektu</a:t>
            </a:r>
          </a:p>
          <a:p>
            <a:pPr marL="571500" indent="-571500" algn="just">
              <a:lnSpc>
                <a:spcPct val="107000"/>
              </a:lnSpc>
              <a:spcAft>
                <a:spcPts val="1200"/>
              </a:spcAft>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Data ze školy o docházce a prospěchu</a:t>
            </a:r>
          </a:p>
          <a:p>
            <a:pPr marL="571500" indent="-571500">
              <a:lnSpc>
                <a:spcPct val="107000"/>
              </a:lnSpc>
              <a:buFont typeface="+mj-lt"/>
              <a:buAutoNum type="romanUcPeriod"/>
            </a:pPr>
            <a:r>
              <a:rPr lang="cs-CZ" sz="2800" b="true" dirty="false">
                <a:latin typeface="Calibri" panose="020F0502020204030204" pitchFamily="34" charset="0"/>
                <a:ea typeface="Calibri" panose="020F0502020204030204" pitchFamily="34" charset="0"/>
                <a:cs typeface="Calibri" panose="020F0502020204030204" pitchFamily="34" charset="0"/>
              </a:rPr>
              <a:t>Dotazníky sledující míru ohrožení dětí předčasným odchodem</a:t>
            </a:r>
            <a:endParaRPr lang="cs-CZ" sz="2400" dirty="false">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3282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Evropský sociální fond plus</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340768"/>
            <a:ext cx="8424000" cy="5517232"/>
          </a:xfrm>
        </p:spPr>
        <p:txBody>
          <a:bodyPr/>
          <a:lstStyle/>
          <a:p>
            <a:pPr>
              <a:lnSpc>
                <a:spcPct val="110000"/>
              </a:lnSpc>
              <a:spcAft>
                <a:spcPts val="1200"/>
              </a:spcAft>
            </a:pPr>
            <a:r>
              <a:rPr lang="cs-CZ" sz="1800" b="false" i="false" u="none" strike="noStrike" baseline="0" dirty="false">
                <a:solidFill>
                  <a:srgbClr val="002060"/>
                </a:solidFill>
                <a:latin typeface="Arial" panose="020B0604020202020204" pitchFamily="34" charset="0"/>
              </a:rPr>
              <a:t>ESF+ je hlavním evropským nástrojem pro investice do lidí. </a:t>
            </a:r>
          </a:p>
          <a:p>
            <a:pPr algn="just">
              <a:lnSpc>
                <a:spcPct val="110000"/>
              </a:lnSpc>
              <a:spcAft>
                <a:spcPts val="1200"/>
              </a:spcAft>
            </a:pPr>
            <a:r>
              <a:rPr lang="cs-CZ" sz="1800" b="false" i="false" u="none" strike="noStrike" baseline="0" dirty="false">
                <a:solidFill>
                  <a:srgbClr val="002060"/>
                </a:solidFill>
                <a:latin typeface="Arial" panose="020B0604020202020204" pitchFamily="34" charset="0"/>
              </a:rPr>
              <a:t>ESF+ podporuje a doplňuje politiky členských států a dodává jim přidanou hodnotu, aby byly zajištěny rovné příležitosti, rovný přístup na trh práce, spravedlivé a kvalitní pracovní podmínky, sociální ochrana a začleňování se zaměřením zejména na kvalitní a inkluzivní vzdělávání a odbornou přípravu, celoživotní učení, investice do dětí a mladých lidí a přístup k základním službám. </a:t>
            </a:r>
          </a:p>
          <a:p>
            <a:pPr algn="just">
              <a:lnSpc>
                <a:spcPct val="110000"/>
              </a:lnSpc>
              <a:spcAft>
                <a:spcPts val="1200"/>
              </a:spcAft>
            </a:pPr>
            <a:r>
              <a:rPr lang="cs-CZ" sz="1800" dirty="false">
                <a:solidFill>
                  <a:srgbClr val="002060"/>
                </a:solidFill>
                <a:latin typeface="Arial" panose="020B0604020202020204" pitchFamily="34" charset="0"/>
              </a:rPr>
              <a:t>ESF+ je v ČR v období mezi lety 2021-2027 využíván v rámci následujících operačních programů: </a:t>
            </a:r>
          </a:p>
          <a:p>
            <a:pPr lvl="1" algn="just">
              <a:lnSpc>
                <a:spcPct val="110000"/>
              </a:lnSpc>
              <a:spcAft>
                <a:spcPts val="1200"/>
              </a:spcAft>
              <a:buFont typeface="+mj-lt"/>
              <a:buAutoNum type="arabicPeriod"/>
            </a:pPr>
            <a:r>
              <a:rPr lang="cs-CZ" sz="1800" b="true" dirty="false">
                <a:solidFill>
                  <a:srgbClr val="002060"/>
                </a:solidFill>
                <a:latin typeface="Arial" panose="020B0604020202020204" pitchFamily="34" charset="0"/>
              </a:rPr>
              <a:t>Operační program Zaměstnanost plus (OPZ+) </a:t>
            </a:r>
            <a:r>
              <a:rPr lang="cs-CZ" sz="1800" dirty="false">
                <a:solidFill>
                  <a:srgbClr val="002060"/>
                </a:solidFill>
                <a:latin typeface="Arial" panose="020B0604020202020204" pitchFamily="34" charset="0"/>
              </a:rPr>
              <a:t>- </a:t>
            </a:r>
            <a:r>
              <a:rPr lang="cs-CZ" sz="1600" b="false" i="false" dirty="false">
                <a:solidFill>
                  <a:srgbClr val="333333"/>
                </a:solidFill>
                <a:effectLst/>
                <a:latin typeface="Trebuchet MS" panose="020B0603020202020204" pitchFamily="34" charset="0"/>
              </a:rPr>
              <a:t> </a:t>
            </a:r>
            <a:r>
              <a:rPr lang="cs-CZ" sz="1800" dirty="false">
                <a:solidFill>
                  <a:srgbClr val="002060"/>
                </a:solidFill>
                <a:latin typeface="Arial" panose="020B0604020202020204" pitchFamily="34" charset="0"/>
              </a:rPr>
              <a:t>Řídicím orgánem programu je Ministerstvo práce a sociálních věcí ČR (MPSV). (</a:t>
            </a:r>
            <a:r>
              <a:rPr lang="cs-CZ" sz="1800" b="true" dirty="false">
                <a:solidFill>
                  <a:srgbClr val="002060"/>
                </a:solidFill>
                <a:latin typeface="Arial" panose="020B0604020202020204" pitchFamily="34" charset="0"/>
              </a:rPr>
              <a:t>Řídící orgán (ŘO) </a:t>
            </a:r>
            <a:r>
              <a:rPr lang="cs-CZ" sz="1800" dirty="false">
                <a:solidFill>
                  <a:srgbClr val="002060"/>
                </a:solidFill>
                <a:latin typeface="Arial" panose="020B0604020202020204" pitchFamily="34" charset="0"/>
              </a:rPr>
              <a:t>je orgán zodpovědný za účelné, efektivní a hospodárné řízení </a:t>
            </a:r>
            <a:br>
              <a:rPr lang="cs-CZ" sz="1800" dirty="false">
                <a:solidFill>
                  <a:srgbClr val="002060"/>
                </a:solidFill>
                <a:latin typeface="Arial" panose="020B0604020202020204" pitchFamily="34" charset="0"/>
              </a:rPr>
            </a:br>
            <a:r>
              <a:rPr lang="cs-CZ" sz="1800" dirty="false">
                <a:solidFill>
                  <a:srgbClr val="002060"/>
                </a:solidFill>
                <a:latin typeface="Arial" panose="020B0604020202020204" pitchFamily="34" charset="0"/>
              </a:rPr>
              <a:t>a provádění programu v souladu se zásadami řádného finančního řízení.)</a:t>
            </a:r>
          </a:p>
          <a:p>
            <a:pPr lvl="1" algn="just">
              <a:lnSpc>
                <a:spcPct val="110000"/>
              </a:lnSpc>
              <a:spcAft>
                <a:spcPts val="1200"/>
              </a:spcAft>
              <a:buFont typeface="+mj-lt"/>
              <a:buAutoNum type="arabicPeriod"/>
            </a:pPr>
            <a:r>
              <a:rPr lang="cs-CZ" sz="1800" b="true" dirty="false">
                <a:solidFill>
                  <a:srgbClr val="002060"/>
                </a:solidFill>
                <a:latin typeface="Arial" panose="020B0604020202020204" pitchFamily="34" charset="0"/>
              </a:rPr>
              <a:t>Operační program Jan Amos Komenský (OP JAK) </a:t>
            </a:r>
            <a:r>
              <a:rPr lang="cs-CZ" sz="1800" dirty="false">
                <a:solidFill>
                  <a:srgbClr val="002060"/>
                </a:solidFill>
                <a:latin typeface="Arial" panose="020B0604020202020204" pitchFamily="34" charset="0"/>
              </a:rPr>
              <a:t>- řídí a informace </a:t>
            </a:r>
            <a:br>
              <a:rPr lang="cs-CZ" sz="1800" dirty="false">
                <a:solidFill>
                  <a:srgbClr val="002060"/>
                </a:solidFill>
                <a:latin typeface="Arial" panose="020B0604020202020204" pitchFamily="34" charset="0"/>
              </a:rPr>
            </a:br>
            <a:r>
              <a:rPr lang="cs-CZ" sz="1800" dirty="false">
                <a:solidFill>
                  <a:srgbClr val="002060"/>
                </a:solidFill>
                <a:latin typeface="Arial" panose="020B0604020202020204" pitchFamily="34" charset="0"/>
              </a:rPr>
              <a:t>o něm podává Ministerstvo školství, mládeže a tělovýchovy. </a:t>
            </a: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8</a:t>
            </a:fld>
            <a:endParaRPr lang="cs-CZ" dirty="false"/>
          </a:p>
        </p:txBody>
      </p:sp>
      <p:pic>
        <p:nvPicPr>
          <p:cNvPr id="6" name="Obrázek 5">
            <a:extLst>
              <a:ext uri="{FF2B5EF4-FFF2-40B4-BE49-F238E27FC236}">
                <a16:creationId xmlns:a16="http://schemas.microsoft.com/office/drawing/2014/main" id="{681D3601-9AC4-42FE-91DB-663105882A7C}"/>
              </a:ext>
            </a:extLst>
          </p:cNvPr>
          <p:cNvPicPr>
            <a:picLocks noChangeAspect="true"/>
          </p:cNvPicPr>
          <p:nvPr/>
        </p:nvPicPr>
        <p:blipFill rotWithShape="true">
          <a:blip r:embed="rId2"/>
          <a:srcRect r="66623"/>
          <a:stretch/>
        </p:blipFill>
        <p:spPr>
          <a:xfrm>
            <a:off x="7668126" y="0"/>
            <a:ext cx="1440160" cy="1057275"/>
          </a:xfrm>
          <a:prstGeom prst="rect">
            <a:avLst/>
          </a:prstGeom>
        </p:spPr>
      </p:pic>
    </p:spTree>
    <p:extLst>
      <p:ext uri="{BB962C8B-B14F-4D97-AF65-F5344CB8AC3E}">
        <p14:creationId xmlns:p14="http://schemas.microsoft.com/office/powerpoint/2010/main" val="786370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76DBC1-E8B5-4317-83E9-F3AC65C2D8B8}"/>
              </a:ext>
            </a:extLst>
          </p:cNvPr>
          <p:cNvSpPr>
            <a:spLocks noGrp="true"/>
          </p:cNvSpPr>
          <p:nvPr>
            <p:ph type="title"/>
          </p:nvPr>
        </p:nvSpPr>
        <p:spPr/>
        <p:txBody>
          <a:bodyPr/>
          <a:lstStyle/>
          <a:p>
            <a:r>
              <a:rPr lang="cs-CZ" dirty="false"/>
              <a:t>Operační program zaměstnanost +</a:t>
            </a:r>
          </a:p>
        </p:txBody>
      </p:sp>
      <p:sp>
        <p:nvSpPr>
          <p:cNvPr id="3" name="Zástupný obsah 2">
            <a:extLst>
              <a:ext uri="{FF2B5EF4-FFF2-40B4-BE49-F238E27FC236}">
                <a16:creationId xmlns:a16="http://schemas.microsoft.com/office/drawing/2014/main" id="{31792175-DEDA-401F-AA0A-AD7A62DA4B23}"/>
              </a:ext>
            </a:extLst>
          </p:cNvPr>
          <p:cNvSpPr>
            <a:spLocks noGrp="true"/>
          </p:cNvSpPr>
          <p:nvPr>
            <p:ph idx="1"/>
          </p:nvPr>
        </p:nvSpPr>
        <p:spPr>
          <a:xfrm>
            <a:off x="360000" y="1412776"/>
            <a:ext cx="8424000" cy="5445224"/>
          </a:xfrm>
        </p:spPr>
        <p:txBody>
          <a:bodyPr/>
          <a:lstStyle/>
          <a:p>
            <a:pPr marL="0" indent="0">
              <a:lnSpc>
                <a:spcPct val="110000"/>
              </a:lnSpc>
              <a:spcAft>
                <a:spcPts val="0"/>
              </a:spcAft>
              <a:buNone/>
            </a:pPr>
            <a:r>
              <a:rPr lang="cs-CZ" sz="1800" b="false" i="false" u="none" strike="noStrike" baseline="0" dirty="false">
                <a:solidFill>
                  <a:srgbClr val="002060"/>
                </a:solidFill>
                <a:latin typeface="Arial" panose="020B0604020202020204" pitchFamily="34" charset="0"/>
              </a:rPr>
              <a:t>OPZ+ je zacílen na zvýšení zaměstnanosti, sociální začleňování, sociální inovace a materiální pomoc nejchudším  osobám. Vnitřně se člení do 5 priorit, které jsou dále rozděleny do tzv. specifických cílů:</a:t>
            </a:r>
          </a:p>
          <a:p>
            <a:pPr algn="just"/>
            <a:endParaRPr lang="cs-CZ" sz="1800" b="false" i="false" u="none" strike="noStrike" baseline="0" dirty="false">
              <a:solidFill>
                <a:srgbClr val="002060"/>
              </a:solidFill>
              <a:latin typeface="Arial" panose="020B0604020202020204" pitchFamily="34" charset="0"/>
            </a:endParaRPr>
          </a:p>
          <a:p>
            <a:pPr algn="just"/>
            <a:endParaRPr lang="cs-CZ" sz="1800" dirty="false">
              <a:solidFill>
                <a:srgbClr val="002060"/>
              </a:solidFill>
              <a:latin typeface="Arial" panose="020B0604020202020204" pitchFamily="34" charset="0"/>
            </a:endParaRPr>
          </a:p>
        </p:txBody>
      </p:sp>
      <p:sp>
        <p:nvSpPr>
          <p:cNvPr id="4" name="Zástupný symbol pro číslo snímku 3">
            <a:extLst>
              <a:ext uri="{FF2B5EF4-FFF2-40B4-BE49-F238E27FC236}">
                <a16:creationId xmlns:a16="http://schemas.microsoft.com/office/drawing/2014/main" id="{320CDE99-03C7-4DB6-ABC7-27689B9BEAA6}"/>
              </a:ext>
            </a:extLst>
          </p:cNvPr>
          <p:cNvSpPr>
            <a:spLocks noGrp="true"/>
          </p:cNvSpPr>
          <p:nvPr>
            <p:ph type="sldNum" sz="quarter" idx="12"/>
          </p:nvPr>
        </p:nvSpPr>
        <p:spPr/>
        <p:txBody>
          <a:bodyPr/>
          <a:lstStyle/>
          <a:p>
            <a:fld id="{479BF083-4774-43B1-9AB0-5CC1AC5DD8EE}" type="slidenum">
              <a:rPr lang="cs-CZ" smtClean="false"/>
              <a:pPr/>
              <a:t>9</a:t>
            </a:fld>
            <a:endParaRPr lang="cs-CZ" dirty="false"/>
          </a:p>
        </p:txBody>
      </p:sp>
      <p:pic>
        <p:nvPicPr>
          <p:cNvPr id="12" name="Obrázek 11">
            <a:extLst>
              <a:ext uri="{FF2B5EF4-FFF2-40B4-BE49-F238E27FC236}">
                <a16:creationId xmlns:a16="http://schemas.microsoft.com/office/drawing/2014/main" id="{260A1C83-DBDB-426E-B906-0ED555E5AF6A}"/>
              </a:ext>
            </a:extLst>
          </p:cNvPr>
          <p:cNvPicPr>
            <a:picLocks noChangeAspect="true"/>
          </p:cNvPicPr>
          <p:nvPr/>
        </p:nvPicPr>
        <p:blipFill>
          <a:blip r:embed="rId2"/>
          <a:stretch>
            <a:fillRect/>
          </a:stretch>
        </p:blipFill>
        <p:spPr>
          <a:xfrm>
            <a:off x="0" y="2348880"/>
            <a:ext cx="9144000" cy="4428120"/>
          </a:xfrm>
          <a:prstGeom prst="rect">
            <a:avLst/>
          </a:prstGeom>
        </p:spPr>
      </p:pic>
      <p:sp>
        <p:nvSpPr>
          <p:cNvPr id="13" name="Obdélník 12">
            <a:extLst>
              <a:ext uri="{FF2B5EF4-FFF2-40B4-BE49-F238E27FC236}">
                <a16:creationId xmlns:a16="http://schemas.microsoft.com/office/drawing/2014/main" id="{C6DA3493-9580-440E-AECD-218DD8FAB3C2}"/>
              </a:ext>
            </a:extLst>
          </p:cNvPr>
          <p:cNvSpPr/>
          <p:nvPr/>
        </p:nvSpPr>
        <p:spPr>
          <a:xfrm>
            <a:off x="360000" y="4581128"/>
            <a:ext cx="1403688" cy="93610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cs-CZ" dirty="false">
              <a:noFill/>
            </a:endParaRPr>
          </a:p>
        </p:txBody>
      </p:sp>
      <p:sp>
        <p:nvSpPr>
          <p:cNvPr id="14" name="TextovéPole 13">
            <a:extLst>
              <a:ext uri="{FF2B5EF4-FFF2-40B4-BE49-F238E27FC236}">
                <a16:creationId xmlns:a16="http://schemas.microsoft.com/office/drawing/2014/main" id="{D18BEF03-3511-4D5C-885E-0888DBC6F9D1}"/>
              </a:ext>
            </a:extLst>
          </p:cNvPr>
          <p:cNvSpPr txBox="true"/>
          <p:nvPr/>
        </p:nvSpPr>
        <p:spPr>
          <a:xfrm>
            <a:off x="360000" y="4869160"/>
            <a:ext cx="1403688" cy="461665"/>
          </a:xfrm>
          <a:prstGeom prst="rect">
            <a:avLst/>
          </a:prstGeom>
          <a:noFill/>
        </p:spPr>
        <p:txBody>
          <a:bodyPr wrap="square" rtlCol="false">
            <a:spAutoFit/>
          </a:bodyPr>
          <a:lstStyle/>
          <a:p>
            <a:pPr algn="ctr"/>
            <a:r>
              <a:rPr lang="cs-CZ" sz="1200" b="true" dirty="false"/>
              <a:t>Výzva vyhlášena v prioritě 2</a:t>
            </a:r>
          </a:p>
        </p:txBody>
      </p:sp>
    </p:spTree>
    <p:extLst>
      <p:ext uri="{BB962C8B-B14F-4D97-AF65-F5344CB8AC3E}">
        <p14:creationId xmlns:p14="http://schemas.microsoft.com/office/powerpoint/2010/main" val="3071729392"/>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
    <Relationship Target="itemProps1.xml" Type="http://schemas.openxmlformats.org/officeDocument/2006/relationships/customXmlProps" Id="rId1"/>
</Relationships>

</file>

<file path=customXml/_rels/item2.xml.rels><?xml version="1.0" encoding="UTF-8" standalone="yes"?>
<Relationships xmlns="http://schemas.openxmlformats.org/package/2006/relationships">
    <Relationship Target="itemProps2.xml" Type="http://schemas.openxmlformats.org/officeDocument/2006/relationships/customXmlProps" Id="rId1"/>
</Relationships>

</file>

<file path=customXml/_rels/item3.xml.rels><?xml version="1.0" encoding="UTF-8" standalone="yes"?>
<Relationships xmlns="http://schemas.openxmlformats.org/package/2006/relationships">
    <Relationship Target="itemProps3.xml" Type="http://schemas.openxmlformats.org/officeDocument/2006/relationships/customXmlProps" Id="rId1"/>
</Relationships>

</file>

<file path=customXml/item1.xml><?xml version="1.0" encoding="utf-8"?>
<p:properties xmlns:p="http://schemas.microsoft.com/office/2006/metadata/properties" xmlns:pc="http://schemas.microsoft.com/office/infopath/2007/PartnerControls" xmlns:xsi="http://www.w3.org/2001/XMLSchema-instance">
  <documentManagement>
    <AC_OriginalFileName xmlns="dfed548f-0517-4d39-90e3-3947398480c0">W:\PUBLICITA\VIZUÁLNÍ_IDENTITA\sablony_word_ppt\prezentace.pptx</AC_OriginalFileNam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Description="Vytvoří nový dokument" ma:contentTypeID="0x010100A2FCF9BCABF3854AAB137087829D63AA" ma:contentTypeName="Dokument" ma:contentTypeScope="" ma:contentTypeVersion="7" ma:versionID="f6f03f5b008ce72686bbcf691a7be2e8">
  <xsd:schema xmlns:xsd="http://www.w3.org/2001/XMLSchema" xmlns:ns2="dfed548f-0517-4d39-90e3-3947398480c0" xmlns:p="http://schemas.microsoft.com/office/2006/metadata/properties" xmlns:xs="http://www.w3.org/2001/XMLSchema" ma:fieldsID="a9a9eb159e242e6dec8d2b5b6c497589" ma:root="true" ns2:_="" targetNamespace="http://schemas.microsoft.com/office/2006/metadata/properties">
    <xsd:import namespace="dfed548f-0517-4d39-90e3-3947398480c0"/>
    <xsd:element name="properties">
      <xsd:complexType>
        <xsd:sequence>
          <xsd:element name="documentManagement">
            <xsd:complexType>
              <xsd:all>
                <xsd:element minOccurs="0" ref="ns2:AC_OriginalFileName"/>
              </xsd:all>
            </xsd:complexType>
          </xsd:element>
        </xsd:sequence>
      </xsd:complexType>
    </xsd:element>
  </xsd:schema>
  <xsd:schema xmlns:xsd="http://www.w3.org/2001/XMLSchema" xmlns:dms="http://schemas.microsoft.com/office/2006/documentManagement/types" xmlns:pc="http://schemas.microsoft.com/office/infopath/2007/PartnerControls" xmlns:xs="http://www.w3.org/2001/XMLSchema" elementFormDefault="qualified" targetNamespace="dfed548f-0517-4d39-90e3-3947398480c0">
    <xsd:import namespace="http://schemas.microsoft.com/office/2006/documentManagement/types"/>
    <xsd:import namespace="http://schemas.microsoft.com/office/infopath/2007/PartnerControls"/>
    <xsd:element ma:displayName="Original File Name" ma:index="8" ma:internalName="AC_OriginalFileName" name="AC_OriginalFileName" nillable="true">
      <xsd:simpleType>
        <xsd:restriction base="dms:Note">
          <xsd:maxLength value="255"/>
        </xsd:restriction>
      </xsd:simpleType>
    </xsd:element>
  </xsd:schema>
  <xsd:schema xmlns:xsd="http://www.w3.org/2001/XMLSchema" xmlns="http://schemas.openxmlformats.org/package/2006/metadata/core-properties" xmlns:dc="http://purl.org/dc/elements/1.1/" xmlns:dcterms="http://purl.org/dc/terms/" xmlns:odoc="http://schemas.microsoft.com/internal/obd" xmlns:xsi="http://www.w3.org/2001/XMLSchema-instance" attributeFormDefault="unqualified" blockDefault="#all" elementFormDefault="qualified" targetNamespace="http://schemas.openxmlformats.org/package/2006/metadata/core-properties">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maxOccurs="1" minOccurs="0" ref="dc:creator"/>
        <xsd:element maxOccurs="1" minOccurs="0" ref="dcterms:created"/>
        <xsd:element maxOccurs="1" minOccurs="0" ref="dc:identifier"/>
        <xsd:element ma:displayName="Typ obsahu" ma:index="0" maxOccurs="1" minOccurs="0" name="contentType" type="xsd:string"/>
        <xsd:element ma:displayName="Nadpis" ma:index="4" maxOccurs="1" minOccurs="0" ref="dc:title"/>
        <xsd:element maxOccurs="1" minOccurs="0" ref="dc:subject"/>
        <xsd:element maxOccurs="1" minOccurs="0" ref="dc:description"/>
        <xsd:element maxOccurs="1" minOccurs="0" name="keywords" type="xsd:string"/>
        <xsd:element maxOccurs="1" minOccurs="0" ref="dc:language"/>
        <xsd:element maxOccurs="1" minOccurs="0" name="category" type="xsd:string"/>
        <xsd:element maxOccurs="1" minOccurs="0" name="version" type="xsd:string"/>
        <xsd:element maxOccurs="1" minOccurs="0" name="revision" type="xsd:string">
          <xsd:annotation>
            <xsd:documentation>
                        This value indicates the number of saves or revisions. The application is responsible for updating this value after each revision.
                    </xsd:documentation>
          </xsd:annotation>
        </xsd:element>
        <xsd:element maxOccurs="1" minOccurs="0" name="lastModifiedBy" type="xsd:string"/>
        <xsd:element maxOccurs="1" minOccurs="0" ref="dcterms:modified"/>
        <xsd:element maxOccurs="1" minOccurs="0" name="contentStatus" type="xsd:string"/>
      </xsd:all>
    </xsd:complexType>
  </xsd:schema>
  <xs:schema xmlns:xs="http://www.w3.org/2001/XMLSchema" xmlns:pc="http://schemas.microsoft.com/office/infopath/2007/PartnerControls" attributeFormDefault="unqualified" elementFormDefault="qualified" targetNamespace="http://schemas.microsoft.com/office/infopath/2007/PartnerControls">
    <xs:element name="Person">
      <xs:complexType>
        <xs:sequence>
          <xs:element minOccurs="0" ref="pc:DisplayName"/>
          <xs:element minOccurs="0" ref="pc:AccountId"/>
          <xs:element minOccurs="0" ref="pc:AccountType"/>
        </xs:sequence>
      </xs:complexType>
    </xs:element>
    <xs:element name="DisplayName" type="xs:string"/>
    <xs:element name="AccountId" type="xs:string"/>
    <xs:element name="AccountType" type="xs:string"/>
    <xs:element name="BDCAssociatedEntity">
      <xs:complexType>
        <xs:sequence>
          <xs:element maxOccurs="unbounded" minOccurs="0" ref="pc:BDCEntity"/>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minOccurs="0" ref="pc:EntityDisplayName"/>
          <xs:element minOccurs="0" ref="pc:EntityInstanceReference"/>
          <xs:element minOccurs="0" ref="pc:EntityId1"/>
          <xs:element minOccurs="0" ref="pc:EntityId2"/>
          <xs:element minOccurs="0" ref="pc:EntityId3"/>
          <xs:element minOccurs="0" ref="pc:EntityId4"/>
          <xs:element minOccurs="0" ref="pc:EntityId5"/>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maxOccurs="unbounded" minOccurs="0" ref="pc:TermInfo"/>
        </xs:sequence>
      </xs:complexType>
    </xs:element>
    <xs:element name="TermInfo">
      <xs:complexType>
        <xs:sequence>
          <xs:element minOccurs="0" ref="pc:TermName"/>
          <xs:element minOccurs="0" ref="pc:TermId"/>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D88155-0E86-4D14-B6AF-C6806AEE9525}">
  <ds:schemaRefs>
    <ds:schemaRef ds:uri="dfed548f-0517-4d39-90e3-3947398480c0"/>
    <ds:schemaRef ds:uri="http://www.w3.org/XML/1998/namespace"/>
    <ds:schemaRef ds:uri="http://schemas.microsoft.com/office/2006/documentManagement/types"/>
    <ds:schemaRef ds:uri="http://schemas.openxmlformats.org/package/2006/metadata/core-properties"/>
    <ds:schemaRef ds:uri="http://purl.org/dc/terms/"/>
    <ds:schemaRef ds:uri="http://purl.org/dc/dcmitype/"/>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806EF36-2E80-4847-9151-E9C625552DBD}">
  <ds:schemaRefs>
    <ds:schemaRef ds:uri="http://schemas.microsoft.com/sharepoint/v3/contenttype/forms"/>
  </ds:schemaRefs>
</ds:datastoreItem>
</file>

<file path=customXml/itemProps3.xml><?xml version="1.0" encoding="utf-8"?>
<ds:datastoreItem xmlns:ds="http://schemas.openxmlformats.org/officeDocument/2006/customXml" ds:itemID="{E6937348-7977-46A8-9818-642FB21DF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fed548f-0517-4d39-90e3-3947398480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Properties xmlns:properties="http://schemas.openxmlformats.org/officeDocument/2006/extended-properties" xmlns:vt="http://schemas.openxmlformats.org/officeDocument/2006/docPropsVTypes">
  <properties:Template/>
  <properties:Words>5743</properties:Words>
  <properties:PresentationFormat>Předvádění na obrazovce (4:3)</properties:PresentationFormat>
  <properties:Paragraphs>377</properties:Paragraphs>
  <properties:Slides>46</properties:Slides>
  <properties:Notes>6</properties:Notes>
  <properties:TotalTime>2653</properties:TotalTime>
  <properties:HiddenSlides>0</properties:HiddenSlides>
  <properties:MMClips>0</properties:MMClips>
  <properties:ScaleCrop>false</properties:ScaleCrop>
  <properties:HeadingPairs>
    <vt:vector baseType="variant" size="8">
      <vt:variant>
        <vt:lpstr>Použitá písma</vt:lpstr>
      </vt:variant>
      <vt:variant>
        <vt:i4>7</vt:i4>
      </vt:variant>
      <vt:variant>
        <vt:lpstr>Motiv</vt:lpstr>
      </vt:variant>
      <vt:variant>
        <vt:i4>1</vt:i4>
      </vt:variant>
      <vt:variant>
        <vt:lpstr>Vložené servery OLE</vt:lpstr>
      </vt:variant>
      <vt:variant>
        <vt:i4>1</vt:i4>
      </vt:variant>
      <vt:variant>
        <vt:lpstr>Nadpisy snímků</vt:lpstr>
      </vt:variant>
      <vt:variant>
        <vt:i4>46</vt:i4>
      </vt:variant>
    </vt:vector>
  </properties:HeadingPairs>
  <properties:TitlesOfParts>
    <vt:vector baseType="lpstr" size="55">
      <vt:lpstr>Arial</vt:lpstr>
      <vt:lpstr>Calibri</vt:lpstr>
      <vt:lpstr>Courier New</vt:lpstr>
      <vt:lpstr>Trebuchet MS</vt:lpstr>
      <vt:lpstr>Wingdings</vt:lpstr>
      <vt:lpstr>Wingdings 2</vt:lpstr>
      <vt:lpstr>Wingdings 3</vt:lpstr>
      <vt:lpstr>prezentace</vt:lpstr>
      <vt:lpstr>Worksheet</vt:lpstr>
      <vt:lpstr> seminář  pro  žadatele  OPZ+</vt:lpstr>
      <vt:lpstr>Obsah semináře</vt:lpstr>
      <vt:lpstr>evaluace</vt:lpstr>
      <vt:lpstr>EVALUACE VÝZVY Č. 029 opz+</vt:lpstr>
      <vt:lpstr>EVALUACE VÝZVY Č. 029 opz+</vt:lpstr>
      <vt:lpstr>EVALUACE VÝZVY Č. 029 opz+</vt:lpstr>
      <vt:lpstr>EVALUACE VÝZVY Č. 029 opz+</vt:lpstr>
      <vt:lpstr>Evropský sociální fond plus</vt:lpstr>
      <vt:lpstr>Operační program zaměstnanost +</vt:lpstr>
      <vt:lpstr>Kde čerpat informace</vt:lpstr>
      <vt:lpstr>Esfcr.cz – registrace, přihlášení</vt:lpstr>
      <vt:lpstr>www.esfcr.cz/dokumenty-opz-plus </vt:lpstr>
      <vt:lpstr>Příručky pro žadatele a příjemce</vt:lpstr>
      <vt:lpstr>Definice používaných pojmů</vt:lpstr>
      <vt:lpstr>TECHNICKÁ podpora OPZ+</vt:lpstr>
      <vt:lpstr>Rozlišení projektů a výzev</vt:lpstr>
      <vt:lpstr>Oprávněnost žadatele</vt:lpstr>
      <vt:lpstr>Partnerství      1/2</vt:lpstr>
      <vt:lpstr>Partnerství      2/2</vt:lpstr>
      <vt:lpstr>Cílová skupina</vt:lpstr>
      <vt:lpstr>Indikátory       1/2</vt:lpstr>
      <vt:lpstr>Indikátory       2/2</vt:lpstr>
      <vt:lpstr>Podpořené osoby z cílové skupiny  1/2</vt:lpstr>
      <vt:lpstr>Podpořené osoby z cílové skupiny  2/2</vt:lpstr>
      <vt:lpstr>Nakládání s osobními údaji</vt:lpstr>
      <vt:lpstr>Veřejná podpora, podpora de minimis</vt:lpstr>
      <vt:lpstr>Financování projektu, způsobilé výdaje</vt:lpstr>
      <vt:lpstr>Rozdělení výdajů</vt:lpstr>
      <vt:lpstr>Nepřímé náklady       1/2</vt:lpstr>
      <vt:lpstr>Nepřímé náklady       2/2</vt:lpstr>
      <vt:lpstr>Prezentace aplikace PowerPoint</vt:lpstr>
      <vt:lpstr>Dokladování výdajů</vt:lpstr>
      <vt:lpstr>Příprava žádosti o podporu</vt:lpstr>
      <vt:lpstr>Předložení žádosti o podporu</vt:lpstr>
      <vt:lpstr>Podpisy a plné moci</vt:lpstr>
      <vt:lpstr>Zpracování žádosti o podporu</vt:lpstr>
      <vt:lpstr>Hodnocení a výběr projektů</vt:lpstr>
      <vt:lpstr>Hodnocení přijatelnosti                 1/2</vt:lpstr>
      <vt:lpstr>Hodnocení přijatelnosti                 2/2</vt:lpstr>
      <vt:lpstr>Věcné hodnocení                                 1/2</vt:lpstr>
      <vt:lpstr>Věcné hodnocení                                 2/2</vt:lpstr>
      <vt:lpstr>Výběrová komise</vt:lpstr>
      <vt:lpstr>Informování o výsledku hodnocení</vt:lpstr>
      <vt:lpstr>Žádost o přezkum negativ. výsledku</vt:lpstr>
      <vt:lpstr>Příprava právního aktu</vt:lpstr>
      <vt:lpstr>Dotazy k obecné části semináře</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2015-02-20T08:23:15Z</dcterms:created>
  <dc:creator/>
  <cp:lastModifiedBy/>
  <dcterms:modified xmlns:xsi="http://www.w3.org/2001/XMLSchema-instance" xsi:type="dcterms:W3CDTF">2023-10-04T09:33:42Z</dcterms:modified>
  <cp:revision>313</cp:revision>
  <dc:title>Prezentace aplikace PowerPoint</dc:title>
</cp:coreProperties>
</file>

<file path=docProps/custom.xml><?xml version="1.0" encoding="utf-8"?>
<prop:Properties xmlns:vt="http://schemas.openxmlformats.org/officeDocument/2006/docPropsVTypes" xmlns:prop="http://schemas.openxmlformats.org/officeDocument/2006/custom-properties">
  <prop:property fmtid="{D5CDD505-2E9C-101B-9397-08002B2CF9AE}" pid="2" name="ContentTypeId">
    <vt:lpwstr>0x010100A2FCF9BCABF3854AAB137087829D63AA</vt:lpwstr>
  </prop:property>
</prop:Properties>
</file>