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app.xml" Type="http://schemas.openxmlformats.org/officeDocument/2006/relationships/extended-properties" Id="rId3"/>
    <Relationship Target="docProps/core.xml" Type="http://schemas.openxmlformats.org/package/2006/relationships/metadata/core-properties" Id="rId2"/>
    <Relationship Target="ppt/presentation.xml" Type="http://schemas.openxmlformats.org/officeDocument/2006/relationships/officeDocument" Id="rId1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embedTrueTypeFonts="true" saveSubsetFonts="true">
  <p:sldMasterIdLst>
    <p:sldMasterId id="2147483648" r:id="rId1"/>
    <p:sldMasterId id="2147483671" r:id="rId2"/>
  </p:sldMasterIdLst>
  <p:notesMasterIdLst>
    <p:notesMasterId r:id="rId48"/>
  </p:notesMasterIdLst>
  <p:handoutMasterIdLst>
    <p:handoutMasterId r:id="rId4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08" r:id="rId25"/>
    <p:sldId id="309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</p:sldIdLst>
  <p:sldSz cx="9144000" cy="6858000" type="screen4x3"/>
  <p:notesSz cx="9144000" cy="6858000"/>
  <p:embeddedFontLst>
    <p:embeddedFont>
      <p:font typeface="BBLJGJ+Arial Bold" panose="020B0604020202020204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EDLADW+Arial Bold" panose="020B0604020202020204" charset="0"/>
      <p:regular r:id="rId55"/>
    </p:embeddedFont>
    <p:embeddedFont>
      <p:font typeface="FHIVRM+Arial" panose="020B0604020202020204" charset="0"/>
      <p:regular r:id="rId56"/>
    </p:embeddedFont>
    <p:embeddedFont>
      <p:font typeface="FMDHBV+Wingdings" panose="020B0604020202020204" charset="2"/>
      <p:regular r:id="rId57"/>
    </p:embeddedFont>
    <p:embeddedFont>
      <p:font typeface="KSHBDU+Trebuchet MS" panose="020B0604020202020204" charset="0"/>
      <p:regular r:id="rId58"/>
    </p:embeddedFont>
    <p:embeddedFont>
      <p:font typeface="MTUKAD+Wingdings 3" panose="020B0604020202020204" charset="2"/>
      <p:regular r:id="rId59"/>
    </p:embeddedFont>
    <p:embeddedFont>
      <p:font typeface="Times New Roman" panose="02020603050405020304" pitchFamily="18" charset="0"/>
      <p:regular r:id="rId60"/>
    </p:embeddedFont>
    <p:embeddedFont>
      <p:font typeface="TQVLJK+Arial" panose="020B0604020202020204" charset="0"/>
      <p:regular r:id="rId61"/>
    </p:embeddedFont>
  </p:embeddedFontLst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15620"/>
    <p:restoredTop sz="94660"/>
  </p:normalViewPr>
  <p:slideViewPr>
    <p:cSldViewPr>
      <p:cViewPr varScale="true">
        <p:scale>
          <a:sx n="61" d="100"/>
          <a:sy n="61" d="100"/>
        </p:scale>
        <p:origin x="1440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24.xml" Type="http://schemas.openxmlformats.org/officeDocument/2006/relationships/slide" Id="rId26"/>
    <Relationship Target="slides/slide19.xml" Type="http://schemas.openxmlformats.org/officeDocument/2006/relationships/slide" Id="rId21"/>
    <Relationship Target="slides/slide32.xml" Type="http://schemas.openxmlformats.org/officeDocument/2006/relationships/slide" Id="rId34"/>
    <Relationship Target="slides/slide40.xml" Type="http://schemas.openxmlformats.org/officeDocument/2006/relationships/slide" Id="rId42"/>
    <Relationship Target="slides/slide45.xml" Type="http://schemas.openxmlformats.org/officeDocument/2006/relationships/slide" Id="rId47"/>
    <Relationship Target="fonts/font1.fntdata" Type="http://schemas.openxmlformats.org/officeDocument/2006/relationships/font" Id="rId50"/>
    <Relationship Target="fonts/font6.fntdata" Type="http://schemas.openxmlformats.org/officeDocument/2006/relationships/font" Id="rId55"/>
    <Relationship Target="viewProps.xml" Type="http://schemas.openxmlformats.org/officeDocument/2006/relationships/viewProps" Id="rId63"/>
    <Relationship Target="slides/slide5.xml" Type="http://schemas.openxmlformats.org/officeDocument/2006/relationships/slide" Id="rId7"/>
    <Relationship Target="slideMasters/slideMaster2.xml" Type="http://schemas.openxmlformats.org/officeDocument/2006/relationships/slideMaster" Id="rId2"/>
    <Relationship Target="slides/slide14.xml" Type="http://schemas.openxmlformats.org/officeDocument/2006/relationships/slide" Id="rId16"/>
    <Relationship Target="slides/slide27.xml" Type="http://schemas.openxmlformats.org/officeDocument/2006/relationships/slide" Id="rId29"/>
    <Relationship Target="slides/slide9.xml" Type="http://schemas.openxmlformats.org/officeDocument/2006/relationships/slide" Id="rId11"/>
    <Relationship Target="slides/slide22.xml" Type="http://schemas.openxmlformats.org/officeDocument/2006/relationships/slide" Id="rId24"/>
    <Relationship Target="slides/slide30.xml" Type="http://schemas.openxmlformats.org/officeDocument/2006/relationships/slide" Id="rId32"/>
    <Relationship Target="slides/slide35.xml" Type="http://schemas.openxmlformats.org/officeDocument/2006/relationships/slide" Id="rId37"/>
    <Relationship Target="slides/slide38.xml" Type="http://schemas.openxmlformats.org/officeDocument/2006/relationships/slide" Id="rId40"/>
    <Relationship Target="slides/slide43.xml" Type="http://schemas.openxmlformats.org/officeDocument/2006/relationships/slide" Id="rId45"/>
    <Relationship Target="fonts/font4.fntdata" Type="http://schemas.openxmlformats.org/officeDocument/2006/relationships/font" Id="rId53"/>
    <Relationship Target="fonts/font9.fntdata" Type="http://schemas.openxmlformats.org/officeDocument/2006/relationships/font" Id="rId58"/>
    <Relationship Target="slides/slide3.xml" Type="http://schemas.openxmlformats.org/officeDocument/2006/relationships/slide" Id="rId5"/>
    <Relationship Target="fonts/font12.fntdata" Type="http://schemas.openxmlformats.org/officeDocument/2006/relationships/font" Id="rId61"/>
    <Relationship Target="slides/slide17.xml" Type="http://schemas.openxmlformats.org/officeDocument/2006/relationships/slide" Id="rId19"/>
    <Relationship Target="slides/slide12.xml" Type="http://schemas.openxmlformats.org/officeDocument/2006/relationships/slide" Id="rId14"/>
    <Relationship Target="slides/slide20.xml" Type="http://schemas.openxmlformats.org/officeDocument/2006/relationships/slide" Id="rId22"/>
    <Relationship Target="slides/slide25.xml" Type="http://schemas.openxmlformats.org/officeDocument/2006/relationships/slide" Id="rId27"/>
    <Relationship Target="slides/slide28.xml" Type="http://schemas.openxmlformats.org/officeDocument/2006/relationships/slide" Id="rId30"/>
    <Relationship Target="slides/slide33.xml" Type="http://schemas.openxmlformats.org/officeDocument/2006/relationships/slide" Id="rId35"/>
    <Relationship Target="slides/slide41.xml" Type="http://schemas.openxmlformats.org/officeDocument/2006/relationships/slide" Id="rId43"/>
    <Relationship Target="notesMasters/notesMaster1.xml" Type="http://schemas.openxmlformats.org/officeDocument/2006/relationships/notesMaster" Id="rId48"/>
    <Relationship Target="fonts/font7.fntdata" Type="http://schemas.openxmlformats.org/officeDocument/2006/relationships/font" Id="rId56"/>
    <Relationship Target="theme/theme1.xml" Type="http://schemas.openxmlformats.org/officeDocument/2006/relationships/theme" Id="rId64"/>
    <Relationship Target="slides/slide6.xml" Type="http://schemas.openxmlformats.org/officeDocument/2006/relationships/slide" Id="rId8"/>
    <Relationship Target="fonts/font2.fntdata" Type="http://schemas.openxmlformats.org/officeDocument/2006/relationships/font" Id="rId51"/>
    <Relationship Target="slides/slide1.xml" Type="http://schemas.openxmlformats.org/officeDocument/2006/relationships/slide" Id="rId3"/>
    <Relationship Target="slides/slide10.xml" Type="http://schemas.openxmlformats.org/officeDocument/2006/relationships/slide" Id="rId12"/>
    <Relationship Target="slides/slide15.xml" Type="http://schemas.openxmlformats.org/officeDocument/2006/relationships/slide" Id="rId17"/>
    <Relationship Target="slides/slide23.xml" Type="http://schemas.openxmlformats.org/officeDocument/2006/relationships/slide" Id="rId25"/>
    <Relationship Target="slides/slide31.xml" Type="http://schemas.openxmlformats.org/officeDocument/2006/relationships/slide" Id="rId33"/>
    <Relationship Target="slides/slide36.xml" Type="http://schemas.openxmlformats.org/officeDocument/2006/relationships/slide" Id="rId38"/>
    <Relationship Target="slides/slide44.xml" Type="http://schemas.openxmlformats.org/officeDocument/2006/relationships/slide" Id="rId46"/>
    <Relationship Target="fonts/font10.fntdata" Type="http://schemas.openxmlformats.org/officeDocument/2006/relationships/font" Id="rId59"/>
    <Relationship Target="slides/slide18.xml" Type="http://schemas.openxmlformats.org/officeDocument/2006/relationships/slide" Id="rId20"/>
    <Relationship Target="slides/slide39.xml" Type="http://schemas.openxmlformats.org/officeDocument/2006/relationships/slide" Id="rId41"/>
    <Relationship Target="fonts/font5.fntdata" Type="http://schemas.openxmlformats.org/officeDocument/2006/relationships/font" Id="rId54"/>
    <Relationship Target="presProps.xml" Type="http://schemas.openxmlformats.org/officeDocument/2006/relationships/presProps" Id="rId62"/>
    <Relationship Target="slideMasters/slideMaster1.xml" Type="http://schemas.openxmlformats.org/officeDocument/2006/relationships/slideMaster" Id="rId1"/>
    <Relationship Target="slides/slide4.xml" Type="http://schemas.openxmlformats.org/officeDocument/2006/relationships/slide" Id="rId6"/>
    <Relationship Target="slides/slide13.xml" Type="http://schemas.openxmlformats.org/officeDocument/2006/relationships/slide" Id="rId15"/>
    <Relationship Target="slides/slide21.xml" Type="http://schemas.openxmlformats.org/officeDocument/2006/relationships/slide" Id="rId23"/>
    <Relationship Target="slides/slide26.xml" Type="http://schemas.openxmlformats.org/officeDocument/2006/relationships/slide" Id="rId28"/>
    <Relationship Target="slides/slide34.xml" Type="http://schemas.openxmlformats.org/officeDocument/2006/relationships/slide" Id="rId36"/>
    <Relationship Target="handoutMasters/handoutMaster1.xml" Type="http://schemas.openxmlformats.org/officeDocument/2006/relationships/handoutMaster" Id="rId49"/>
    <Relationship Target="fonts/font8.fntdata" Type="http://schemas.openxmlformats.org/officeDocument/2006/relationships/font" Id="rId57"/>
    <Relationship Target="slides/slide8.xml" Type="http://schemas.openxmlformats.org/officeDocument/2006/relationships/slide" Id="rId10"/>
    <Relationship Target="slides/slide29.xml" Type="http://schemas.openxmlformats.org/officeDocument/2006/relationships/slide" Id="rId31"/>
    <Relationship Target="slides/slide42.xml" Type="http://schemas.openxmlformats.org/officeDocument/2006/relationships/slide" Id="rId44"/>
    <Relationship Target="fonts/font3.fntdata" Type="http://schemas.openxmlformats.org/officeDocument/2006/relationships/font" Id="rId52"/>
    <Relationship Target="fonts/font11.fntdata" Type="http://schemas.openxmlformats.org/officeDocument/2006/relationships/font" Id="rId60"/>
    <Relationship Target="tableStyles.xml" Type="http://schemas.openxmlformats.org/officeDocument/2006/relationships/tableStyles" Id="rId65"/>
    <Relationship Target="slides/slide2.xml" Type="http://schemas.openxmlformats.org/officeDocument/2006/relationships/slide" Id="rId4"/>
    <Relationship Target="slides/slide7.xml" Type="http://schemas.openxmlformats.org/officeDocument/2006/relationships/slide" Id="rId9"/>
    <Relationship Target="slides/slide11.xml" Type="http://schemas.openxmlformats.org/officeDocument/2006/relationships/slide" Id="rId13"/>
    <Relationship Target="slides/slide16.xml" Type="http://schemas.openxmlformats.org/officeDocument/2006/relationships/slide" Id="rId18"/>
    <Relationship Target="slides/slide37.xml" Type="http://schemas.openxmlformats.org/officeDocument/2006/relationships/slide" Id="rId39"/>
</Relationships>

</file>

<file path=ppt/handoutMasters/_rels/handoutMaster1.xml.rels><?xml version="1.0" encoding="UTF-8" standalone="yes"?>
<Relationships xmlns="http://schemas.openxmlformats.org/package/2006/relationships">
    <Relationship Target="../theme/theme4.xml" Type="http://schemas.openxmlformats.org/officeDocument/2006/relationships/theme" Id="rId1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D570BEA-6BD9-EE12-90C8-C92F7B282F68}"/>
              </a:ext>
            </a:extLst>
          </p:cNvPr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1482C6-0691-F382-0E3D-FFE4794903B3}"/>
              </a:ext>
            </a:extLst>
          </p:cNvPr>
          <p:cNvSpPr>
            <a:spLocks noGrp="true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D9CB24B6-33B4-4234-B9C2-AC04B01B7A8C}" type="datetimeFigureOut">
              <a:rPr lang="cs-CZ" smtClean="false"/>
              <a:t>15.04.2024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FF78F7-E515-9EF9-665E-F6EDED4AF649}"/>
              </a:ext>
            </a:extLst>
          </p:cNvPr>
          <p:cNvSpPr>
            <a:spLocks noGrp="true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44397E-73BD-5C31-0E5A-1BA1D35227F9}"/>
              </a:ext>
            </a:extLst>
          </p:cNvPr>
          <p:cNvSpPr>
            <a:spLocks noGrp="true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E0BE3034-D993-4FBD-9057-DAF1695C49BE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32073"/>
      </p:ext>
    </p:extLst>
  </p:cSld>
  <p:clrMap bg1="lt1" tx1="dk1" bg2="lt2" tx2="dk2" accent1="accent1" accent2="accent2" accent3="accent3" accent4="accent4" accent5="accent5" accent6="accent6" hlink="hlink" folHlink="folHlink"/>
  <p:hf sldNum="false" hdr="false" ftr="false" dt="false"/>
</p:handoutMaster>
</file>

<file path=ppt/notesMasters/_rels/notes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FCD8FA4-5EA5-40D5-97E1-75DE7B85CA5B}" type="datetimeFigureOut">
              <a:rPr lang="cs-CZ" smtClean="false"/>
              <a:t>15.04.2024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DF17526E-FF3E-439E-A317-776B3EB36C4F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206723"/>
      </p:ext>
    </p:extLst>
  </p:cSld>
  <p:clrMap bg1="lt1" tx1="dk1" bg2="lt2" tx2="dk2" accent1="accent1" accent2="accent2" accent3="accent3" accent4="accent4" accent5="accent5" accent6="accent6" hlink="hlink" folHlink="folHlink"/>
  <p:hf sldNum="false" hdr="false" ftr="false" dt="false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Odkaz na závěrečný dotazník zatím není na stránce výzvy</a:t>
            </a:r>
          </a:p>
        </p:txBody>
      </p:sp>
    </p:spTree>
    <p:extLst>
      <p:ext uri="{BB962C8B-B14F-4D97-AF65-F5344CB8AC3E}">
        <p14:creationId xmlns:p14="http://schemas.microsoft.com/office/powerpoint/2010/main" val="159890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true" dirty="false"/>
              <a:t>670 021 – max. možná kapacita služby</a:t>
            </a:r>
          </a:p>
          <a:p>
            <a:r>
              <a:rPr lang="cs-CZ" sz="1200" b="true" dirty="false">
                <a:effectLst/>
                <a:ea typeface="Calibri" panose="020F0502020204030204" pitchFamily="34" charset="0"/>
              </a:rPr>
              <a:t>670 031</a:t>
            </a:r>
            <a:r>
              <a:rPr lang="cs-CZ" sz="1200" b="true" dirty="false">
                <a:ea typeface="Calibri" panose="020F0502020204030204" pitchFamily="34" charset="0"/>
              </a:rPr>
              <a:t>  - součet úvazků pracovníka/ů služby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3249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49387361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false"/>
              <a:t>4/15/2024</a:t>
            </a:fld>
            <a:endParaRPr lang="en-US"/>
          </a:p>
        </p:txBody>
      </p:sp>
      <p:sp>
        <p:nvSpPr>
          <p:cNvPr id="5" name="Foot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theme/theme1.xml" Type="http://schemas.openxmlformats.org/officeDocument/2006/relationships/theme" Id="rId2"/>
    <Relationship Target="../slideLayouts/slideLayout1.xml" Type="http://schemas.openxmlformats.org/officeDocument/2006/relationships/slideLayout" Id="rId1"/>
</Relationships>

</file>

<file path=ppt/slideMasters/_rels/slideMaster2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2"/>
    <Relationship Target="../slideLayouts/slideLayout2.xml" Type="http://schemas.openxmlformats.org/officeDocument/2006/relationships/slideLayout" Id="rId1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true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true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true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true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true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Mode="External" Target="https://publicita.dotaceeu.cz/" Type="http://schemas.openxmlformats.org/officeDocument/2006/relationships/hyperlink" Id="rId3"/>
    <Relationship Target="../media/image5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16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3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21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23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media/image28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Mode="External" Target="https://www.esfcr.cz/formulare-a-pokyny-ke-zprave-o-realizaci-projektu-zadosti-o-platbu-a-zadosti-o-zmenu-opz-plus/-/dokument/19197828" Type="http://schemas.openxmlformats.org/officeDocument/2006/relationships/hyperlink" Id="rId4"/>
</Relationships>

</file>

<file path=ppt/slides/_rels/slide7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1066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4936871" y="648190"/>
            <a:ext cx="3961461" cy="3035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FFFFFF"/>
                </a:solidFill>
                <a:latin typeface="KSHBDU+Trebuchet MS"/>
                <a:cs typeface="KSHBDU+Trebuchet MS"/>
              </a:rPr>
              <a:t>Operační program</a:t>
            </a:r>
            <a:r>
              <a:rPr sz="1800" spc="12" dirty="false">
                <a:solidFill>
                  <a:srgbClr val="FFFFFF"/>
                </a:solidFill>
                <a:latin typeface="KSHBDU+Trebuchet MS"/>
                <a:cs typeface="KSHBDU+Trebuchet MS"/>
              </a:rPr>
              <a:t> </a:t>
            </a:r>
            <a:r>
              <a:rPr sz="1800" dirty="false">
                <a:solidFill>
                  <a:srgbClr val="5FBBF5"/>
                </a:solidFill>
                <a:latin typeface="KSHBDU+Trebuchet MS"/>
                <a:cs typeface="KSHBDU+Trebuchet MS"/>
              </a:rPr>
              <a:t>Zaměstnanost plus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1432560" y="2095056"/>
            <a:ext cx="6647468" cy="49269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SEMINÁŘ</a:t>
            </a:r>
            <a:r>
              <a:rPr sz="3200" b="true" spc="893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PRO PŘÍJEMCE OPZ+: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2206752" y="3071130"/>
            <a:ext cx="5102774" cy="98037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u="sng" dirty="false">
                <a:solidFill>
                  <a:srgbClr val="FF0000"/>
                </a:solidFill>
                <a:latin typeface="EDLADW+Arial Bold"/>
                <a:cs typeface="EDLADW+Arial Bold"/>
              </a:rPr>
              <a:t>ZPRÁVA O</a:t>
            </a:r>
            <a:r>
              <a:rPr sz="3200" b="true" u="sng" spc="-11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3200" b="true" u="sng" dirty="false">
                <a:solidFill>
                  <a:srgbClr val="FF0000"/>
                </a:solidFill>
                <a:latin typeface="EDLADW+Arial Bold"/>
                <a:cs typeface="EDLADW+Arial Bold"/>
              </a:rPr>
              <a:t>REALIZACI</a:t>
            </a:r>
          </a:p>
          <a:p>
            <a:pPr marL="338582" marR="0">
              <a:lnSpc>
                <a:spcPts val="3575"/>
              </a:lnSpc>
              <a:spcBef>
                <a:spcPts val="210"/>
              </a:spcBef>
              <a:spcAft>
                <a:spcPts val="0"/>
              </a:spcAft>
            </a:pPr>
            <a:r>
              <a:rPr sz="3200" b="true" u="sng" dirty="false">
                <a:solidFill>
                  <a:srgbClr val="FF0000"/>
                </a:solidFill>
                <a:latin typeface="EDLADW+Arial Bold"/>
                <a:cs typeface="EDLADW+Arial Bold"/>
              </a:rPr>
              <a:t>A ŽÁDOST</a:t>
            </a:r>
            <a:r>
              <a:rPr sz="3200" b="true" u="sng" spc="-33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3200" b="true" u="sng" dirty="false">
                <a:solidFill>
                  <a:srgbClr val="FF0000"/>
                </a:solidFill>
                <a:latin typeface="EDLADW+Arial Bold"/>
                <a:cs typeface="EDLADW+Arial Bold"/>
              </a:rPr>
              <a:t>O PLATBU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575767" y="4518194"/>
            <a:ext cx="7527826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 err="true">
                <a:solidFill>
                  <a:srgbClr val="084A8B"/>
                </a:solidFill>
                <a:latin typeface="EDLADW+Arial Bold"/>
                <a:cs typeface="EDLADW+Arial Bold"/>
              </a:rPr>
              <a:t>Výzva</a:t>
            </a:r>
            <a:r>
              <a:rPr sz="3200" b="true" spc="-1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03_2</a:t>
            </a:r>
            <a:r>
              <a:rPr lang="cs-CZ" sz="32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3</a:t>
            </a:r>
            <a:r>
              <a:rPr sz="32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_0</a:t>
            </a:r>
            <a:r>
              <a:rPr lang="cs-CZ" sz="32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54</a:t>
            </a:r>
            <a:endParaRPr sz="3200" b="true" dirty="false">
              <a:solidFill>
                <a:srgbClr val="084A8B"/>
              </a:solidFill>
              <a:latin typeface="EDLADW+Arial Bold"/>
              <a:cs typeface="EDLADW+Arial Bold"/>
            </a:endParaRPr>
          </a:p>
        </p:txBody>
      </p:sp>
      <p:sp>
        <p:nvSpPr>
          <p:cNvPr id="7" name="object 7"/>
          <p:cNvSpPr txBox="true"/>
          <p:nvPr/>
        </p:nvSpPr>
        <p:spPr>
          <a:xfrm>
            <a:off x="557479" y="5959975"/>
            <a:ext cx="4586321" cy="34624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true" spc="-25" dirty="false">
                <a:solidFill>
                  <a:srgbClr val="084A8B"/>
                </a:solidFill>
                <a:latin typeface="EDLADW+Arial Bold"/>
                <a:cs typeface="EDLADW+Arial Bold"/>
              </a:rPr>
              <a:t>Termín:</a:t>
            </a:r>
            <a:r>
              <a:rPr sz="2400" b="true" spc="26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lang="cs-CZ" sz="2400" b="true" spc="26" dirty="false">
                <a:solidFill>
                  <a:srgbClr val="084A8B"/>
                </a:solidFill>
                <a:latin typeface="EDLADW+Arial Bold"/>
                <a:cs typeface="EDLADW+Arial Bold"/>
              </a:rPr>
              <a:t>11.4.2024</a:t>
            </a:r>
            <a:endParaRPr sz="2400" b="true" dirty="false">
              <a:solidFill>
                <a:srgbClr val="084A8B"/>
              </a:solidFill>
              <a:latin typeface="BBLJGJ+Arial Bold"/>
              <a:cs typeface="BBLJGJ+Arial Bold"/>
            </a:endParaRPr>
          </a:p>
        </p:txBody>
      </p:sp>
      <p:sp>
        <p:nvSpPr>
          <p:cNvPr id="8" name="object 8"/>
          <p:cNvSpPr txBox="true"/>
          <p:nvPr/>
        </p:nvSpPr>
        <p:spPr>
          <a:xfrm>
            <a:off x="5977128" y="5959975"/>
            <a:ext cx="2995572" cy="34624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true" dirty="false" err="true">
                <a:solidFill>
                  <a:srgbClr val="084A8B"/>
                </a:solidFill>
                <a:latin typeface="EDLADW+Arial Bold"/>
                <a:cs typeface="EDLADW+Arial Bold"/>
              </a:rPr>
              <a:t>Oddělení</a:t>
            </a:r>
            <a:r>
              <a:rPr sz="2400" b="true" spc="-28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2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87</a:t>
            </a:r>
            <a:r>
              <a:rPr lang="cs-CZ" sz="2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5</a:t>
            </a:r>
            <a:r>
              <a:rPr sz="2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 MPSV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543153" y="350987"/>
            <a:ext cx="8391020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ZPRÁVA</a:t>
            </a:r>
            <a:r>
              <a:rPr sz="2800" b="true" spc="29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 REALIZACI</a:t>
            </a:r>
            <a:r>
              <a:rPr sz="2800" b="true" spc="4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PROJEKTU</a:t>
            </a:r>
            <a:r>
              <a:rPr sz="2800" b="true" spc="55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– ZÁLOŽKY</a:t>
            </a:r>
            <a:r>
              <a:rPr sz="2800" b="true" spc="47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3051937" y="350987"/>
            <a:ext cx="3373220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BBLJGJ+Arial Bold"/>
                <a:cs typeface="BBLJGJ+Arial Bold"/>
              </a:rPr>
              <a:t>ZOR</a:t>
            </a:r>
            <a:r>
              <a:rPr sz="2800" b="true" spc="14" dirty="false">
                <a:solidFill>
                  <a:srgbClr val="AFDDFA"/>
                </a:solidFill>
                <a:latin typeface="BBLJGJ+Arial Bold"/>
                <a:cs typeface="BBLJGJ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– ZÁLOŽKY</a:t>
            </a:r>
            <a:r>
              <a:rPr sz="2800" b="true" spc="47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II.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2796540" y="1491425"/>
            <a:ext cx="5600382" cy="64407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Základní</a:t>
            </a:r>
            <a:r>
              <a:rPr sz="1800" spc="2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informace o projektu</a:t>
            </a:r>
            <a:r>
              <a:rPr sz="1800" spc="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a předkládané</a:t>
            </a:r>
            <a:r>
              <a:rPr sz="1800" spc="2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ZoR</a:t>
            </a:r>
          </a:p>
          <a:p>
            <a:pPr marL="0" marR="0">
              <a:lnSpc>
                <a:spcPts val="2013"/>
              </a:lnSpc>
              <a:spcBef>
                <a:spcPts val="796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Kontaktní údaje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2796540" y="2192719"/>
            <a:ext cx="5663892" cy="61555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lang="cs-CZ" sz="1800" dirty="false">
                <a:solidFill>
                  <a:srgbClr val="084A8B"/>
                </a:solidFill>
                <a:latin typeface="FHIVRM+Arial"/>
                <a:cs typeface="FHIVRM+Arial"/>
              </a:rPr>
              <a:t>Popis realizace – Identifikace problému</a:t>
            </a:r>
            <a:endParaRPr sz="1800" dirty="false">
              <a:solidFill>
                <a:srgbClr val="084A8B"/>
              </a:solidFill>
              <a:latin typeface="FHIVRM+Arial"/>
              <a:cs typeface="FHIVRM+Arial"/>
            </a:endParaRPr>
          </a:p>
          <a:p>
            <a:pPr marL="0" marR="0">
              <a:lnSpc>
                <a:spcPts val="2010"/>
              </a:lnSpc>
              <a:spcBef>
                <a:spcPts val="799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Indikátory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2796540" y="2893759"/>
            <a:ext cx="2652064" cy="64407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Horizontální</a:t>
            </a:r>
            <a:r>
              <a:rPr sz="1800" spc="3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principy</a:t>
            </a:r>
          </a:p>
          <a:p>
            <a:pPr marL="0" marR="0">
              <a:lnSpc>
                <a:spcPts val="2013"/>
              </a:lnSpc>
              <a:spcBef>
                <a:spcPts val="796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Příjmy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2796540" y="3595180"/>
            <a:ext cx="2246070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spc="-19" dirty="false">
                <a:solidFill>
                  <a:srgbClr val="084A8B"/>
                </a:solidFill>
                <a:latin typeface="TQVLJK+Arial"/>
                <a:cs typeface="TQVLJK+Arial"/>
              </a:rPr>
              <a:t>Veřejné</a:t>
            </a:r>
            <a:r>
              <a:rPr sz="1800" spc="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zakázky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2796540" y="3945700"/>
            <a:ext cx="2257993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spc="-19" dirty="false">
                <a:solidFill>
                  <a:srgbClr val="084A8B"/>
                </a:solidFill>
                <a:latin typeface="TQVLJK+Arial"/>
                <a:cs typeface="TQVLJK+Arial"/>
              </a:rPr>
              <a:t>Veřejná</a:t>
            </a:r>
            <a:r>
              <a:rPr sz="1800" spc="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podpora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2796540" y="4295945"/>
            <a:ext cx="6230089" cy="64453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Kontroly</a:t>
            </a:r>
            <a:r>
              <a:rPr sz="1800" spc="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(mimo kontrol z úrovně</a:t>
            </a:r>
            <a:r>
              <a:rPr sz="18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poskytovatele</a:t>
            </a:r>
            <a:r>
              <a:rPr sz="1800" spc="4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podpory)</a:t>
            </a:r>
          </a:p>
          <a:p>
            <a:pPr marL="0" marR="0">
              <a:lnSpc>
                <a:spcPts val="2010"/>
              </a:lnSpc>
              <a:spcBef>
                <a:spcPts val="75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Povinná publicita</a:t>
            </a:r>
          </a:p>
        </p:txBody>
      </p:sp>
      <p:sp>
        <p:nvSpPr>
          <p:cNvPr id="10" name="object 10"/>
          <p:cNvSpPr txBox="true"/>
          <p:nvPr/>
        </p:nvSpPr>
        <p:spPr>
          <a:xfrm>
            <a:off x="2796540" y="4997514"/>
            <a:ext cx="2626729" cy="64400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Problémy</a:t>
            </a:r>
            <a:r>
              <a:rPr sz="1800" spc="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 realizaci</a:t>
            </a:r>
          </a:p>
          <a:p>
            <a:pPr marL="0" marR="0">
              <a:lnSpc>
                <a:spcPts val="2010"/>
              </a:lnSpc>
              <a:spcBef>
                <a:spcPts val="799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Čestná</a:t>
            </a:r>
            <a:r>
              <a:rPr sz="1800" spc="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prohlášení</a:t>
            </a:r>
          </a:p>
        </p:txBody>
      </p:sp>
      <p:sp>
        <p:nvSpPr>
          <p:cNvPr id="11" name="object 11"/>
          <p:cNvSpPr txBox="true"/>
          <p:nvPr/>
        </p:nvSpPr>
        <p:spPr>
          <a:xfrm>
            <a:off x="2796540" y="5698278"/>
            <a:ext cx="1294212" cy="29382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Přílohy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353872" y="350987"/>
            <a:ext cx="8588673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ZPRÁVA</a:t>
            </a:r>
            <a:r>
              <a:rPr sz="2800" b="true" spc="29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 REALIZACI</a:t>
            </a:r>
            <a:r>
              <a:rPr sz="2800" b="true" spc="4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PROJEKTU</a:t>
            </a:r>
            <a:r>
              <a:rPr sz="2800" b="true" spc="56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– ZÁLOŽKY</a:t>
            </a:r>
            <a:r>
              <a:rPr sz="2800" b="true" spc="47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III.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558698" y="1356678"/>
            <a:ext cx="8236842" cy="84238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450" spc="32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Informace</a:t>
            </a:r>
            <a:r>
              <a:rPr sz="1800" b="true" spc="369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o</a:t>
            </a:r>
            <a:r>
              <a:rPr sz="1800" b="true" spc="368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zprávě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:</a:t>
            </a:r>
            <a:r>
              <a:rPr sz="1800" spc="38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800" spc="37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vyplní</a:t>
            </a:r>
            <a:r>
              <a:rPr sz="1800" spc="38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(upraví)</a:t>
            </a:r>
            <a:r>
              <a:rPr sz="1800" spc="37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datum</a:t>
            </a:r>
            <a:r>
              <a:rPr sz="1800" spc="37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zahájení</a:t>
            </a:r>
            <a:r>
              <a:rPr sz="1800" spc="37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800" spc="37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ukončení</a:t>
            </a:r>
          </a:p>
          <a:p>
            <a:pPr marL="251459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sledovaného</a:t>
            </a:r>
            <a:r>
              <a:rPr sz="1800" spc="7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období,</a:t>
            </a:r>
            <a:r>
              <a:rPr sz="1800" spc="8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skutečné</a:t>
            </a:r>
            <a:r>
              <a:rPr sz="1800" spc="7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datum</a:t>
            </a:r>
            <a:r>
              <a:rPr sz="1800" spc="7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zahájení</a:t>
            </a:r>
            <a:r>
              <a:rPr sz="1800" spc="8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800" spc="7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ukončení</a:t>
            </a:r>
            <a:r>
              <a:rPr sz="1800" spc="9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realizace</a:t>
            </a:r>
            <a:r>
              <a:rPr sz="1800" spc="7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projektu</a:t>
            </a:r>
          </a:p>
          <a:p>
            <a:pPr marL="251459" marR="0">
              <a:lnSpc>
                <a:spcPts val="2010"/>
              </a:lnSpc>
              <a:spcBef>
                <a:spcPts val="100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kontaktní údaje</a:t>
            </a:r>
            <a:r>
              <a:rPr sz="1800" spc="1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800" spc="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zpracovatele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zprávy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558698" y="2408492"/>
            <a:ext cx="6533582" cy="769441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450" spc="32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Realizace,</a:t>
            </a:r>
            <a:r>
              <a:rPr sz="1800" b="true" spc="17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provoz/údržba</a:t>
            </a:r>
            <a:r>
              <a:rPr sz="1800" b="true" spc="19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výstupu</a:t>
            </a:r>
            <a:r>
              <a:rPr sz="1800" b="true" spc="55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– nevyplňuje</a:t>
            </a:r>
            <a:r>
              <a:rPr sz="1800" spc="4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se.</a:t>
            </a:r>
          </a:p>
          <a:p>
            <a:pPr marL="0" marR="0">
              <a:lnSpc>
                <a:spcPts val="2013"/>
              </a:lnSpc>
              <a:spcBef>
                <a:spcPts val="1996"/>
              </a:spcBef>
              <a:spcAft>
                <a:spcPts val="0"/>
              </a:spcAft>
            </a:pPr>
            <a:r>
              <a:rPr sz="145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450" spc="32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Příjmy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– vyplní</a:t>
            </a:r>
            <a:r>
              <a:rPr sz="1800" spc="4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 0,00</a:t>
            </a:r>
            <a:r>
              <a:rPr sz="1800" spc="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(</a:t>
            </a:r>
            <a:r>
              <a:rPr lang="cs-CZ" sz="1800" dirty="false">
                <a:solidFill>
                  <a:srgbClr val="084A8B"/>
                </a:solidFill>
                <a:latin typeface="FHIVRM+Arial"/>
                <a:cs typeface="FHIVRM+Arial"/>
              </a:rPr>
              <a:t>pokud projekt</a:t>
            </a:r>
            <a:r>
              <a:rPr sz="1800" spc="1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negeneruje</a:t>
            </a:r>
            <a:r>
              <a:rPr sz="1800" spc="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příjmy)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558698" y="3414713"/>
            <a:ext cx="8232173" cy="56780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450" spc="32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Klíčové</a:t>
            </a:r>
            <a:r>
              <a:rPr sz="1800" b="true" spc="412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aktivity</a:t>
            </a:r>
            <a:r>
              <a:rPr sz="1800" b="true" spc="400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-</a:t>
            </a:r>
            <a:r>
              <a:rPr sz="1800" spc="41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popis</a:t>
            </a:r>
            <a:r>
              <a:rPr sz="1800" spc="41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pokroku</a:t>
            </a:r>
            <a:r>
              <a:rPr sz="1800" spc="40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800" spc="41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realizaci</a:t>
            </a:r>
            <a:r>
              <a:rPr sz="1800" spc="41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klíčové</a:t>
            </a:r>
            <a:r>
              <a:rPr sz="1800" spc="40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aktivity</a:t>
            </a:r>
            <a:r>
              <a:rPr sz="1800" spc="38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za</a:t>
            </a:r>
            <a:r>
              <a:rPr sz="1800" spc="40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sledované</a:t>
            </a:r>
          </a:p>
          <a:p>
            <a:pPr marL="251459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období</a:t>
            </a:r>
            <a:r>
              <a:rPr sz="1800" spc="2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–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popsat</a:t>
            </a:r>
            <a:r>
              <a:rPr sz="1800" spc="2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(max 2000</a:t>
            </a:r>
            <a:r>
              <a:rPr sz="1800" spc="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znaků)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+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možnost přílohy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558698" y="4191677"/>
            <a:ext cx="8231253" cy="56833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450" spc="32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Horizontální</a:t>
            </a:r>
            <a:r>
              <a:rPr sz="1800" b="true" spc="23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principy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-</a:t>
            </a:r>
            <a:r>
              <a:rPr sz="1800" spc="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pouze</a:t>
            </a:r>
            <a:r>
              <a:rPr sz="1800" spc="2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„Cílené</a:t>
            </a:r>
            <a:r>
              <a:rPr sz="1800" spc="2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zaměření“</a:t>
            </a:r>
            <a:r>
              <a:rPr sz="1800" spc="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800" spc="2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„Pozitivní</a:t>
            </a:r>
            <a:r>
              <a:rPr sz="1800" spc="3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vlivy“</a:t>
            </a:r>
            <a:r>
              <a:rPr sz="1800" spc="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(neutrální</a:t>
            </a:r>
          </a:p>
          <a:p>
            <a:pPr marL="251459" marR="0">
              <a:lnSpc>
                <a:spcPts val="2010"/>
              </a:lnSpc>
              <a:spcBef>
                <a:spcPts val="150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vliv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není</a:t>
            </a:r>
            <a:r>
              <a:rPr sz="1800" spc="2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potřebné</a:t>
            </a:r>
            <a:r>
              <a:rPr sz="1800" spc="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vyplňovat)</a:t>
            </a:r>
            <a:r>
              <a:rPr sz="1800" spc="4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- v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rámci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ZoR, ve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které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HP</a:t>
            </a:r>
            <a:r>
              <a:rPr sz="1800" spc="-1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spc="-10" dirty="false">
                <a:solidFill>
                  <a:srgbClr val="084A8B"/>
                </a:solidFill>
                <a:latin typeface="FHIVRM+Arial"/>
                <a:cs typeface="FHIVRM+Arial"/>
              </a:rPr>
              <a:t>byly</a:t>
            </a:r>
            <a:r>
              <a:rPr sz="1800" spc="3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spc="-19" dirty="false">
                <a:solidFill>
                  <a:srgbClr val="084A8B"/>
                </a:solidFill>
                <a:latin typeface="TQVLJK+Arial"/>
                <a:cs typeface="TQVLJK+Arial"/>
              </a:rPr>
              <a:t>naplňovány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558698" y="4969447"/>
            <a:ext cx="8234197" cy="56780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450" spc="32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Identifikace</a:t>
            </a:r>
            <a:r>
              <a:rPr sz="1800" b="true" spc="730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problému</a:t>
            </a:r>
            <a:r>
              <a:rPr sz="1800" b="true" spc="726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–</a:t>
            </a:r>
            <a:r>
              <a:rPr sz="1800" spc="7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vyplnit</a:t>
            </a:r>
            <a:r>
              <a:rPr sz="1800" spc="74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případné</a:t>
            </a:r>
            <a:r>
              <a:rPr sz="1800" spc="7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problémy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:</a:t>
            </a:r>
            <a:r>
              <a:rPr sz="1800" spc="74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identifikace,</a:t>
            </a:r>
            <a:r>
              <a:rPr sz="1800" spc="73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popis</a:t>
            </a:r>
          </a:p>
          <a:p>
            <a:pPr marL="251459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řešení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558698" y="5747018"/>
            <a:ext cx="4503534" cy="79640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450" spc="32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Specifické datové</a:t>
            </a:r>
            <a:r>
              <a:rPr sz="1800" b="true" spc="44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položky</a:t>
            </a:r>
            <a:r>
              <a:rPr sz="1800" b="true" spc="-1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– </a:t>
            </a:r>
            <a:r>
              <a:rPr sz="1800" dirty="false">
                <a:solidFill>
                  <a:srgbClr val="FF0000"/>
                </a:solidFill>
                <a:latin typeface="FHIVRM+Arial"/>
                <a:cs typeface="FHIVRM+Arial"/>
              </a:rPr>
              <a:t>viz </a:t>
            </a:r>
            <a:r>
              <a:rPr sz="1800" dirty="false">
                <a:solidFill>
                  <a:srgbClr val="FF0000"/>
                </a:solidFill>
                <a:latin typeface="TQVLJK+Arial"/>
                <a:cs typeface="TQVLJK+Arial"/>
              </a:rPr>
              <a:t>dále</a:t>
            </a:r>
          </a:p>
          <a:p>
            <a:pPr marL="0" marR="0">
              <a:lnSpc>
                <a:spcPts val="2010"/>
              </a:lnSpc>
              <a:spcBef>
                <a:spcPts val="1999"/>
              </a:spcBef>
              <a:spcAft>
                <a:spcPts val="0"/>
              </a:spcAft>
            </a:pPr>
            <a:r>
              <a:rPr sz="145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450" spc="32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Čestná</a:t>
            </a:r>
            <a:r>
              <a:rPr sz="1800" b="true" spc="13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prohlášení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–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zatrhnout souhlas.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1659890" y="350987"/>
            <a:ext cx="5974805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SPECIFICKÉ</a:t>
            </a:r>
            <a:r>
              <a:rPr sz="2800" b="true" spc="3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DATOVÉ</a:t>
            </a:r>
            <a:r>
              <a:rPr sz="2800" b="true" spc="1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POLOŽKY</a:t>
            </a:r>
            <a:r>
              <a:rPr sz="2800" b="true" spc="33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I.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359968" y="1356678"/>
            <a:ext cx="8683703" cy="84238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Specifické</a:t>
            </a:r>
            <a:r>
              <a:rPr sz="1800" spc="77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datové</a:t>
            </a:r>
            <a:r>
              <a:rPr sz="1800" spc="76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položky</a:t>
            </a:r>
            <a:r>
              <a:rPr sz="1800" spc="75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(dále</a:t>
            </a:r>
            <a:r>
              <a:rPr sz="1800" spc="76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jen</a:t>
            </a:r>
            <a:r>
              <a:rPr sz="1800" spc="76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„SDP“)</a:t>
            </a:r>
            <a:r>
              <a:rPr sz="1800" spc="77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jsou</a:t>
            </a:r>
            <a:r>
              <a:rPr sz="1800" spc="77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nástroj</a:t>
            </a:r>
            <a:r>
              <a:rPr sz="1800" spc="76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</a:t>
            </a:r>
            <a:r>
              <a:rPr sz="1800" spc="76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doplňkový</a:t>
            </a:r>
            <a:r>
              <a:rPr sz="1800" spc="77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sběr</a:t>
            </a:r>
          </a:p>
          <a:p>
            <a:pPr marL="0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informací</a:t>
            </a:r>
            <a:r>
              <a:rPr sz="1800" spc="56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800" spc="55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MS2021+,</a:t>
            </a:r>
            <a:r>
              <a:rPr sz="1800" spc="56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kterým</a:t>
            </a:r>
            <a:r>
              <a:rPr sz="1800" spc="55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ŘO</a:t>
            </a:r>
            <a:r>
              <a:rPr sz="1800" spc="56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získává</a:t>
            </a:r>
            <a:r>
              <a:rPr sz="1800" spc="55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podrobnější</a:t>
            </a:r>
            <a:r>
              <a:rPr sz="1800" spc="57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informace</a:t>
            </a:r>
            <a:r>
              <a:rPr sz="1800" spc="55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800" spc="53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poskytnuté</a:t>
            </a:r>
          </a:p>
          <a:p>
            <a:pPr marL="0" marR="0">
              <a:lnSpc>
                <a:spcPts val="2010"/>
              </a:lnSpc>
              <a:spcBef>
                <a:spcPts val="100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podpoře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359968" y="2408492"/>
            <a:ext cx="4248187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 OPZ+</a:t>
            </a:r>
            <a:r>
              <a:rPr sz="1800" spc="-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jsou</a:t>
            </a:r>
            <a:r>
              <a:rPr sz="18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zavedeny</a:t>
            </a:r>
            <a:r>
              <a:rPr sz="18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následující</a:t>
            </a:r>
            <a:r>
              <a:rPr sz="1800" spc="3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SDP: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359968" y="2759012"/>
            <a:ext cx="5468647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1)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Počet podpořených osob původem</a:t>
            </a:r>
            <a:r>
              <a:rPr sz="1800" b="true" spc="26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z Ukrajiny: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359968" y="3108983"/>
            <a:ext cx="8685626" cy="151447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600" spc="18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Počet</a:t>
            </a:r>
            <a:r>
              <a:rPr sz="1600" spc="51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osob</a:t>
            </a:r>
            <a:r>
              <a:rPr sz="1600" spc="51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původem</a:t>
            </a:r>
            <a:r>
              <a:rPr sz="1600" spc="51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z</a:t>
            </a:r>
            <a:r>
              <a:rPr sz="1600" spc="5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spc="-18" dirty="false">
                <a:solidFill>
                  <a:srgbClr val="084A8B"/>
                </a:solidFill>
                <a:latin typeface="FHIVRM+Arial"/>
                <a:cs typeface="FHIVRM+Arial"/>
              </a:rPr>
              <a:t>Ukrajiny,</a:t>
            </a:r>
            <a:r>
              <a:rPr sz="1600" spc="53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kterým</a:t>
            </a:r>
            <a:r>
              <a:rPr sz="1600" spc="52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byla</a:t>
            </a:r>
            <a:r>
              <a:rPr sz="1600" spc="53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600" spc="5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rámci</a:t>
            </a:r>
            <a:r>
              <a:rPr sz="1600" spc="52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projektu</a:t>
            </a:r>
            <a:r>
              <a:rPr sz="1600" spc="50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poskytnuta</a:t>
            </a:r>
            <a:r>
              <a:rPr sz="1600" spc="5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podpora.</a:t>
            </a:r>
          </a:p>
          <a:p>
            <a:pPr marL="431596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Osobou</a:t>
            </a:r>
            <a:r>
              <a:rPr sz="1600" spc="10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původem</a:t>
            </a:r>
            <a:r>
              <a:rPr sz="1600" spc="9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z</a:t>
            </a:r>
            <a:r>
              <a:rPr sz="1600" spc="10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Ukrajiny</a:t>
            </a:r>
            <a:r>
              <a:rPr sz="1600" spc="9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600" spc="10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rozumí</a:t>
            </a:r>
            <a:r>
              <a:rPr sz="1600" spc="1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jakákoliv</a:t>
            </a:r>
            <a:r>
              <a:rPr sz="1600" spc="10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osoba</a:t>
            </a:r>
            <a:r>
              <a:rPr sz="1600" spc="9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pobývající</a:t>
            </a:r>
            <a:r>
              <a:rPr sz="1600" spc="10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600" spc="9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území</a:t>
            </a:r>
            <a:r>
              <a:rPr sz="1600" spc="1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ČR,</a:t>
            </a:r>
            <a:r>
              <a:rPr sz="1600" spc="1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která</a:t>
            </a:r>
            <a:r>
              <a:rPr sz="1600" spc="10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</a:p>
          <a:p>
            <a:pPr marL="431596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státním</a:t>
            </a:r>
            <a:r>
              <a:rPr sz="1600" spc="5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příslušníkem</a:t>
            </a:r>
            <a:r>
              <a:rPr sz="1600" spc="53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Ukrajiny</a:t>
            </a:r>
            <a:r>
              <a:rPr sz="1600" spc="51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nebo</a:t>
            </a:r>
            <a:r>
              <a:rPr sz="1600" spc="52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600" spc="52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ukrajinské</a:t>
            </a:r>
            <a:r>
              <a:rPr sz="1600" spc="53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národnosti,</a:t>
            </a:r>
            <a:r>
              <a:rPr sz="1600" spc="5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případně</a:t>
            </a:r>
            <a:r>
              <a:rPr sz="1600" spc="53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600" spc="52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za</a:t>
            </a:r>
            <a:r>
              <a:rPr sz="1600" spc="5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osobu</a:t>
            </a:r>
          </a:p>
          <a:p>
            <a:pPr marL="431596" marR="0">
              <a:lnSpc>
                <a:spcPts val="2010"/>
              </a:lnSpc>
              <a:spcBef>
                <a:spcPts val="194"/>
              </a:spcBef>
              <a:spcAft>
                <a:spcPts val="0"/>
              </a:spcAft>
            </a:pP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původem</a:t>
            </a:r>
            <a:r>
              <a:rPr sz="1600" spc="29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z</a:t>
            </a:r>
            <a:r>
              <a:rPr sz="1600" spc="30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Ukrajiny</a:t>
            </a:r>
            <a:r>
              <a:rPr sz="1600" spc="28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prohlásí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  <a:r>
              <a:rPr sz="1800" spc="35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Není</a:t>
            </a:r>
            <a:r>
              <a:rPr sz="1600" spc="30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přitom</a:t>
            </a:r>
            <a:r>
              <a:rPr sz="1600" spc="31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rozhodující,</a:t>
            </a:r>
            <a:r>
              <a:rPr sz="1600" spc="30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zda</a:t>
            </a:r>
            <a:r>
              <a:rPr sz="1600" spc="30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osoba</a:t>
            </a:r>
            <a:r>
              <a:rPr sz="1600" spc="29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původem</a:t>
            </a:r>
            <a:r>
              <a:rPr sz="1600" spc="30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z</a:t>
            </a:r>
            <a:r>
              <a:rPr sz="1600" spc="30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Ukrajiny</a:t>
            </a:r>
          </a:p>
          <a:p>
            <a:pPr marL="431596" marR="0">
              <a:lnSpc>
                <a:spcPts val="1785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přišla</a:t>
            </a:r>
            <a:r>
              <a:rPr sz="1600" spc="19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600" spc="19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území</a:t>
            </a:r>
            <a:r>
              <a:rPr sz="1600" spc="20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ČR</a:t>
            </a:r>
            <a:r>
              <a:rPr sz="1600" spc="19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600" spc="19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souvislosti</a:t>
            </a:r>
            <a:r>
              <a:rPr sz="1600" spc="19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s</a:t>
            </a:r>
            <a:r>
              <a:rPr sz="1600" spc="19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ozbrojeným</a:t>
            </a:r>
            <a:r>
              <a:rPr sz="1600" spc="19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konfliktem</a:t>
            </a:r>
            <a:r>
              <a:rPr sz="1600" spc="19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600" spc="18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území</a:t>
            </a:r>
            <a:r>
              <a:rPr sz="1600" spc="19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Ukrajiny</a:t>
            </a:r>
            <a:r>
              <a:rPr sz="1600" spc="17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vyvolaným</a:t>
            </a:r>
          </a:p>
          <a:p>
            <a:pPr marL="431596" marR="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</a:pP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invazí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vojsk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Ruské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federace, nebo</a:t>
            </a:r>
            <a:r>
              <a:rPr sz="1600" spc="1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zde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pobývala</a:t>
            </a:r>
            <a:r>
              <a:rPr sz="1600" spc="-2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již</a:t>
            </a:r>
            <a:r>
              <a:rPr sz="1600" spc="-2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dříve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359968" y="4678957"/>
            <a:ext cx="8687642" cy="50838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600" spc="18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Hodnota</a:t>
            </a:r>
            <a:r>
              <a:rPr sz="1600" spc="4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uváděná</a:t>
            </a:r>
            <a:r>
              <a:rPr sz="1600" spc="4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600" spc="41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této</a:t>
            </a:r>
            <a:r>
              <a:rPr sz="1600" spc="40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SDP</a:t>
            </a:r>
            <a:r>
              <a:rPr sz="1600" spc="39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nemůže</a:t>
            </a:r>
            <a:r>
              <a:rPr sz="1600" spc="4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být</a:t>
            </a:r>
            <a:r>
              <a:rPr sz="1600" spc="40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vyšší</a:t>
            </a:r>
            <a:r>
              <a:rPr sz="1600" spc="4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než</a:t>
            </a:r>
            <a:r>
              <a:rPr sz="1600" spc="4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hodnota</a:t>
            </a:r>
            <a:r>
              <a:rPr sz="1600" spc="40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uváděná</a:t>
            </a:r>
            <a:r>
              <a:rPr sz="1600" spc="4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ve</a:t>
            </a:r>
            <a:r>
              <a:rPr sz="1600" spc="40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specifické</a:t>
            </a:r>
          </a:p>
          <a:p>
            <a:pPr marL="431596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datové položce Celkový počet podpořených</a:t>
            </a:r>
            <a:r>
              <a:rPr sz="1600" spc="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osob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359968" y="5395917"/>
            <a:ext cx="4154597" cy="29382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2)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Celkový</a:t>
            </a:r>
            <a:r>
              <a:rPr sz="1800" b="true" spc="56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počet podpořených </a:t>
            </a:r>
            <a:r>
              <a:rPr sz="1800" b="true" spc="-12" dirty="false">
                <a:solidFill>
                  <a:srgbClr val="084A8B"/>
                </a:solidFill>
                <a:latin typeface="EDLADW+Arial Bold"/>
                <a:cs typeface="EDLADW+Arial Bold"/>
              </a:rPr>
              <a:t>osob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:</a:t>
            </a:r>
          </a:p>
        </p:txBody>
      </p:sp>
      <p:sp>
        <p:nvSpPr>
          <p:cNvPr id="10" name="object 10"/>
          <p:cNvSpPr txBox="true"/>
          <p:nvPr/>
        </p:nvSpPr>
        <p:spPr>
          <a:xfrm>
            <a:off x="359968" y="5746087"/>
            <a:ext cx="7430052" cy="58458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600" spc="18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Hodnota</a:t>
            </a:r>
            <a:r>
              <a:rPr sz="16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SDP</a:t>
            </a:r>
            <a:r>
              <a:rPr sz="1600" spc="-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nemůže být nižší</a:t>
            </a:r>
            <a:r>
              <a:rPr sz="1600" spc="-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než vykazovaná</a:t>
            </a:r>
            <a:r>
              <a:rPr sz="16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hodnota indikátoru</a:t>
            </a:r>
            <a:r>
              <a:rPr sz="1600" spc="-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600</a:t>
            </a:r>
            <a:r>
              <a:rPr sz="16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000</a:t>
            </a:r>
          </a:p>
          <a:p>
            <a:pPr marL="0" marR="0">
              <a:lnSpc>
                <a:spcPts val="1783"/>
              </a:lnSpc>
              <a:spcBef>
                <a:spcPts val="736"/>
              </a:spcBef>
              <a:spcAft>
                <a:spcPts val="0"/>
              </a:spcAft>
            </a:pPr>
            <a:r>
              <a:rPr sz="16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600" spc="18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Hodnota</a:t>
            </a:r>
            <a:r>
              <a:rPr sz="16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se rovná</a:t>
            </a:r>
            <a:r>
              <a:rPr sz="1600" spc="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součtu hodnot</a:t>
            </a:r>
            <a:r>
              <a:rPr sz="16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indikátorů</a:t>
            </a:r>
            <a:r>
              <a:rPr sz="1600" spc="-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600</a:t>
            </a:r>
            <a:r>
              <a:rPr sz="16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000 a 670</a:t>
            </a:r>
            <a:r>
              <a:rPr sz="16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102.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1609598" y="350987"/>
            <a:ext cx="6074907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SPECIFICKÉ</a:t>
            </a:r>
            <a:r>
              <a:rPr sz="2800" b="true" spc="4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DATOVÉ</a:t>
            </a:r>
            <a:r>
              <a:rPr sz="2800" b="true" spc="1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POLOŽKY</a:t>
            </a:r>
            <a:r>
              <a:rPr sz="2800" b="true" spc="33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II.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251459" y="1356678"/>
            <a:ext cx="4915294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žádosti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 podporu</a:t>
            </a:r>
            <a:r>
              <a:rPr sz="1800" spc="2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jsou</a:t>
            </a:r>
            <a:r>
              <a:rPr sz="1800" spc="1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u obou</a:t>
            </a:r>
            <a:r>
              <a:rPr sz="1800" spc="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SDP</a:t>
            </a:r>
            <a:r>
              <a:rPr sz="1800" spc="-3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spc="-34" dirty="false">
                <a:solidFill>
                  <a:srgbClr val="084A8B"/>
                </a:solidFill>
                <a:latin typeface="FHIVRM+Arial"/>
                <a:cs typeface="FHIVRM+Arial"/>
              </a:rPr>
              <a:t>nuly.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251459" y="1783122"/>
            <a:ext cx="8793940" cy="84265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Sledování</a:t>
            </a:r>
            <a:r>
              <a:rPr sz="1800" spc="46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aktuálního</a:t>
            </a:r>
            <a:r>
              <a:rPr sz="1800" spc="45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počtu</a:t>
            </a:r>
            <a:r>
              <a:rPr sz="1800" spc="46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podpořených</a:t>
            </a:r>
            <a:r>
              <a:rPr sz="1800" spc="47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osob</a:t>
            </a:r>
            <a:r>
              <a:rPr sz="1800" spc="45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(u</a:t>
            </a:r>
            <a:r>
              <a:rPr sz="1800" spc="45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obou</a:t>
            </a:r>
            <a:r>
              <a:rPr sz="1800" spc="46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SDP)</a:t>
            </a:r>
            <a:r>
              <a:rPr sz="1800" spc="45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bude</a:t>
            </a:r>
            <a:r>
              <a:rPr sz="1800" spc="46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zajištěno</a:t>
            </a:r>
          </a:p>
          <a:p>
            <a:pPr marL="431596" marR="0">
              <a:lnSpc>
                <a:spcPts val="2010"/>
              </a:lnSpc>
              <a:spcBef>
                <a:spcPts val="150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expertním</a:t>
            </a:r>
            <a:r>
              <a:rPr sz="1800" spc="18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odhadem</a:t>
            </a:r>
            <a:r>
              <a:rPr sz="1800" spc="18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800" spc="18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800" spc="17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bude</a:t>
            </a:r>
            <a:r>
              <a:rPr sz="1800" spc="19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uváděno</a:t>
            </a:r>
            <a:r>
              <a:rPr sz="1800" spc="17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pouze</a:t>
            </a:r>
            <a:r>
              <a:rPr sz="1800" spc="18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jako</a:t>
            </a:r>
            <a:r>
              <a:rPr sz="1800" spc="19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celkový</a:t>
            </a:r>
            <a:r>
              <a:rPr sz="1800" spc="18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počet</a:t>
            </a:r>
            <a:r>
              <a:rPr sz="1800" spc="19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(číslo)</a:t>
            </a:r>
          </a:p>
          <a:p>
            <a:pPr marL="431596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do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příslušné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obrazovky</a:t>
            </a:r>
            <a:r>
              <a:rPr sz="1800" spc="2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„Specifické</a:t>
            </a:r>
            <a:r>
              <a:rPr sz="1800" spc="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datové</a:t>
            </a:r>
            <a:r>
              <a:rPr sz="1800" spc="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položky“</a:t>
            </a:r>
            <a:r>
              <a:rPr sz="1800" spc="4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ve</a:t>
            </a:r>
            <a:r>
              <a:rPr sz="1800" spc="50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ZoR: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251459" y="5548897"/>
            <a:ext cx="8792194" cy="56780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</a:t>
            </a:r>
            <a:r>
              <a:rPr sz="1800" spc="10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účely</a:t>
            </a:r>
            <a:r>
              <a:rPr sz="1800" spc="8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SDP</a:t>
            </a:r>
            <a:r>
              <a:rPr sz="1800" spc="8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není</a:t>
            </a:r>
            <a:r>
              <a:rPr sz="1800" spc="1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nutné</a:t>
            </a:r>
            <a:r>
              <a:rPr sz="1800" spc="10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sledovat</a:t>
            </a:r>
            <a:r>
              <a:rPr sz="1800" spc="1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800" spc="10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nikam</a:t>
            </a:r>
            <a:r>
              <a:rPr sz="1800" spc="11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zapisovat</a:t>
            </a:r>
            <a:r>
              <a:rPr sz="1800" spc="1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osobní</a:t>
            </a:r>
            <a:r>
              <a:rPr sz="1800" spc="1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údaje</a:t>
            </a:r>
            <a:r>
              <a:rPr sz="1800" spc="1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jednotlivých</a:t>
            </a:r>
          </a:p>
          <a:p>
            <a:pPr marL="431596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osob</a:t>
            </a:r>
            <a:r>
              <a:rPr sz="1800" spc="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ani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zohledňovat,</a:t>
            </a:r>
            <a:r>
              <a:rPr sz="1800" spc="4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zda podpora</a:t>
            </a:r>
            <a:r>
              <a:rPr sz="1800" spc="2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spc="-10" dirty="false">
                <a:solidFill>
                  <a:srgbClr val="084A8B"/>
                </a:solidFill>
                <a:latin typeface="FHIVRM+Arial"/>
                <a:cs typeface="FHIVRM+Arial"/>
              </a:rPr>
              <a:t>byla</a:t>
            </a:r>
            <a:r>
              <a:rPr sz="1800" spc="4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pod/nad limit</a:t>
            </a:r>
            <a:r>
              <a:rPr sz="1800" spc="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bagatelní</a:t>
            </a:r>
            <a:r>
              <a:rPr sz="1800" spc="3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spc="-22" dirty="false">
                <a:solidFill>
                  <a:srgbClr val="084A8B"/>
                </a:solidFill>
                <a:latin typeface="FHIVRM+Arial"/>
                <a:cs typeface="FHIVRM+Arial"/>
              </a:rPr>
              <a:t>podpory.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251459" y="6249938"/>
            <a:ext cx="5756195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Sledování</a:t>
            </a:r>
            <a:r>
              <a:rPr sz="1800" spc="2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SDP</a:t>
            </a:r>
            <a:r>
              <a:rPr sz="1800" spc="-2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povinné</a:t>
            </a:r>
            <a:r>
              <a:rPr sz="1800" spc="2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ve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všech výzvách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OPZ+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4936871" y="648190"/>
            <a:ext cx="3961461" cy="3035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FFFFFF"/>
                </a:solidFill>
                <a:latin typeface="KSHBDU+Trebuchet MS"/>
                <a:cs typeface="KSHBDU+Trebuchet MS"/>
              </a:rPr>
              <a:t>Operační program</a:t>
            </a:r>
            <a:r>
              <a:rPr sz="1800" spc="12" dirty="false">
                <a:solidFill>
                  <a:srgbClr val="FFFFFF"/>
                </a:solidFill>
                <a:latin typeface="KSHBDU+Trebuchet MS"/>
                <a:cs typeface="KSHBDU+Trebuchet MS"/>
              </a:rPr>
              <a:t> </a:t>
            </a:r>
            <a:r>
              <a:rPr sz="1800" dirty="false">
                <a:solidFill>
                  <a:srgbClr val="5FBBF5"/>
                </a:solidFill>
                <a:latin typeface="KSHBDU+Trebuchet MS"/>
                <a:cs typeface="KSHBDU+Trebuchet MS"/>
              </a:rPr>
              <a:t>Zaměstnanost plus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1548384" y="2645222"/>
            <a:ext cx="2858858" cy="60506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PUBLICITA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1513332" y="137903"/>
            <a:ext cx="6276612" cy="86158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POVINNOSTI</a:t>
            </a:r>
            <a:r>
              <a:rPr sz="2800" b="true" spc="30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PŘÍJEMCŮ</a:t>
            </a:r>
            <a:r>
              <a:rPr sz="2800" b="true" spc="41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V OBLASTI</a:t>
            </a:r>
          </a:p>
          <a:p>
            <a:pPr marL="344678" marR="0">
              <a:lnSpc>
                <a:spcPts val="3126"/>
              </a:lnSpc>
              <a:spcBef>
                <a:spcPts val="284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INFORMOVÁNÍ</a:t>
            </a:r>
            <a:r>
              <a:rPr sz="2800" b="true" spc="50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A KOMUNIKACE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35966" y="1355523"/>
            <a:ext cx="8901564" cy="105736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Povinnost</a:t>
            </a:r>
            <a:r>
              <a:rPr sz="1700" b="true" spc="446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zveřejnit</a:t>
            </a:r>
            <a:r>
              <a:rPr sz="1700" b="true" spc="441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na</a:t>
            </a:r>
            <a:r>
              <a:rPr sz="1700" b="true" spc="448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své</a:t>
            </a:r>
            <a:r>
              <a:rPr sz="1700" b="true" spc="456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internetové</a:t>
            </a:r>
            <a:r>
              <a:rPr sz="1700" b="true" spc="460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stránce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,</a:t>
            </a:r>
            <a:r>
              <a:rPr sz="1700" spc="43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pokud</a:t>
            </a:r>
            <a:r>
              <a:rPr sz="1700" spc="45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taková</a:t>
            </a:r>
            <a:r>
              <a:rPr sz="1700" spc="44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stránka</a:t>
            </a:r>
            <a:r>
              <a:rPr sz="1700" spc="45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existuje,</a:t>
            </a:r>
          </a:p>
          <a:p>
            <a:pPr marL="431292" marR="0">
              <a:lnSpc>
                <a:spcPts val="1906"/>
              </a:lnSpc>
              <a:spcBef>
                <a:spcPts val="134"/>
              </a:spcBef>
              <a:spcAft>
                <a:spcPts val="0"/>
              </a:spcAft>
            </a:pP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stručný</a:t>
            </a:r>
            <a:r>
              <a:rPr sz="1700" b="true" spc="25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popis</a:t>
            </a:r>
            <a:r>
              <a:rPr sz="1700" b="true" spc="16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projektu</a:t>
            </a:r>
            <a:r>
              <a:rPr sz="1700" b="true" spc="25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úměrný</a:t>
            </a:r>
            <a:r>
              <a:rPr sz="1700" spc="2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míře</a:t>
            </a:r>
            <a:r>
              <a:rPr sz="1700" spc="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podpory</a:t>
            </a:r>
            <a:r>
              <a:rPr sz="1700" spc="2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včetně</a:t>
            </a:r>
            <a:r>
              <a:rPr sz="1700" spc="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jeho</a:t>
            </a:r>
            <a:r>
              <a:rPr sz="1700" spc="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cílů</a:t>
            </a:r>
            <a:r>
              <a:rPr sz="1700" spc="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700" spc="3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výsledků</a:t>
            </a:r>
            <a:r>
              <a:rPr sz="1700" spc="1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700" spc="3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zdůraznit,</a:t>
            </a:r>
          </a:p>
          <a:p>
            <a:pPr marL="431292" marR="0">
              <a:lnSpc>
                <a:spcPts val="1903"/>
              </a:lnSpc>
              <a:spcBef>
                <a:spcPts val="187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že</a:t>
            </a:r>
            <a:r>
              <a:rPr sz="1700" spc="3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700" spc="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700" spc="3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daný</a:t>
            </a:r>
            <a:r>
              <a:rPr sz="1700" spc="3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projekt</a:t>
            </a:r>
            <a:r>
              <a:rPr sz="1700" spc="3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poskytována</a:t>
            </a:r>
            <a:r>
              <a:rPr sz="1700" spc="3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finanční</a:t>
            </a:r>
            <a:r>
              <a:rPr sz="1700" spc="3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podpora</a:t>
            </a:r>
            <a:r>
              <a:rPr sz="1700" spc="3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EU.</a:t>
            </a:r>
            <a:r>
              <a:rPr sz="1700" spc="2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Popis</a:t>
            </a:r>
            <a:r>
              <a:rPr sz="1700" spc="3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700" spc="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doporučeno</a:t>
            </a:r>
            <a:r>
              <a:rPr sz="1700" spc="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vložit</a:t>
            </a:r>
            <a:r>
              <a:rPr sz="1700" spc="2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při</a:t>
            </a:r>
          </a:p>
          <a:p>
            <a:pPr marL="431292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zahájení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realizace</a:t>
            </a:r>
            <a:r>
              <a:rPr sz="1700" spc="-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projektu a</a:t>
            </a:r>
            <a:r>
              <a:rPr sz="1700" spc="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následně</a:t>
            </a:r>
            <a:r>
              <a:rPr sz="1700" spc="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jej dle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potřeby</a:t>
            </a:r>
            <a:r>
              <a:rPr sz="1700" spc="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aktualizovat.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35966" y="2544497"/>
            <a:ext cx="8900096" cy="108750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Povinnost</a:t>
            </a:r>
            <a:r>
              <a:rPr sz="1700" b="true" spc="26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spravovat</a:t>
            </a:r>
            <a:r>
              <a:rPr sz="1700" b="true" spc="35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prezentaci</a:t>
            </a:r>
            <a:r>
              <a:rPr sz="1700" b="true" spc="27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projektu</a:t>
            </a:r>
            <a:r>
              <a:rPr sz="1700" b="true" spc="26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na</a:t>
            </a:r>
            <a:r>
              <a:rPr sz="1700" b="true" spc="17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portálu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www.esfcr.cz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  <a:r>
              <a:rPr sz="1700" spc="1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Základní</a:t>
            </a:r>
            <a:r>
              <a:rPr sz="1700" spc="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obsah</a:t>
            </a:r>
          </a:p>
          <a:p>
            <a:pPr marL="431292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prezentace</a:t>
            </a:r>
            <a:r>
              <a:rPr sz="1700" spc="14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(tj.</a:t>
            </a:r>
            <a:r>
              <a:rPr sz="1700" spc="14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popisu</a:t>
            </a:r>
            <a:r>
              <a:rPr sz="1700" spc="13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projektu)</a:t>
            </a:r>
            <a:r>
              <a:rPr sz="1700" spc="13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700" spc="12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700" spc="14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portál</a:t>
            </a:r>
            <a:r>
              <a:rPr sz="1700" spc="13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přenesen</a:t>
            </a:r>
            <a:r>
              <a:rPr sz="1700" spc="13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z</a:t>
            </a:r>
            <a:r>
              <a:rPr sz="1700" spc="14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MS2021+</a:t>
            </a:r>
            <a:r>
              <a:rPr sz="1700" spc="12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z</a:t>
            </a:r>
            <a:r>
              <a:rPr sz="1700" spc="13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obsahu</a:t>
            </a:r>
            <a:r>
              <a:rPr sz="1700" spc="1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žádosti</a:t>
            </a:r>
            <a:r>
              <a:rPr sz="1700" spc="13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</a:p>
          <a:p>
            <a:pPr marL="431292" marR="0">
              <a:lnSpc>
                <a:spcPts val="2010"/>
              </a:lnSpc>
              <a:spcBef>
                <a:spcPts val="198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podporu,</a:t>
            </a:r>
            <a:r>
              <a:rPr sz="1700" spc="49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700" spc="47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ji</a:t>
            </a:r>
            <a:r>
              <a:rPr sz="1700" spc="47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následně</a:t>
            </a:r>
            <a:r>
              <a:rPr sz="1700" spc="47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dle</a:t>
            </a:r>
            <a:r>
              <a:rPr sz="1700" spc="48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potřeby</a:t>
            </a:r>
            <a:r>
              <a:rPr sz="1700" spc="48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aktualizuje.</a:t>
            </a:r>
            <a:r>
              <a:rPr sz="1700" spc="49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b="true" dirty="false">
                <a:solidFill>
                  <a:srgbClr val="000000"/>
                </a:solidFill>
                <a:latin typeface="BBLJGJ+Arial Bold"/>
                <a:cs typeface="BBLJGJ+Arial Bold"/>
              </a:rPr>
              <a:t>Aktualita:</a:t>
            </a:r>
            <a:r>
              <a:rPr sz="1800" b="true" spc="510" dirty="false">
                <a:solidFill>
                  <a:srgbClr val="000000"/>
                </a:solidFill>
                <a:latin typeface="BBLJGJ+Arial Bold"/>
                <a:cs typeface="BBLJGJ+Arial Bold"/>
              </a:rPr>
              <a:t> </a:t>
            </a:r>
            <a:r>
              <a:rPr sz="1800" spc="-47" dirty="false">
                <a:solidFill>
                  <a:srgbClr val="000000"/>
                </a:solidFill>
                <a:latin typeface="FHIVRM+Arial"/>
                <a:cs typeface="FHIVRM+Arial"/>
              </a:rPr>
              <a:t>Tato</a:t>
            </a:r>
            <a:r>
              <a:rPr sz="1800" spc="548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povinnost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neplatí</a:t>
            </a:r>
            <a:r>
              <a:rPr sz="1800" spc="24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do </a:t>
            </a:r>
            <a:r>
              <a:rPr sz="1800" spc="-34" dirty="false">
                <a:solidFill>
                  <a:srgbClr val="000000"/>
                </a:solidFill>
                <a:latin typeface="FHIVRM+Arial"/>
                <a:cs typeface="FHIVRM+Arial"/>
              </a:rPr>
              <a:t>doby,</a:t>
            </a:r>
            <a:r>
              <a:rPr sz="1800" spc="65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než</a:t>
            </a:r>
            <a:r>
              <a:rPr sz="1800" spc="23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portál </a:t>
            </a:r>
            <a:r>
              <a:rPr sz="1800" spc="-22" dirty="false">
                <a:solidFill>
                  <a:srgbClr val="000000"/>
                </a:solidFill>
                <a:latin typeface="FHIVRM+Arial"/>
                <a:cs typeface="FHIVRM+Arial"/>
              </a:rPr>
              <a:t>www.esfcr.cz</a:t>
            </a:r>
            <a:r>
              <a:rPr sz="1800" spc="74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umožní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editaci ze strany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příjemce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.)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35966" y="3764078"/>
            <a:ext cx="8902126" cy="1872307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Povinnost</a:t>
            </a:r>
            <a:r>
              <a:rPr sz="1700" b="true" spc="1454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umístit</a:t>
            </a:r>
            <a:r>
              <a:rPr sz="1700" b="true" spc="1461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alespoň</a:t>
            </a:r>
            <a:r>
              <a:rPr sz="1700" b="true" spc="1453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1</a:t>
            </a:r>
            <a:r>
              <a:rPr sz="1700" b="true" spc="1450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povinný</a:t>
            </a:r>
            <a:r>
              <a:rPr sz="1700" b="true" spc="1456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plakát</a:t>
            </a:r>
            <a:r>
              <a:rPr sz="1700" b="true" spc="1478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velikosti</a:t>
            </a:r>
            <a:r>
              <a:rPr sz="1700" b="true" spc="1450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minimálně</a:t>
            </a:r>
            <a:r>
              <a:rPr sz="1700" b="true" spc="1467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1700" b="true" spc="-16" dirty="false">
                <a:solidFill>
                  <a:srgbClr val="FF0000"/>
                </a:solidFill>
                <a:latin typeface="BBLJGJ+Arial Bold"/>
                <a:cs typeface="BBLJGJ+Arial Bold"/>
              </a:rPr>
              <a:t>A3</a:t>
            </a:r>
          </a:p>
          <a:p>
            <a:pPr marL="431292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s</a:t>
            </a:r>
            <a:r>
              <a:rPr sz="1700" spc="19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informacemi</a:t>
            </a:r>
            <a:r>
              <a:rPr sz="1700" spc="17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700" spc="19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projektu</a:t>
            </a:r>
            <a:r>
              <a:rPr sz="1700" spc="20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700" spc="19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místě</a:t>
            </a:r>
            <a:r>
              <a:rPr sz="1700" spc="18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realizace</a:t>
            </a:r>
            <a:r>
              <a:rPr sz="1700" spc="19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projektu</a:t>
            </a:r>
            <a:r>
              <a:rPr sz="1700" spc="19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snadno</a:t>
            </a:r>
            <a:r>
              <a:rPr sz="1700" spc="20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viditelném</a:t>
            </a:r>
            <a:r>
              <a:rPr sz="1700" spc="19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</a:t>
            </a:r>
            <a:r>
              <a:rPr sz="1700" spc="19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veřejnost,</a:t>
            </a:r>
          </a:p>
          <a:p>
            <a:pPr marL="431292" marR="0">
              <a:lnSpc>
                <a:spcPts val="2013"/>
              </a:lnSpc>
              <a:spcBef>
                <a:spcPts val="193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jako</a:t>
            </a:r>
            <a:r>
              <a:rPr sz="1700" spc="2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jsou</a:t>
            </a:r>
            <a:r>
              <a:rPr sz="1700" spc="2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vstupní</a:t>
            </a:r>
            <a:r>
              <a:rPr sz="1700" spc="20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prostory</a:t>
            </a:r>
            <a:r>
              <a:rPr sz="1700" spc="20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spc="-15" dirty="false">
                <a:solidFill>
                  <a:srgbClr val="084A8B"/>
                </a:solidFill>
                <a:latin typeface="FHIVRM+Arial"/>
                <a:cs typeface="FHIVRM+Arial"/>
              </a:rPr>
              <a:t>budovy.</a:t>
            </a:r>
            <a:r>
              <a:rPr sz="1700" spc="25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lang="cs-CZ" dirty="false">
                <a:hlinkClick r:id="rId3"/>
              </a:rPr>
              <a:t>Generátor nástrojů povinné publicity (dotaceeu.cz)</a:t>
            </a:r>
            <a:r>
              <a:rPr sz="1800" spc="368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Přesný</a:t>
            </a:r>
            <a:r>
              <a:rPr sz="1800" spc="368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název</a:t>
            </a:r>
            <a:r>
              <a:rPr sz="1800" spc="361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 err="true">
                <a:solidFill>
                  <a:srgbClr val="000000"/>
                </a:solidFill>
                <a:latin typeface="FHIVRM+Arial"/>
                <a:cs typeface="FHIVRM+Arial"/>
              </a:rPr>
              <a:t>projektu</a:t>
            </a:r>
            <a:r>
              <a:rPr sz="1800" spc="375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(</a:t>
            </a:r>
            <a:r>
              <a:rPr sz="1800" dirty="false" err="true">
                <a:solidFill>
                  <a:srgbClr val="000000"/>
                </a:solidFill>
                <a:latin typeface="TQVLJK+Arial"/>
                <a:cs typeface="TQVLJK+Arial"/>
              </a:rPr>
              <a:t>číslo</a:t>
            </a:r>
            <a:r>
              <a:rPr sz="1800" spc="109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projektu</a:t>
            </a:r>
            <a:r>
              <a:rPr sz="1800" spc="114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je</a:t>
            </a:r>
            <a:r>
              <a:rPr sz="1800" spc="99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volitelné),</a:t>
            </a:r>
            <a:r>
              <a:rPr sz="1800" spc="120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hlavní</a:t>
            </a:r>
            <a:r>
              <a:rPr sz="1800" spc="116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cíl</a:t>
            </a:r>
            <a:r>
              <a:rPr sz="1800" spc="111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projektu</a:t>
            </a:r>
            <a:r>
              <a:rPr sz="1800" spc="116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(na</a:t>
            </a:r>
            <a:r>
              <a:rPr sz="1800" spc="103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závěr</a:t>
            </a:r>
            <a:r>
              <a:rPr sz="1800" spc="114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textu</a:t>
            </a:r>
            <a:r>
              <a:rPr sz="1800" spc="103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 err="true">
                <a:solidFill>
                  <a:srgbClr val="000000"/>
                </a:solidFill>
                <a:latin typeface="TQVLJK+Arial"/>
                <a:cs typeface="TQVLJK+Arial"/>
              </a:rPr>
              <a:t>doporučujeme</a:t>
            </a:r>
            <a:r>
              <a:rPr sz="1800" spc="115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 err="true">
                <a:solidFill>
                  <a:srgbClr val="000000"/>
                </a:solidFill>
                <a:latin typeface="TQVLJK+Arial"/>
                <a:cs typeface="TQVLJK+Arial"/>
              </a:rPr>
              <a:t>uvést</a:t>
            </a:r>
            <a:r>
              <a:rPr lang="cs-CZ" sz="1800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 err="true">
                <a:solidFill>
                  <a:srgbClr val="000000"/>
                </a:solidFill>
                <a:latin typeface="FHIVRM+Arial"/>
                <a:cs typeface="FHIVRM+Arial"/>
              </a:rPr>
              <a:t>informaci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,</a:t>
            </a:r>
            <a:r>
              <a:rPr sz="1800" spc="221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že</a:t>
            </a:r>
            <a:r>
              <a:rPr sz="1800" spc="227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je</a:t>
            </a:r>
            <a:r>
              <a:rPr sz="1800" spc="207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projekt</a:t>
            </a:r>
            <a:r>
              <a:rPr sz="1800" spc="228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financován</a:t>
            </a:r>
            <a:r>
              <a:rPr sz="1800" spc="218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z</a:t>
            </a:r>
            <a:r>
              <a:rPr sz="1800" spc="220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Operačního</a:t>
            </a:r>
            <a:r>
              <a:rPr sz="1800" spc="194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programu</a:t>
            </a:r>
            <a:r>
              <a:rPr sz="1800" spc="221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Zaměstnanost</a:t>
            </a:r>
            <a:r>
              <a:rPr sz="1800" spc="229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plus),</a:t>
            </a:r>
          </a:p>
          <a:p>
            <a:pPr marL="431292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specifikujte,</a:t>
            </a:r>
            <a:r>
              <a:rPr sz="1800" spc="19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zda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požadujete</a:t>
            </a:r>
            <a:r>
              <a:rPr sz="1800" spc="26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formát</a:t>
            </a:r>
            <a:r>
              <a:rPr sz="1800" spc="-93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A3 na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výšku či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na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šířku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35966" y="6081143"/>
            <a:ext cx="7765334" cy="27986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Používat</a:t>
            </a:r>
            <a:r>
              <a:rPr sz="1700" b="true" spc="36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v</a:t>
            </a:r>
            <a:r>
              <a:rPr sz="1700" b="true" spc="10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rámci všech</a:t>
            </a:r>
            <a:r>
              <a:rPr sz="1700" b="true" spc="60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informačních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a</a:t>
            </a:r>
            <a:r>
              <a:rPr sz="1700" b="true" spc="12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komunikačních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aktivit</a:t>
            </a:r>
            <a:r>
              <a:rPr sz="1700" b="true" spc="46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logo EU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865632" y="350987"/>
            <a:ext cx="7563127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POVINNÉ</a:t>
            </a:r>
            <a:r>
              <a:rPr sz="2800" b="true" spc="14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PRVKY VIZUÁLNÍ</a:t>
            </a:r>
            <a:r>
              <a:rPr sz="2800" b="true" spc="41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IDENTITY</a:t>
            </a:r>
            <a:r>
              <a:rPr sz="2800" b="true" spc="14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OPZ+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540105" y="4525963"/>
            <a:ext cx="2856011" cy="56780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Použitá</a:t>
            </a:r>
            <a:r>
              <a:rPr sz="1800" spc="15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velikost písma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musí být úměrná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971397" y="5074603"/>
            <a:ext cx="2083472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velikosti</a:t>
            </a:r>
            <a:r>
              <a:rPr sz="1800" spc="21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znaku</a:t>
            </a:r>
            <a:r>
              <a:rPr sz="1800" spc="11" dirty="false">
                <a:solidFill>
                  <a:srgbClr val="000000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EU.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540105" y="5425148"/>
            <a:ext cx="2750552" cy="8424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spc="-23" dirty="false">
                <a:solidFill>
                  <a:srgbClr val="000000"/>
                </a:solidFill>
                <a:latin typeface="TQVLJK+Arial"/>
                <a:cs typeface="TQVLJK+Arial"/>
              </a:rPr>
              <a:t>Technické</a:t>
            </a:r>
            <a:r>
              <a:rPr sz="1800" spc="23" dirty="false">
                <a:solidFill>
                  <a:srgbClr val="000000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parametry:</a:t>
            </a:r>
          </a:p>
          <a:p>
            <a:pPr marL="431292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dirty="false">
                <a:solidFill>
                  <a:srgbClr val="000000"/>
                </a:solidFill>
                <a:latin typeface="TQVLJK+Arial"/>
                <a:cs typeface="TQVLJK+Arial"/>
              </a:rPr>
              <a:t>viz. Obecná část</a:t>
            </a:r>
          </a:p>
          <a:p>
            <a:pPr marL="431292" marR="0">
              <a:lnSpc>
                <a:spcPts val="2010"/>
              </a:lnSpc>
              <a:spcBef>
                <a:spcPts val="100"/>
              </a:spcBef>
              <a:spcAft>
                <a:spcPts val="0"/>
              </a:spcAft>
            </a:pPr>
            <a:r>
              <a:rPr sz="1800" dirty="false">
                <a:solidFill>
                  <a:srgbClr val="000000"/>
                </a:solidFill>
                <a:latin typeface="FHIVRM+Arial"/>
                <a:cs typeface="FHIVRM+Arial"/>
              </a:rPr>
              <a:t>pravidel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5204275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VIZUÁLNÍ</a:t>
            </a:r>
            <a:r>
              <a:rPr sz="3200" b="true" spc="-19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IDENTITA</a:t>
            </a:r>
            <a:r>
              <a:rPr sz="3200" b="true" spc="-17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OPZ+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392277" y="1290298"/>
            <a:ext cx="8651959" cy="65771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99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FF0000"/>
                </a:solidFill>
                <a:latin typeface="FHIVRM+Arial"/>
                <a:cs typeface="FHIVRM+Arial"/>
              </a:rPr>
              <a:t>Na</a:t>
            </a:r>
            <a:r>
              <a:rPr sz="2000" spc="460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webových</a:t>
            </a:r>
            <a:r>
              <a:rPr sz="2000" spc="467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stránkách</a:t>
            </a:r>
            <a:r>
              <a:rPr sz="2000" spc="454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příjemce</a:t>
            </a:r>
            <a:r>
              <a:rPr sz="2000" spc="444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povinně</a:t>
            </a:r>
            <a:r>
              <a:rPr sz="2000" spc="473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barevné</a:t>
            </a:r>
            <a:r>
              <a:rPr sz="2000" spc="459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FHIVRM+Arial"/>
                <a:cs typeface="FHIVRM+Arial"/>
              </a:rPr>
              <a:t>logo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  <a:r>
              <a:rPr sz="2000" spc="46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2000" spc="46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ostatních</a:t>
            </a:r>
          </a:p>
          <a:p>
            <a:pPr marL="379476" marR="0">
              <a:lnSpc>
                <a:spcPts val="2238"/>
              </a:lnSpc>
              <a:spcBef>
                <a:spcPts val="451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případech</a:t>
            </a:r>
            <a:r>
              <a:rPr sz="2000" spc="-4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2000" spc="-2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barevné</a:t>
            </a:r>
            <a:r>
              <a:rPr sz="2000" spc="-2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provedení</a:t>
            </a:r>
            <a:r>
              <a:rPr sz="2000" spc="-2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použije,</a:t>
            </a:r>
            <a:r>
              <a:rPr sz="2000" spc="-2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kdykoli</a:t>
            </a:r>
            <a:r>
              <a:rPr sz="2000" spc="-1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je to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možné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392277" y="2036782"/>
            <a:ext cx="8655921" cy="99352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99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Jednobarevnou</a:t>
            </a:r>
            <a:r>
              <a:rPr sz="2000" spc="16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verzi</a:t>
            </a:r>
            <a:r>
              <a:rPr sz="2000" spc="16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lze</a:t>
            </a:r>
            <a:r>
              <a:rPr sz="2000" spc="15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použít</a:t>
            </a:r>
            <a:r>
              <a:rPr sz="2000" spc="15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jen</a:t>
            </a:r>
            <a:r>
              <a:rPr sz="2000" spc="16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2000" spc="16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odůvodněných</a:t>
            </a:r>
            <a:r>
              <a:rPr sz="2000" spc="16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případech</a:t>
            </a:r>
            <a:r>
              <a:rPr sz="2000" spc="15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(tisk</a:t>
            </a:r>
            <a:r>
              <a:rPr sz="2000" spc="16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</a:p>
          <a:p>
            <a:pPr marL="379476" marR="0">
              <a:lnSpc>
                <a:spcPts val="2238"/>
              </a:lnSpc>
              <a:spcBef>
                <a:spcPts val="452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běžných</a:t>
            </a:r>
            <a:r>
              <a:rPr sz="2000" spc="16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tiskárnách,</a:t>
            </a:r>
            <a:r>
              <a:rPr sz="2000" spc="1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kdy</a:t>
            </a:r>
            <a:r>
              <a:rPr sz="2000" spc="15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2000" spc="15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barevná</a:t>
            </a:r>
            <a:r>
              <a:rPr sz="2000" spc="15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verze</a:t>
            </a:r>
            <a:r>
              <a:rPr sz="2000" spc="16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nehospodárná,</a:t>
            </a:r>
            <a:r>
              <a:rPr sz="2000" spc="16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neekologická</a:t>
            </a:r>
          </a:p>
          <a:p>
            <a:pPr marL="379476" marR="0">
              <a:lnSpc>
                <a:spcPts val="2238"/>
              </a:lnSpc>
              <a:spcBef>
                <a:spcPts val="401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či</a:t>
            </a:r>
            <a:r>
              <a:rPr sz="2000" spc="-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neestetická)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392277" y="3119076"/>
            <a:ext cx="8651266" cy="65824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99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Znak</a:t>
            </a:r>
            <a:r>
              <a:rPr sz="2000" spc="54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EU</a:t>
            </a:r>
            <a:r>
              <a:rPr sz="2000" spc="54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2000" spc="5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povinné</a:t>
            </a:r>
            <a:r>
              <a:rPr sz="2000" spc="53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odkazy</a:t>
            </a:r>
            <a:r>
              <a:rPr sz="2000" spc="54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musí</a:t>
            </a:r>
            <a:r>
              <a:rPr sz="2000" spc="53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být</a:t>
            </a:r>
            <a:r>
              <a:rPr sz="2000" spc="54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umístěn</a:t>
            </a:r>
            <a:r>
              <a:rPr sz="2000" spc="53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tak,</a:t>
            </a:r>
            <a:r>
              <a:rPr sz="2000" spc="54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aby</a:t>
            </a:r>
            <a:r>
              <a:rPr sz="2000" spc="53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byl</a:t>
            </a:r>
            <a:r>
              <a:rPr sz="2000" spc="53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zřetelně</a:t>
            </a:r>
          </a:p>
          <a:p>
            <a:pPr marL="379476" marR="0">
              <a:lnSpc>
                <a:spcPts val="2238"/>
              </a:lnSpc>
              <a:spcBef>
                <a:spcPts val="452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viditelný,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velikost</a:t>
            </a:r>
            <a:r>
              <a:rPr sz="2000" spc="-2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musí</a:t>
            </a:r>
            <a:r>
              <a:rPr sz="2000" spc="-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být</a:t>
            </a:r>
            <a:r>
              <a:rPr sz="2000" spc="-2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úměrná</a:t>
            </a:r>
            <a:r>
              <a:rPr sz="2000" spc="-3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rozměrům</a:t>
            </a:r>
            <a:r>
              <a:rPr sz="2000" spc="-4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použitého</a:t>
            </a:r>
            <a:r>
              <a:rPr sz="2000" spc="-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materiálu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392277" y="3866366"/>
            <a:ext cx="8416859" cy="99305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99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Jsou-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li</a:t>
            </a:r>
            <a:r>
              <a:rPr sz="2000" spc="-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kromě</a:t>
            </a:r>
            <a:r>
              <a:rPr sz="2000" spc="-3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logotypu EU zobrazena</a:t>
            </a:r>
            <a:r>
              <a:rPr sz="2000" spc="-3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další</a:t>
            </a:r>
            <a:r>
              <a:rPr sz="2000" spc="-2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loga,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musí</a:t>
            </a:r>
            <a:r>
              <a:rPr sz="2000" spc="-35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mít</a:t>
            </a:r>
            <a:r>
              <a:rPr sz="2000" spc="-19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znak</a:t>
            </a:r>
            <a:r>
              <a:rPr sz="2000" spc="-25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EU</a:t>
            </a:r>
          </a:p>
          <a:p>
            <a:pPr marL="379476" marR="0">
              <a:lnSpc>
                <a:spcPts val="2238"/>
              </a:lnSpc>
              <a:spcBef>
                <a:spcPts val="451"/>
              </a:spcBef>
              <a:spcAft>
                <a:spcPts val="0"/>
              </a:spcAft>
            </a:pP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nejméně</a:t>
            </a:r>
            <a:r>
              <a:rPr sz="2000" spc="-25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stejnou</a:t>
            </a:r>
            <a:r>
              <a:rPr sz="2000" spc="-10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velikost</a:t>
            </a:r>
            <a:r>
              <a:rPr sz="2000" spc="-12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(měřeno</a:t>
            </a:r>
            <a:r>
              <a:rPr sz="2000" spc="-5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na výšku</a:t>
            </a:r>
            <a:r>
              <a:rPr sz="2000" spc="-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nebo</a:t>
            </a:r>
            <a:r>
              <a:rPr sz="2000" spc="-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šířku)</a:t>
            </a:r>
            <a:r>
              <a:rPr sz="2000" spc="-2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jako</a:t>
            </a:r>
            <a:r>
              <a:rPr sz="2000" spc="-15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největší</a:t>
            </a:r>
            <a:r>
              <a:rPr sz="2000" spc="-14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z</a:t>
            </a:r>
          </a:p>
          <a:p>
            <a:pPr marL="379476" marR="0">
              <a:lnSpc>
                <a:spcPts val="2241"/>
              </a:lnSpc>
              <a:spcBef>
                <a:spcPts val="398"/>
              </a:spcBef>
              <a:spcAft>
                <a:spcPts val="0"/>
              </a:spcAft>
            </a:pP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těchto</a:t>
            </a:r>
            <a:r>
              <a:rPr sz="2000" spc="-34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dalších</a:t>
            </a:r>
            <a:r>
              <a:rPr sz="2000" spc="-23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použitých</a:t>
            </a:r>
            <a:r>
              <a:rPr sz="2000" spc="-40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log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392277" y="4948787"/>
            <a:ext cx="8356442" cy="3224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99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V případě</a:t>
            </a:r>
            <a:r>
              <a:rPr sz="2000" spc="-2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použití</a:t>
            </a:r>
            <a:r>
              <a:rPr sz="2000" spc="-4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dalších</a:t>
            </a:r>
            <a:r>
              <a:rPr sz="2000" spc="-2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log bude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logotyp</a:t>
            </a:r>
            <a:r>
              <a:rPr sz="2000" spc="-13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EU vždy na</a:t>
            </a:r>
            <a:r>
              <a:rPr sz="2000" spc="-13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první</a:t>
            </a:r>
            <a:r>
              <a:rPr sz="2000" spc="-40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pozici,</a:t>
            </a:r>
            <a:r>
              <a:rPr sz="2000" spc="-18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ať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771753" y="5284067"/>
            <a:ext cx="4610828" cy="3224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už</a:t>
            </a:r>
            <a:r>
              <a:rPr sz="2000" spc="-10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v horizontálním</a:t>
            </a:r>
            <a:r>
              <a:rPr sz="2000" spc="-48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či vertikálním</a:t>
            </a:r>
            <a:r>
              <a:rPr sz="2000" spc="-29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řazení.</a:t>
            </a:r>
          </a:p>
        </p:txBody>
      </p:sp>
      <p:sp>
        <p:nvSpPr>
          <p:cNvPr id="10" name="object 10"/>
          <p:cNvSpPr txBox="true"/>
          <p:nvPr/>
        </p:nvSpPr>
        <p:spPr>
          <a:xfrm>
            <a:off x="392277" y="5695246"/>
            <a:ext cx="8282474" cy="99357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99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Na</a:t>
            </a:r>
            <a:r>
              <a:rPr sz="2000" b="true" spc="-13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internetové</a:t>
            </a:r>
            <a:r>
              <a:rPr sz="2000" b="true" spc="-13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stránce</a:t>
            </a:r>
            <a:r>
              <a:rPr sz="2000" b="true" spc="-24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musí</a:t>
            </a:r>
            <a:r>
              <a:rPr sz="2000" b="true" spc="-23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být</a:t>
            </a:r>
            <a:r>
              <a:rPr sz="2000" b="true" spc="-16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logotyp</a:t>
            </a:r>
            <a:r>
              <a:rPr sz="2000" b="true" spc="24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EU umístěn</a:t>
            </a:r>
            <a:r>
              <a:rPr sz="2000" b="true" spc="-27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tak,</a:t>
            </a:r>
            <a:r>
              <a:rPr sz="2000" b="true" spc="-17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aby</a:t>
            </a:r>
            <a:r>
              <a:rPr sz="2000" b="true" spc="-18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spc="-15" dirty="false">
                <a:solidFill>
                  <a:srgbClr val="FF0000"/>
                </a:solidFill>
                <a:latin typeface="EDLADW+Arial Bold"/>
                <a:cs typeface="EDLADW+Arial Bold"/>
              </a:rPr>
              <a:t>byl</a:t>
            </a:r>
          </a:p>
          <a:p>
            <a:pPr marL="379476" marR="0">
              <a:lnSpc>
                <a:spcPts val="2238"/>
              </a:lnSpc>
              <a:spcBef>
                <a:spcPts val="453"/>
              </a:spcBef>
              <a:spcAft>
                <a:spcPts val="0"/>
              </a:spcAft>
            </a:pP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viditelný při</a:t>
            </a:r>
            <a:r>
              <a:rPr sz="2000" b="true" spc="-21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otevření stránky</a:t>
            </a:r>
            <a:r>
              <a:rPr sz="2000" b="true" spc="-29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na digitálním</a:t>
            </a:r>
            <a:r>
              <a:rPr sz="2000" b="true" spc="-29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zařízení</a:t>
            </a:r>
            <a:r>
              <a:rPr sz="2000" b="true" spc="-32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bez</a:t>
            </a:r>
            <a:r>
              <a:rPr sz="2000" b="true" spc="-11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nutnosti</a:t>
            </a:r>
          </a:p>
          <a:p>
            <a:pPr marL="379476" marR="0">
              <a:lnSpc>
                <a:spcPts val="2238"/>
              </a:lnSpc>
              <a:spcBef>
                <a:spcPts val="401"/>
              </a:spcBef>
              <a:spcAft>
                <a:spcPts val="0"/>
              </a:spcAft>
            </a:pP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přesunu</a:t>
            </a:r>
            <a:r>
              <a:rPr sz="2000" b="true" spc="-12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na spodní část</a:t>
            </a:r>
            <a:r>
              <a:rPr sz="2000" b="true" spc="-23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stránky</a:t>
            </a:r>
            <a:r>
              <a:rPr sz="2000" b="true" spc="-29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(tj.</a:t>
            </a:r>
            <a:r>
              <a:rPr sz="2000" b="true" spc="-35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bez</a:t>
            </a:r>
            <a:r>
              <a:rPr sz="2000" b="true" spc="-11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nutnosti</a:t>
            </a:r>
            <a:r>
              <a:rPr sz="2000" b="true" spc="-35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rolovat).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5978461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VIZUÁLNÍ</a:t>
            </a:r>
            <a:r>
              <a:rPr sz="3200" b="true" spc="-19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IDENTITA</a:t>
            </a:r>
            <a:r>
              <a:rPr sz="3200" b="true" spc="-51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BBLJGJ+Arial Bold"/>
                <a:cs typeface="BBLJGJ+Arial Bold"/>
              </a:rPr>
              <a:t>-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POUŽITÍ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549554" y="1278319"/>
            <a:ext cx="660387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true" spc="-26" dirty="false">
                <a:solidFill>
                  <a:srgbClr val="084A8B"/>
                </a:solidFill>
                <a:latin typeface="BBLJGJ+Arial Bold"/>
                <a:cs typeface="BBLJGJ+Arial Bold"/>
              </a:rPr>
              <a:t>ANO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4622038" y="1278319"/>
            <a:ext cx="469962" cy="57005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NE</a:t>
            </a:r>
          </a:p>
          <a:p>
            <a:pPr marL="22859" marR="0">
              <a:lnSpc>
                <a:spcPts val="1598"/>
              </a:lnSpc>
              <a:spcBef>
                <a:spcPts val="579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251459" y="1593273"/>
            <a:ext cx="311292" cy="2411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683056" y="1597278"/>
            <a:ext cx="3550343" cy="23730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povinný</a:t>
            </a:r>
            <a:r>
              <a:rPr sz="1400" b="true" spc="-12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plakát,</a:t>
            </a:r>
            <a:r>
              <a:rPr sz="1400" b="true" spc="-36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dočasná/stála</a:t>
            </a:r>
            <a:r>
              <a:rPr sz="1400" spc="-3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deska</a:t>
            </a:r>
            <a:r>
              <a:rPr sz="1400" spc="-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nebo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5076190" y="1611248"/>
            <a:ext cx="1689619" cy="23730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interní</a:t>
            </a:r>
            <a:r>
              <a:rPr sz="1400" b="true" spc="-3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dokumenty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683056" y="1810638"/>
            <a:ext cx="826453" cy="23730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billboard</a:t>
            </a:r>
          </a:p>
        </p:txBody>
      </p:sp>
      <p:sp>
        <p:nvSpPr>
          <p:cNvPr id="10" name="object 10"/>
          <p:cNvSpPr txBox="true"/>
          <p:nvPr/>
        </p:nvSpPr>
        <p:spPr>
          <a:xfrm>
            <a:off x="4644898" y="1897184"/>
            <a:ext cx="311292" cy="2411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</p:txBody>
      </p:sp>
      <p:sp>
        <p:nvSpPr>
          <p:cNvPr id="11" name="object 11"/>
          <p:cNvSpPr txBox="true"/>
          <p:nvPr/>
        </p:nvSpPr>
        <p:spPr>
          <a:xfrm>
            <a:off x="5076190" y="1901189"/>
            <a:ext cx="1583856" cy="23730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archivační</a:t>
            </a:r>
            <a:r>
              <a:rPr sz="1400" spc="-3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šanony</a:t>
            </a:r>
          </a:p>
        </p:txBody>
      </p:sp>
      <p:sp>
        <p:nvSpPr>
          <p:cNvPr id="12" name="object 12"/>
          <p:cNvSpPr txBox="true"/>
          <p:nvPr/>
        </p:nvSpPr>
        <p:spPr>
          <a:xfrm>
            <a:off x="251459" y="2096193"/>
            <a:ext cx="311292" cy="53069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  <a:p>
            <a:pPr marL="0" marR="0">
              <a:lnSpc>
                <a:spcPts val="1598"/>
              </a:lnSpc>
              <a:spcBef>
                <a:spcPts val="681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</p:txBody>
      </p:sp>
      <p:sp>
        <p:nvSpPr>
          <p:cNvPr id="13" name="object 13"/>
          <p:cNvSpPr txBox="true"/>
          <p:nvPr/>
        </p:nvSpPr>
        <p:spPr>
          <a:xfrm>
            <a:off x="683056" y="2100198"/>
            <a:ext cx="3296737" cy="23730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weby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, </a:t>
            </a:r>
            <a:r>
              <a:rPr sz="1400" spc="-11" dirty="false">
                <a:solidFill>
                  <a:srgbClr val="084A8B"/>
                </a:solidFill>
                <a:latin typeface="FHIVRM+Arial"/>
                <a:cs typeface="FHIVRM+Arial"/>
              </a:rPr>
              <a:t>microsity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,</a:t>
            </a:r>
            <a:r>
              <a:rPr sz="1400" spc="-2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sociální</a:t>
            </a:r>
            <a:r>
              <a:rPr sz="1400" spc="-2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média</a:t>
            </a:r>
            <a:r>
              <a:rPr sz="1400" spc="-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projektu</a:t>
            </a:r>
          </a:p>
        </p:txBody>
      </p:sp>
      <p:sp>
        <p:nvSpPr>
          <p:cNvPr id="14" name="object 14"/>
          <p:cNvSpPr txBox="true"/>
          <p:nvPr/>
        </p:nvSpPr>
        <p:spPr>
          <a:xfrm>
            <a:off x="4644898" y="2186744"/>
            <a:ext cx="311292" cy="2411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</p:txBody>
      </p:sp>
      <p:sp>
        <p:nvSpPr>
          <p:cNvPr id="15" name="object 15"/>
          <p:cNvSpPr txBox="true"/>
          <p:nvPr/>
        </p:nvSpPr>
        <p:spPr>
          <a:xfrm>
            <a:off x="5076190" y="2190749"/>
            <a:ext cx="3030674" cy="23730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elektronická</a:t>
            </a:r>
            <a:r>
              <a:rPr sz="1400" b="true" spc="-54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i listinná</a:t>
            </a:r>
            <a:r>
              <a:rPr sz="1400" b="true" spc="-42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komunikace</a:t>
            </a:r>
          </a:p>
        </p:txBody>
      </p:sp>
      <p:sp>
        <p:nvSpPr>
          <p:cNvPr id="16" name="object 16"/>
          <p:cNvSpPr txBox="true"/>
          <p:nvPr/>
        </p:nvSpPr>
        <p:spPr>
          <a:xfrm>
            <a:off x="683056" y="2389758"/>
            <a:ext cx="3854041" cy="66408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propagační</a:t>
            </a:r>
            <a:r>
              <a:rPr sz="1400" b="true" spc="-35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tiskoviny</a:t>
            </a:r>
            <a:r>
              <a:rPr sz="1400" b="true" spc="-19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spc="-15" dirty="false">
                <a:solidFill>
                  <a:srgbClr val="084A8B"/>
                </a:solidFill>
                <a:latin typeface="TQVLJK+Arial"/>
                <a:cs typeface="TQVLJK+Arial"/>
              </a:rPr>
              <a:t>(brožury,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spc="-18" dirty="false">
                <a:solidFill>
                  <a:srgbClr val="084A8B"/>
                </a:solidFill>
                <a:latin typeface="TQVLJK+Arial"/>
                <a:cs typeface="TQVLJK+Arial"/>
              </a:rPr>
              <a:t>letáky,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spc="-15" dirty="false">
                <a:solidFill>
                  <a:srgbClr val="084A8B"/>
                </a:solidFill>
                <a:latin typeface="TQVLJK+Arial"/>
                <a:cs typeface="TQVLJK+Arial"/>
              </a:rPr>
              <a:t>plakáty,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publikace,</a:t>
            </a:r>
            <a:r>
              <a:rPr sz="1400" spc="-4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školicí</a:t>
            </a:r>
            <a:r>
              <a:rPr sz="1400" spc="-3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materiály)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a propagační</a:t>
            </a:r>
          </a:p>
          <a:p>
            <a:pPr marL="0" marR="0">
              <a:lnSpc>
                <a:spcPts val="1571"/>
              </a:lnSpc>
              <a:spcBef>
                <a:spcPts val="109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předměty</a:t>
            </a:r>
          </a:p>
        </p:txBody>
      </p:sp>
      <p:sp>
        <p:nvSpPr>
          <p:cNvPr id="17" name="object 17"/>
          <p:cNvSpPr txBox="true"/>
          <p:nvPr/>
        </p:nvSpPr>
        <p:spPr>
          <a:xfrm>
            <a:off x="4644898" y="2476304"/>
            <a:ext cx="311292" cy="2411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</p:txBody>
      </p:sp>
      <p:sp>
        <p:nvSpPr>
          <p:cNvPr id="18" name="object 18"/>
          <p:cNvSpPr txBox="true"/>
          <p:nvPr/>
        </p:nvSpPr>
        <p:spPr>
          <a:xfrm>
            <a:off x="5076190" y="2480309"/>
            <a:ext cx="3588775" cy="45066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pracovní</a:t>
            </a:r>
            <a:r>
              <a:rPr sz="1400" b="true" spc="-10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spc="-20" dirty="false">
                <a:solidFill>
                  <a:srgbClr val="084A8B"/>
                </a:solidFill>
                <a:latin typeface="EDLADW+Arial Bold"/>
                <a:cs typeface="EDLADW+Arial Bold"/>
              </a:rPr>
              <a:t>smlouvy,</a:t>
            </a:r>
            <a:r>
              <a:rPr sz="1400" b="true" spc="44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smlouvy s </a:t>
            </a:r>
            <a:r>
              <a:rPr sz="14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dodavateli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,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dalšími</a:t>
            </a:r>
            <a:r>
              <a:rPr sz="1400" spc="-3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příjemci</a:t>
            </a:r>
            <a:r>
              <a:rPr sz="1400" spc="-3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apod.</a:t>
            </a:r>
          </a:p>
        </p:txBody>
      </p:sp>
      <p:sp>
        <p:nvSpPr>
          <p:cNvPr id="19" name="object 19"/>
          <p:cNvSpPr txBox="true"/>
          <p:nvPr/>
        </p:nvSpPr>
        <p:spPr>
          <a:xfrm>
            <a:off x="4644898" y="2978941"/>
            <a:ext cx="311564" cy="1247511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  <a:p>
            <a:pPr marL="0" marR="0">
              <a:lnSpc>
                <a:spcPts val="1598"/>
              </a:lnSpc>
              <a:spcBef>
                <a:spcPts val="2362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  <a:p>
            <a:pPr marL="0" marR="0">
              <a:lnSpc>
                <a:spcPts val="1598"/>
              </a:lnSpc>
              <a:spcBef>
                <a:spcPts val="2311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</p:txBody>
      </p:sp>
      <p:sp>
        <p:nvSpPr>
          <p:cNvPr id="20" name="object 20"/>
          <p:cNvSpPr txBox="true"/>
          <p:nvPr/>
        </p:nvSpPr>
        <p:spPr>
          <a:xfrm>
            <a:off x="5076190" y="2982953"/>
            <a:ext cx="3411201" cy="45119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účetní</a:t>
            </a:r>
            <a:r>
              <a:rPr sz="1400" b="true" spc="-22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doklady</a:t>
            </a:r>
            <a:r>
              <a:rPr sz="1400" b="true" spc="-30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vztahující</a:t>
            </a:r>
            <a:r>
              <a:rPr sz="1400" b="true" spc="-49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se k výdajům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projektu</a:t>
            </a:r>
          </a:p>
        </p:txBody>
      </p:sp>
      <p:sp>
        <p:nvSpPr>
          <p:cNvPr id="21" name="object 21"/>
          <p:cNvSpPr txBox="true"/>
          <p:nvPr/>
        </p:nvSpPr>
        <p:spPr>
          <a:xfrm>
            <a:off x="251459" y="3102287"/>
            <a:ext cx="311292" cy="2411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</p:txBody>
      </p:sp>
      <p:sp>
        <p:nvSpPr>
          <p:cNvPr id="22" name="object 22"/>
          <p:cNvSpPr txBox="true"/>
          <p:nvPr/>
        </p:nvSpPr>
        <p:spPr>
          <a:xfrm>
            <a:off x="683056" y="3106292"/>
            <a:ext cx="3750292" cy="66402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propagační</a:t>
            </a:r>
            <a:r>
              <a:rPr sz="1400" spc="-3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audiovizuální</a:t>
            </a:r>
            <a:r>
              <a:rPr sz="1400" spc="-3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materiály</a:t>
            </a:r>
            <a:r>
              <a:rPr sz="1400" spc="-3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(reklamní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spc="-18" dirty="false">
                <a:solidFill>
                  <a:srgbClr val="084A8B"/>
                </a:solidFill>
                <a:latin typeface="FHIVRM+Arial"/>
                <a:cs typeface="FHIVRM+Arial"/>
              </a:rPr>
              <a:t>spoty,</a:t>
            </a:r>
            <a:r>
              <a:rPr sz="1400" spc="1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product</a:t>
            </a:r>
            <a:r>
              <a:rPr sz="1400" spc="-3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placement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,</a:t>
            </a:r>
            <a:r>
              <a:rPr sz="1400" spc="-3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sponzorské</a:t>
            </a:r>
            <a:r>
              <a:rPr sz="1400" spc="-4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spc="-20" dirty="false">
                <a:solidFill>
                  <a:srgbClr val="084A8B"/>
                </a:solidFill>
                <a:latin typeface="TQVLJK+Arial"/>
                <a:cs typeface="TQVLJK+Arial"/>
              </a:rPr>
              <a:t>vzkazy,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reportáže,</a:t>
            </a:r>
            <a:r>
              <a:rPr sz="1400" spc="-4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pořady)</a:t>
            </a:r>
          </a:p>
        </p:txBody>
      </p:sp>
      <p:sp>
        <p:nvSpPr>
          <p:cNvPr id="23" name="object 23"/>
          <p:cNvSpPr txBox="true"/>
          <p:nvPr/>
        </p:nvSpPr>
        <p:spPr>
          <a:xfrm>
            <a:off x="5076190" y="3486403"/>
            <a:ext cx="3754522" cy="45066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true" spc="-10" dirty="false">
                <a:solidFill>
                  <a:srgbClr val="084A8B"/>
                </a:solidFill>
                <a:latin typeface="EDLADW+Arial Bold"/>
                <a:cs typeface="EDLADW+Arial Bold"/>
              </a:rPr>
              <a:t>vybavení</a:t>
            </a:r>
            <a:r>
              <a:rPr sz="1400" b="true" spc="45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pořízené</a:t>
            </a:r>
            <a:r>
              <a:rPr sz="1400" b="true" spc="-29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z prostředků</a:t>
            </a:r>
            <a:r>
              <a:rPr sz="1400" b="true" spc="-35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projektu</a:t>
            </a:r>
            <a:r>
              <a:rPr sz="1400" b="true" spc="-4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(s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výjimkou</a:t>
            </a:r>
            <a:r>
              <a:rPr sz="1400" b="true" spc="-33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propagačních</a:t>
            </a:r>
            <a:r>
              <a:rPr sz="1400" b="true" spc="-45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předmětů)</a:t>
            </a:r>
          </a:p>
        </p:txBody>
      </p:sp>
      <p:sp>
        <p:nvSpPr>
          <p:cNvPr id="24" name="object 24"/>
          <p:cNvSpPr txBox="true"/>
          <p:nvPr/>
        </p:nvSpPr>
        <p:spPr>
          <a:xfrm>
            <a:off x="251459" y="3818567"/>
            <a:ext cx="311292" cy="82063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  <a:p>
            <a:pPr marL="0" marR="0">
              <a:lnSpc>
                <a:spcPts val="1598"/>
              </a:lnSpc>
              <a:spcBef>
                <a:spcPts val="684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  <a:p>
            <a:pPr marL="0" marR="0">
              <a:lnSpc>
                <a:spcPts val="1598"/>
              </a:lnSpc>
              <a:spcBef>
                <a:spcPts val="681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</p:txBody>
      </p:sp>
      <p:sp>
        <p:nvSpPr>
          <p:cNvPr id="25" name="object 25"/>
          <p:cNvSpPr txBox="true"/>
          <p:nvPr/>
        </p:nvSpPr>
        <p:spPr>
          <a:xfrm>
            <a:off x="683056" y="3822572"/>
            <a:ext cx="2589548" cy="23730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inzerce</a:t>
            </a:r>
            <a:r>
              <a:rPr sz="1400" b="true" spc="-40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(internet,</a:t>
            </a:r>
            <a:r>
              <a:rPr sz="1400" spc="-3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tisk,</a:t>
            </a:r>
            <a:r>
              <a:rPr sz="1400" spc="-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outdoor)</a:t>
            </a:r>
          </a:p>
        </p:txBody>
      </p:sp>
      <p:sp>
        <p:nvSpPr>
          <p:cNvPr id="26" name="object 26"/>
          <p:cNvSpPr txBox="true"/>
          <p:nvPr/>
        </p:nvSpPr>
        <p:spPr>
          <a:xfrm>
            <a:off x="5076190" y="3989323"/>
            <a:ext cx="3740460" cy="45072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neplacené</a:t>
            </a:r>
            <a:r>
              <a:rPr sz="1400" b="true" spc="-40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 články</a:t>
            </a:r>
            <a:r>
              <a:rPr sz="1400" b="true" spc="-24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a</a:t>
            </a:r>
            <a:r>
              <a:rPr sz="1400" spc="-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převzaté</a:t>
            </a:r>
            <a:r>
              <a:rPr sz="1400" spc="-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PR</a:t>
            </a:r>
            <a:r>
              <a:rPr sz="1400" spc="-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výstupy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(např.</a:t>
            </a:r>
            <a:r>
              <a:rPr sz="1400" spc="-3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médii)</a:t>
            </a:r>
          </a:p>
        </p:txBody>
      </p:sp>
      <p:sp>
        <p:nvSpPr>
          <p:cNvPr id="27" name="object 27"/>
          <p:cNvSpPr txBox="true"/>
          <p:nvPr/>
        </p:nvSpPr>
        <p:spPr>
          <a:xfrm>
            <a:off x="683056" y="4112513"/>
            <a:ext cx="2973584" cy="23730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soutěže</a:t>
            </a:r>
            <a:r>
              <a:rPr sz="1400" spc="-4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(s výjimkou</a:t>
            </a:r>
            <a:r>
              <a:rPr sz="1400" spc="-1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cen</a:t>
            </a:r>
            <a:r>
              <a:rPr sz="1400" spc="-2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do</a:t>
            </a:r>
            <a:r>
              <a:rPr sz="1400" spc="-1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soutěží)</a:t>
            </a:r>
          </a:p>
        </p:txBody>
      </p:sp>
      <p:sp>
        <p:nvSpPr>
          <p:cNvPr id="28" name="object 28"/>
          <p:cNvSpPr txBox="true"/>
          <p:nvPr/>
        </p:nvSpPr>
        <p:spPr>
          <a:xfrm>
            <a:off x="683056" y="4402073"/>
            <a:ext cx="3576775" cy="66402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komunikační</a:t>
            </a:r>
            <a:r>
              <a:rPr sz="1400" spc="-4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akce</a:t>
            </a:r>
            <a:r>
              <a:rPr sz="1400" spc="-2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(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semináře,</a:t>
            </a:r>
            <a:r>
              <a:rPr sz="1400" b="true" spc="-49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w</a:t>
            </a:r>
            <a:r>
              <a:rPr sz="1400" b="true" spc="-352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spc="-20" dirty="false">
                <a:solidFill>
                  <a:srgbClr val="084A8B"/>
                </a:solidFill>
                <a:latin typeface="EDLADW+Arial Bold"/>
                <a:cs typeface="EDLADW+Arial Bold"/>
              </a:rPr>
              <a:t>orkshopy,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konference,</a:t>
            </a:r>
            <a:r>
              <a:rPr sz="1400" b="true" spc="-4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tiskové</a:t>
            </a:r>
            <a:r>
              <a:rPr sz="1400" b="true" spc="-14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konference,</a:t>
            </a:r>
            <a:r>
              <a:rPr sz="1400" b="true" spc="-34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spc="-21" dirty="false">
                <a:solidFill>
                  <a:srgbClr val="084A8B"/>
                </a:solidFill>
                <a:latin typeface="EDLADW+Arial Bold"/>
                <a:cs typeface="EDLADW+Arial Bold"/>
              </a:rPr>
              <a:t>výstavy,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veletrhy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)</a:t>
            </a:r>
          </a:p>
        </p:txBody>
      </p:sp>
      <p:sp>
        <p:nvSpPr>
          <p:cNvPr id="29" name="object 29"/>
          <p:cNvSpPr txBox="true"/>
          <p:nvPr/>
        </p:nvSpPr>
        <p:spPr>
          <a:xfrm>
            <a:off x="4644898" y="4488620"/>
            <a:ext cx="311292" cy="53069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  <a:p>
            <a:pPr marL="0" marR="0">
              <a:lnSpc>
                <a:spcPts val="1598"/>
              </a:lnSpc>
              <a:spcBef>
                <a:spcPts val="681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</p:txBody>
      </p:sp>
      <p:sp>
        <p:nvSpPr>
          <p:cNvPr id="30" name="object 30"/>
          <p:cNvSpPr txBox="true"/>
          <p:nvPr/>
        </p:nvSpPr>
        <p:spPr>
          <a:xfrm>
            <a:off x="5076190" y="4492624"/>
            <a:ext cx="1397673" cy="23730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ceny</a:t>
            </a:r>
            <a:r>
              <a:rPr sz="1400" spc="-2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do soutěží</a:t>
            </a:r>
          </a:p>
        </p:txBody>
      </p:sp>
      <p:sp>
        <p:nvSpPr>
          <p:cNvPr id="31" name="object 31"/>
          <p:cNvSpPr txBox="true"/>
          <p:nvPr/>
        </p:nvSpPr>
        <p:spPr>
          <a:xfrm>
            <a:off x="5076190" y="4782184"/>
            <a:ext cx="3857966" cy="45066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true" spc="-21" dirty="false">
                <a:solidFill>
                  <a:srgbClr val="084A8B"/>
                </a:solidFill>
                <a:latin typeface="EDLADW+Arial Bold"/>
                <a:cs typeface="EDLADW+Arial Bold"/>
              </a:rPr>
              <a:t>výstupy,</a:t>
            </a:r>
            <a:r>
              <a:rPr sz="1400" b="true" spc="45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kde to</a:t>
            </a:r>
            <a:r>
              <a:rPr sz="1400" b="true" spc="-21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není</a:t>
            </a:r>
            <a:r>
              <a:rPr sz="1400" b="true" spc="-10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technicky</a:t>
            </a:r>
            <a:r>
              <a:rPr sz="1400" b="true" spc="-44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možné</a:t>
            </a:r>
            <a:r>
              <a:rPr sz="1400" b="true" spc="-16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(např.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strojově</a:t>
            </a:r>
            <a:r>
              <a:rPr sz="1400" b="true" spc="-2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generované</a:t>
            </a:r>
            <a:r>
              <a:rPr sz="1400" b="true" spc="-13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spc="-17" dirty="false">
                <a:solidFill>
                  <a:srgbClr val="084A8B"/>
                </a:solidFill>
                <a:latin typeface="EDLADW+Arial Bold"/>
                <a:cs typeface="EDLADW+Arial Bold"/>
              </a:rPr>
              <a:t>objednávky,</a:t>
            </a:r>
            <a:r>
              <a:rPr sz="1400" b="true" spc="28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faktury)</a:t>
            </a:r>
          </a:p>
        </p:txBody>
      </p:sp>
      <p:sp>
        <p:nvSpPr>
          <p:cNvPr id="32" name="object 32"/>
          <p:cNvSpPr txBox="true"/>
          <p:nvPr/>
        </p:nvSpPr>
        <p:spPr>
          <a:xfrm>
            <a:off x="251459" y="5114348"/>
            <a:ext cx="311292" cy="7443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  <a:p>
            <a:pPr marL="0" marR="0">
              <a:lnSpc>
                <a:spcPts val="1598"/>
              </a:lnSpc>
              <a:spcBef>
                <a:spcPts val="2363"/>
              </a:spcBef>
              <a:spcAft>
                <a:spcPts val="0"/>
              </a:spcAft>
            </a:pPr>
            <a:r>
              <a:rPr sz="1400" dirty="false">
                <a:solidFill>
                  <a:srgbClr val="5FBBF5"/>
                </a:solidFill>
                <a:latin typeface="MTUKAD+Wingdings 3"/>
                <a:cs typeface="MTUKAD+Wingdings 3"/>
              </a:rPr>
              <a:t></a:t>
            </a:r>
          </a:p>
        </p:txBody>
      </p:sp>
      <p:sp>
        <p:nvSpPr>
          <p:cNvPr id="33" name="object 33"/>
          <p:cNvSpPr txBox="true"/>
          <p:nvPr/>
        </p:nvSpPr>
        <p:spPr>
          <a:xfrm>
            <a:off x="683056" y="5118353"/>
            <a:ext cx="3764176" cy="450917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PR výstupy</a:t>
            </a:r>
            <a:r>
              <a:rPr sz="1400" spc="-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při</a:t>
            </a:r>
            <a:r>
              <a:rPr sz="1400" spc="-1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jejich</a:t>
            </a:r>
            <a:r>
              <a:rPr sz="1400" spc="-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distribuci</a:t>
            </a:r>
            <a:r>
              <a:rPr sz="1400" spc="-4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(tiskové</a:t>
            </a:r>
            <a:r>
              <a:rPr sz="1400" spc="-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spc="-22" dirty="false">
                <a:solidFill>
                  <a:srgbClr val="084A8B"/>
                </a:solidFill>
                <a:latin typeface="TQVLJK+Arial"/>
                <a:cs typeface="TQVLJK+Arial"/>
              </a:rPr>
              <a:t>zprávy,</a:t>
            </a:r>
          </a:p>
          <a:p>
            <a:pPr marL="0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informace</a:t>
            </a:r>
            <a:r>
              <a:rPr sz="1400" spc="-4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pro</a:t>
            </a:r>
            <a:r>
              <a:rPr sz="1400" spc="-1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média)</a:t>
            </a:r>
          </a:p>
        </p:txBody>
      </p:sp>
      <p:sp>
        <p:nvSpPr>
          <p:cNvPr id="34" name="object 34"/>
          <p:cNvSpPr txBox="true"/>
          <p:nvPr/>
        </p:nvSpPr>
        <p:spPr>
          <a:xfrm>
            <a:off x="683056" y="5621552"/>
            <a:ext cx="3864743" cy="66402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dokumenty</a:t>
            </a:r>
            <a:r>
              <a:rPr sz="1400" b="true" spc="-2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pro veřejnost</a:t>
            </a:r>
            <a:r>
              <a:rPr sz="1400" b="true" spc="-28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či</a:t>
            </a:r>
            <a:r>
              <a:rPr sz="1400" b="true" spc="-13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cílovou</a:t>
            </a:r>
            <a:r>
              <a:rPr sz="1400" b="true" spc="-19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skupinu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(vstupní,</a:t>
            </a:r>
            <a:r>
              <a:rPr sz="1400" spc="-3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výstupní/závěrečné</a:t>
            </a:r>
            <a:r>
              <a:rPr sz="1400" spc="-4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spc="-22" dirty="false">
                <a:solidFill>
                  <a:srgbClr val="084A8B"/>
                </a:solidFill>
                <a:latin typeface="TQVLJK+Arial"/>
                <a:cs typeface="TQVLJK+Arial"/>
              </a:rPr>
              <a:t>zprávy,</a:t>
            </a:r>
            <a:r>
              <a:rPr sz="1400" spc="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spc="-15" dirty="false">
                <a:solidFill>
                  <a:srgbClr val="084A8B"/>
                </a:solidFill>
                <a:latin typeface="TQVLJK+Arial"/>
                <a:cs typeface="TQVLJK+Arial"/>
              </a:rPr>
              <a:t>analýzy,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spc="-10" dirty="false">
                <a:solidFill>
                  <a:srgbClr val="084A8B"/>
                </a:solidFill>
                <a:latin typeface="TQVLJK+Arial"/>
                <a:cs typeface="TQVLJK+Arial"/>
              </a:rPr>
              <a:t>certifikáty,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 prezenční</a:t>
            </a:r>
            <a:r>
              <a:rPr sz="1400" spc="-4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listiny</a:t>
            </a:r>
            <a:r>
              <a:rPr sz="1400" spc="-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apod.)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9086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1804416" y="322368"/>
            <a:ext cx="5693341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OBSAH TÉTO</a:t>
            </a:r>
            <a:r>
              <a:rPr sz="3200" b="true" spc="-16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PREZENTACE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540105" y="2759245"/>
            <a:ext cx="3854248" cy="89677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400" spc="10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400" dirty="false">
                <a:solidFill>
                  <a:srgbClr val="084A8B"/>
                </a:solidFill>
                <a:latin typeface="TQVLJK+Arial"/>
                <a:cs typeface="TQVLJK+Arial"/>
              </a:rPr>
              <a:t>Zpráva o realizaci</a:t>
            </a:r>
            <a:r>
              <a:rPr sz="2400" spc="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400" spc="15" dirty="false">
                <a:solidFill>
                  <a:srgbClr val="084A8B"/>
                </a:solidFill>
                <a:latin typeface="TQVLJK+Arial"/>
                <a:cs typeface="TQVLJK+Arial"/>
              </a:rPr>
              <a:t>(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ZoR)</a:t>
            </a:r>
          </a:p>
          <a:p>
            <a:pPr marL="0" marR="0">
              <a:lnSpc>
                <a:spcPts val="2681"/>
              </a:lnSpc>
              <a:spcBef>
                <a:spcPts val="1398"/>
              </a:spcBef>
              <a:spcAft>
                <a:spcPts val="0"/>
              </a:spcAft>
            </a:pPr>
            <a:endParaRPr sz="2400" dirty="false">
              <a:solidFill>
                <a:srgbClr val="084A8B"/>
              </a:solidFill>
              <a:latin typeface="TQVLJK+Arial"/>
              <a:cs typeface="TQVLJK+Arial"/>
            </a:endParaRPr>
          </a:p>
        </p:txBody>
      </p:sp>
      <p:sp>
        <p:nvSpPr>
          <p:cNvPr id="7" name="object 7"/>
          <p:cNvSpPr txBox="true"/>
          <p:nvPr/>
        </p:nvSpPr>
        <p:spPr>
          <a:xfrm>
            <a:off x="540105" y="3346773"/>
            <a:ext cx="3530500" cy="89703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400" spc="10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400" dirty="false">
                <a:solidFill>
                  <a:srgbClr val="084A8B"/>
                </a:solidFill>
                <a:latin typeface="TQVLJK+Arial"/>
                <a:cs typeface="TQVLJK+Arial"/>
              </a:rPr>
              <a:t>Žádost o</a:t>
            </a:r>
            <a:r>
              <a:rPr sz="2400" spc="-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TQVLJK+Arial"/>
                <a:cs typeface="TQVLJK+Arial"/>
              </a:rPr>
              <a:t>platbu</a:t>
            </a:r>
            <a:r>
              <a:rPr sz="2400" spc="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TQVLJK+Arial"/>
                <a:cs typeface="TQVLJK+Arial"/>
              </a:rPr>
              <a:t>(ŽoP)</a:t>
            </a:r>
          </a:p>
          <a:p>
            <a:pPr marL="0" marR="0">
              <a:lnSpc>
                <a:spcPts val="2681"/>
              </a:lnSpc>
              <a:spcBef>
                <a:spcPts val="1400"/>
              </a:spcBef>
              <a:spcAft>
                <a:spcPts val="0"/>
              </a:spcAft>
            </a:pPr>
            <a:r>
              <a:rPr sz="24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400" spc="10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Dotazy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6032963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FINANČNÍ</a:t>
            </a:r>
            <a:r>
              <a:rPr sz="3200" b="true" spc="-23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OPRAVY</a:t>
            </a:r>
            <a:r>
              <a:rPr sz="3200" b="true" spc="-1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(SANKCE)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467563" y="1427735"/>
            <a:ext cx="8646718" cy="50891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600" spc="1801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Při</a:t>
            </a:r>
            <a:r>
              <a:rPr sz="1600" spc="55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nedodržení</a:t>
            </a:r>
            <a:r>
              <a:rPr sz="1600" spc="55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pravidel</a:t>
            </a:r>
            <a:r>
              <a:rPr sz="1600" spc="55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publicity</a:t>
            </a:r>
            <a:r>
              <a:rPr sz="1600" spc="55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600" spc="55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povinných</a:t>
            </a:r>
            <a:r>
              <a:rPr sz="1600" spc="53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i</a:t>
            </a:r>
            <a:r>
              <a:rPr sz="1600" spc="54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nepovinných</a:t>
            </a:r>
            <a:r>
              <a:rPr sz="1600" spc="53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nástrojích</a:t>
            </a:r>
            <a:r>
              <a:rPr sz="1600" spc="55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mohou</a:t>
            </a:r>
            <a:r>
              <a:rPr sz="1600" spc="54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být</a:t>
            </a:r>
          </a:p>
          <a:p>
            <a:pPr marL="431292" marR="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</a:pP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uděleny</a:t>
            </a:r>
            <a:r>
              <a:rPr sz="1600" spc="-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sankce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: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911047" y="2026411"/>
            <a:ext cx="3102671" cy="23730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Finanční</a:t>
            </a:r>
            <a:r>
              <a:rPr sz="1400" spc="-4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opravy u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povinného</a:t>
            </a:r>
            <a:r>
              <a:rPr sz="1400" spc="-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plakátu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: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911047" y="4424298"/>
            <a:ext cx="4767259" cy="23730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Finanční</a:t>
            </a:r>
            <a:r>
              <a:rPr sz="1400" spc="-4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opravy u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dalších</a:t>
            </a:r>
            <a:r>
              <a:rPr sz="1400" spc="-3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komunikačních</a:t>
            </a:r>
            <a:r>
              <a:rPr sz="1400" spc="-3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aktivit a </a:t>
            </a:r>
            <a:r>
              <a:rPr sz="1400" dirty="false">
                <a:solidFill>
                  <a:srgbClr val="084A8B"/>
                </a:solidFill>
                <a:latin typeface="TQVLJK+Arial"/>
                <a:cs typeface="TQVLJK+Arial"/>
              </a:rPr>
              <a:t>výstupů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</a:rPr>
              <a:t>: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467563" y="5963105"/>
            <a:ext cx="8650349" cy="26454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600" spc="1801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Více</a:t>
            </a:r>
            <a:r>
              <a:rPr sz="1600" spc="44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informací</a:t>
            </a:r>
            <a:r>
              <a:rPr sz="1600" spc="46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k</a:t>
            </a:r>
            <a:r>
              <a:rPr sz="1600" spc="44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Pravidlům</a:t>
            </a:r>
            <a:r>
              <a:rPr sz="1600" spc="45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pro</a:t>
            </a:r>
            <a:r>
              <a:rPr sz="1600" spc="45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informování</a:t>
            </a:r>
            <a:r>
              <a:rPr sz="1600" spc="45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600" spc="46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komunikaci</a:t>
            </a:r>
            <a:r>
              <a:rPr sz="1600" spc="45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OPZ+</a:t>
            </a:r>
            <a:r>
              <a:rPr sz="1600" spc="44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600" spc="45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užívání</a:t>
            </a:r>
            <a:r>
              <a:rPr sz="1600" spc="44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loga</a:t>
            </a:r>
            <a:r>
              <a:rPr sz="1600" spc="44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EU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898855" y="6206945"/>
            <a:ext cx="6743296" cy="2645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naleznete</a:t>
            </a:r>
            <a:r>
              <a:rPr sz="1600" spc="-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v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Obecné</a:t>
            </a:r>
            <a:r>
              <a:rPr sz="1600" spc="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části</a:t>
            </a:r>
            <a:r>
              <a:rPr sz="1600" spc="-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pravidel pro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žadatele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600" spc="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6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v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rámci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OPZ+.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4936871" y="648190"/>
            <a:ext cx="3961461" cy="3035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FFFFFF"/>
                </a:solidFill>
                <a:latin typeface="KSHBDU+Trebuchet MS"/>
                <a:cs typeface="KSHBDU+Trebuchet MS"/>
              </a:rPr>
              <a:t>Operační program</a:t>
            </a:r>
            <a:r>
              <a:rPr sz="1800" spc="12" dirty="false">
                <a:solidFill>
                  <a:srgbClr val="FFFFFF"/>
                </a:solidFill>
                <a:latin typeface="KSHBDU+Trebuchet MS"/>
                <a:cs typeface="KSHBDU+Trebuchet MS"/>
              </a:rPr>
              <a:t> </a:t>
            </a:r>
            <a:r>
              <a:rPr sz="1800" dirty="false">
                <a:solidFill>
                  <a:srgbClr val="5FBBF5"/>
                </a:solidFill>
                <a:latin typeface="KSHBDU+Trebuchet MS"/>
                <a:cs typeface="KSHBDU+Trebuchet MS"/>
              </a:rPr>
              <a:t>Zaměstnanost plus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2329942" y="3425891"/>
            <a:ext cx="4633977" cy="121472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CÍLOVÁ SKUPINA,</a:t>
            </a:r>
          </a:p>
          <a:p>
            <a:pPr marL="664463" marR="0">
              <a:lnSpc>
                <a:spcPts val="4466"/>
              </a:lnSpc>
              <a:spcBef>
                <a:spcPts val="333"/>
              </a:spcBef>
              <a:spcAft>
                <a:spcPts val="0"/>
              </a:spcAft>
            </a:pPr>
            <a:r>
              <a:rPr sz="4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INDIKÁTORY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6123837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CÍLOVÁ</a:t>
            </a:r>
            <a:r>
              <a:rPr sz="3200" b="true" spc="-14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SKUPINA,</a:t>
            </a:r>
            <a:r>
              <a:rPr sz="3200" b="true" spc="-13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INDIKÁTOR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251459" y="1356678"/>
            <a:ext cx="5668250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CS =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Skupina subjektů</a:t>
            </a:r>
            <a:r>
              <a:rPr sz="1800" spc="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nebo osob, na kterou</a:t>
            </a:r>
            <a:r>
              <a:rPr sz="1800" spc="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je projekt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696772" y="1630722"/>
            <a:ext cx="5241374" cy="29382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zaměřen</a:t>
            </a:r>
            <a:r>
              <a:rPr sz="18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a má z</a:t>
            </a:r>
            <a:r>
              <a:rPr sz="1800" spc="-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něj</a:t>
            </a:r>
            <a:r>
              <a:rPr sz="1800" spc="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užitek po dobu</a:t>
            </a:r>
            <a:r>
              <a:rPr sz="1800" spc="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jeho</a:t>
            </a:r>
            <a:r>
              <a:rPr sz="1800" spc="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realizace.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251459" y="2057972"/>
            <a:ext cx="5358268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CS jsou</a:t>
            </a:r>
            <a:r>
              <a:rPr sz="18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vyjmenovány</a:t>
            </a:r>
            <a:r>
              <a:rPr sz="1800" spc="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a popsány</a:t>
            </a:r>
            <a:r>
              <a:rPr sz="1800" spc="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 žádosti</a:t>
            </a:r>
            <a:r>
              <a:rPr sz="1800" spc="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 dotaci.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251459" y="2484692"/>
            <a:ext cx="8684931" cy="84219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800" spc="17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základě</a:t>
            </a:r>
            <a:r>
              <a:rPr sz="1800" spc="16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stanovených</a:t>
            </a:r>
            <a:r>
              <a:rPr sz="1800" spc="17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cílů</a:t>
            </a:r>
            <a:r>
              <a:rPr sz="1800" spc="17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projektu</a:t>
            </a:r>
            <a:r>
              <a:rPr sz="1800" spc="17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žadatel</a:t>
            </a:r>
            <a:r>
              <a:rPr sz="1800" spc="16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do</a:t>
            </a:r>
            <a:r>
              <a:rPr sz="1800" spc="17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žádosti</a:t>
            </a:r>
            <a:r>
              <a:rPr sz="1800" spc="17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800" spc="17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podporu</a:t>
            </a:r>
            <a:r>
              <a:rPr sz="1800" spc="16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uvedl</a:t>
            </a:r>
            <a:r>
              <a:rPr sz="1800" spc="18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svůj</a:t>
            </a:r>
          </a:p>
          <a:p>
            <a:pPr marL="431596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závazek,</a:t>
            </a:r>
            <a:r>
              <a:rPr sz="1800" spc="51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tj.</a:t>
            </a:r>
            <a:r>
              <a:rPr sz="1800" spc="52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určil</a:t>
            </a:r>
            <a:r>
              <a:rPr sz="1800" spc="5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cílové</a:t>
            </a:r>
            <a:r>
              <a:rPr sz="1800" b="true" spc="532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hodnoty</a:t>
            </a:r>
            <a:r>
              <a:rPr sz="1800" b="true" spc="509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několika</a:t>
            </a:r>
            <a:r>
              <a:rPr sz="1800" spc="5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indikátorů,</a:t>
            </a:r>
            <a:r>
              <a:rPr sz="1800" spc="52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kterých</a:t>
            </a:r>
            <a:r>
              <a:rPr sz="1800" spc="5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díky</a:t>
            </a:r>
            <a:r>
              <a:rPr sz="1800" spc="50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podpoře</a:t>
            </a:r>
          </a:p>
          <a:p>
            <a:pPr marL="431596" marR="0">
              <a:lnSpc>
                <a:spcPts val="2013"/>
              </a:lnSpc>
              <a:spcBef>
                <a:spcPts val="146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 OPZ+</a:t>
            </a:r>
            <a:r>
              <a:rPr sz="1800" spc="-1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plánuje</a:t>
            </a:r>
            <a:r>
              <a:rPr sz="1800" spc="2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dosáhnout</a:t>
            </a:r>
            <a:r>
              <a:rPr sz="18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=&gt;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cílové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hodnoty</a:t>
            </a:r>
            <a:r>
              <a:rPr sz="1800" spc="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jsou</a:t>
            </a:r>
            <a:r>
              <a:rPr sz="1800" spc="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zaznamenány</a:t>
            </a:r>
            <a:r>
              <a:rPr sz="1800" spc="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Rozhodnutí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251459" y="3536633"/>
            <a:ext cx="8686354" cy="53860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 err="true">
                <a:solidFill>
                  <a:srgbClr val="084A8B"/>
                </a:solidFill>
                <a:latin typeface="TQVLJK+Arial"/>
                <a:cs typeface="TQVLJK+Arial"/>
              </a:rPr>
              <a:t>Nenaplnění</a:t>
            </a:r>
            <a:r>
              <a:rPr lang="cs-CZ" spc="44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 err="true">
                <a:solidFill>
                  <a:srgbClr val="084A8B"/>
                </a:solidFill>
                <a:latin typeface="TQVLJK+Arial"/>
                <a:cs typeface="TQVLJK+Arial"/>
              </a:rPr>
              <a:t>cílových</a:t>
            </a:r>
            <a:r>
              <a:rPr sz="1800" spc="4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hodnot</a:t>
            </a:r>
            <a:r>
              <a:rPr sz="1800" spc="44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indikátorů</a:t>
            </a:r>
            <a:r>
              <a:rPr sz="1800" spc="4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uvedených</a:t>
            </a:r>
            <a:r>
              <a:rPr sz="1800" spc="4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800" spc="43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právním</a:t>
            </a:r>
            <a:r>
              <a:rPr sz="1800" spc="44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aktu</a:t>
            </a:r>
            <a:r>
              <a:rPr sz="1800" spc="43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může</a:t>
            </a:r>
            <a:r>
              <a:rPr sz="1800" spc="43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mít</a:t>
            </a:r>
          </a:p>
          <a:p>
            <a:pPr marL="431596" marR="0">
              <a:lnSpc>
                <a:spcPts val="2010"/>
              </a:lnSpc>
              <a:spcBef>
                <a:spcPts val="150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dopad</a:t>
            </a:r>
            <a:r>
              <a:rPr sz="1800" spc="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800" spc="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výši způsobilých</a:t>
            </a:r>
            <a:r>
              <a:rPr sz="1800" spc="2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výdajů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projektu.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251459" y="4862767"/>
            <a:ext cx="8688663" cy="166541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800" spc="43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průběhu</a:t>
            </a:r>
            <a:r>
              <a:rPr sz="1800" spc="43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realizace</a:t>
            </a:r>
            <a:r>
              <a:rPr sz="1800" spc="44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projektu</a:t>
            </a:r>
            <a:r>
              <a:rPr sz="1800" spc="44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musí</a:t>
            </a:r>
            <a:r>
              <a:rPr sz="1800" spc="43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800" spc="4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naplňování</a:t>
            </a:r>
            <a:r>
              <a:rPr sz="1800" spc="44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indikátorů</a:t>
            </a:r>
            <a:r>
              <a:rPr sz="1800" spc="43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průběžně</a:t>
            </a:r>
          </a:p>
          <a:p>
            <a:pPr marL="431596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sledovat</a:t>
            </a:r>
            <a:r>
              <a:rPr sz="1800" spc="62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800" spc="62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také</a:t>
            </a:r>
            <a:r>
              <a:rPr sz="1800" b="true" spc="629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průběžně</a:t>
            </a:r>
            <a:r>
              <a:rPr sz="1800" b="true" spc="610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vykazovat</a:t>
            </a:r>
            <a:r>
              <a:rPr sz="1800" b="true" spc="636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dosažené</a:t>
            </a:r>
            <a:r>
              <a:rPr sz="1800" b="true" spc="633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hodnoty</a:t>
            </a:r>
            <a:r>
              <a:rPr sz="1800" b="true" spc="636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v</a:t>
            </a:r>
            <a:r>
              <a:rPr sz="1800" b="true" spc="587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rámci</a:t>
            </a:r>
            <a:r>
              <a:rPr sz="1800" b="true" spc="633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zpráv</a:t>
            </a:r>
          </a:p>
          <a:p>
            <a:pPr marL="431596" marR="0">
              <a:lnSpc>
                <a:spcPts val="2013"/>
              </a:lnSpc>
              <a:spcBef>
                <a:spcPts val="147"/>
              </a:spcBef>
              <a:spcAft>
                <a:spcPts val="0"/>
              </a:spcAft>
            </a:pP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o</a:t>
            </a:r>
            <a:r>
              <a:rPr sz="1800" b="true" spc="1004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realizaci</a:t>
            </a:r>
            <a:r>
              <a:rPr sz="1800" b="true" spc="1006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projektu.</a:t>
            </a:r>
            <a:r>
              <a:rPr sz="1800" b="true" spc="1003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Důležité</a:t>
            </a:r>
            <a:r>
              <a:rPr sz="1800" spc="99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je,</a:t>
            </a:r>
            <a:r>
              <a:rPr sz="1800" spc="100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aby</a:t>
            </a:r>
            <a:r>
              <a:rPr sz="1800" spc="100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800" spc="99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vykazované</a:t>
            </a:r>
            <a:r>
              <a:rPr sz="1800" spc="100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hodnoty</a:t>
            </a:r>
            <a:r>
              <a:rPr sz="1800" spc="100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opíraly</a:t>
            </a:r>
          </a:p>
          <a:p>
            <a:pPr marL="431596" marR="0">
              <a:lnSpc>
                <a:spcPts val="2010"/>
              </a:lnSpc>
              <a:spcBef>
                <a:spcPts val="150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800" spc="56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průkaznou</a:t>
            </a:r>
            <a:r>
              <a:rPr sz="1800" b="true" spc="549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evidenci</a:t>
            </a:r>
            <a:r>
              <a:rPr sz="1800" b="true" spc="582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vedenou</a:t>
            </a:r>
            <a:r>
              <a:rPr sz="1800" spc="56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příjemcem</a:t>
            </a:r>
            <a:r>
              <a:rPr sz="1800" spc="57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(nebo</a:t>
            </a:r>
            <a:r>
              <a:rPr sz="1800" spc="56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partnerem).</a:t>
            </a:r>
            <a:r>
              <a:rPr sz="1800" spc="57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Evidencí</a:t>
            </a:r>
            <a:r>
              <a:rPr sz="1800" spc="57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</a:p>
          <a:p>
            <a:pPr marL="431596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myslí</a:t>
            </a:r>
            <a:r>
              <a:rPr sz="1800" spc="1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např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  <a:r>
              <a:rPr sz="1800" spc="1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záznamy</a:t>
            </a:r>
            <a:r>
              <a:rPr sz="1800" spc="11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800" spc="1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každém</a:t>
            </a:r>
            <a:r>
              <a:rPr sz="1800" spc="12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klientovi,</a:t>
            </a:r>
            <a:r>
              <a:rPr sz="1800" spc="1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prezenční</a:t>
            </a:r>
            <a:r>
              <a:rPr sz="1800" spc="1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listiny</a:t>
            </a:r>
            <a:r>
              <a:rPr sz="1800" spc="12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kurzů</a:t>
            </a:r>
            <a:r>
              <a:rPr sz="1800" spc="1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apod.,</a:t>
            </a:r>
            <a:r>
              <a:rPr sz="1800" spc="13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tzn.,</a:t>
            </a:r>
            <a:r>
              <a:rPr sz="1800" spc="12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že</a:t>
            </a:r>
          </a:p>
          <a:p>
            <a:pPr marL="431596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vykazované</a:t>
            </a:r>
            <a:r>
              <a:rPr sz="1800" spc="3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hodnoty</a:t>
            </a:r>
            <a:r>
              <a:rPr sz="1800" spc="2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musí být prokazatelné</a:t>
            </a:r>
            <a:r>
              <a:rPr sz="1800" spc="2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ověřitelné</a:t>
            </a:r>
            <a:r>
              <a:rPr sz="1800" spc="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případnou</a:t>
            </a:r>
            <a:r>
              <a:rPr sz="1800" spc="2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kontrolou.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závazkové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1228396"/>
            <a:ext cx="8424000" cy="546760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800" b="true" u="sng" dirty="false"/>
              <a:t>Indikátory výstupu: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true" dirty="false"/>
              <a:t>600 000 Celkový počet účastníků </a:t>
            </a:r>
            <a:r>
              <a:rPr lang="cs-CZ" sz="1800" dirty="false"/>
              <a:t>– nutná identifikace podpořených osob, nezapočítávají se osoby s bagatelní podporou (každá osoba vždy pouze 1x)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true" dirty="false"/>
              <a:t>670 021 Kapacita podpořených služeb </a:t>
            </a:r>
            <a:r>
              <a:rPr lang="cs-CZ" sz="1800" dirty="false">
                <a:effectLst/>
                <a:ea typeface="Calibri" panose="020F0502020204030204" pitchFamily="34" charset="0"/>
              </a:rPr>
              <a:t>– místa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true" dirty="false">
                <a:effectLst/>
                <a:ea typeface="Calibri" panose="020F0502020204030204" pitchFamily="34" charset="0"/>
              </a:rPr>
              <a:t>670 031</a:t>
            </a:r>
            <a:r>
              <a:rPr lang="cs-CZ" sz="1800" b="true" dirty="false">
                <a:ea typeface="Calibri" panose="020F0502020204030204" pitchFamily="34" charset="0"/>
              </a:rPr>
              <a:t> </a:t>
            </a:r>
            <a:r>
              <a:rPr lang="cs-CZ" sz="1800" b="true" dirty="false">
                <a:effectLst/>
                <a:ea typeface="Calibri" panose="020F0502020204030204" pitchFamily="34" charset="0"/>
              </a:rPr>
              <a:t>Kapacita podpořených služeb </a:t>
            </a:r>
            <a:r>
              <a:rPr lang="cs-CZ" sz="1800" dirty="false">
                <a:effectLst/>
                <a:ea typeface="Calibri" panose="020F0502020204030204" pitchFamily="34" charset="0"/>
              </a:rPr>
              <a:t>– úvazky pracovníků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true" dirty="false">
                <a:latin typeface="Arial" panose="020B0604020202020204" pitchFamily="34" charset="0"/>
              </a:rPr>
              <a:t>551 022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Počet podpořených komunitních aktivit</a:t>
            </a: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dirty="false">
                <a:effectLst/>
                <a:ea typeface="Calibri" panose="020F0502020204030204" pitchFamily="34" charset="0"/>
              </a:rPr>
              <a:t>–</a:t>
            </a: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</a:rPr>
              <a:t> aktivity</a:t>
            </a:r>
            <a:endParaRPr lang="cs-CZ" sz="1800" dirty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b="true" u="sng"/>
              <a:t>Indikátory </a:t>
            </a:r>
            <a:r>
              <a:rPr lang="cs-CZ" sz="1800" b="true" u="sng" dirty="false"/>
              <a:t>výsledku:</a:t>
            </a:r>
            <a:endParaRPr lang="cs-CZ" sz="1800" u="sng" dirty="false"/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true" dirty="false"/>
              <a:t>670 102 Využívání podpořených služeb </a:t>
            </a:r>
            <a:r>
              <a:rPr lang="cs-CZ" sz="1800" dirty="false"/>
              <a:t>– osoby </a:t>
            </a:r>
            <a:r>
              <a:rPr lang="cs-CZ" sz="1800" dirty="false">
                <a:effectLst/>
                <a:ea typeface="Calibri" panose="020F0502020204030204" pitchFamily="34" charset="0"/>
              </a:rPr>
              <a:t>–</a:t>
            </a:r>
            <a:r>
              <a:rPr lang="cs-CZ" sz="1800" dirty="false"/>
              <a:t> zde tzv. bagatelní podpora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false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 </a:t>
            </a:r>
            <a:r>
              <a:rPr lang="cs-CZ" sz="1800" b="true" dirty="false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626 000   Účastníci, kteří získali kvalifikaci po ukončení své účasti </a:t>
            </a:r>
            <a:r>
              <a:rPr lang="cs-CZ" sz="1800" dirty="false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- Účastníci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36380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nezávazkové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1228396"/>
            <a:ext cx="8424000" cy="5467604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případě, že projekt podporu získá, bude mít žadatel povinnost kromě indikátorů se závazkem </a:t>
            </a:r>
            <a:r>
              <a:rPr lang="cs-CZ" sz="2200" b="true" u="sng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vykazovat </a:t>
            </a:r>
            <a:r>
              <a:rPr lang="cs-CZ" sz="22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dosažené hodnoty pro:</a:t>
            </a:r>
            <a:endParaRPr lang="cs-CZ" sz="2200" b="true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0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arenR"/>
            </a:pPr>
            <a:r>
              <a:rPr lang="cs-CZ" sz="22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všechny indikátory, které se týkají účastníků stanovené v Obecné části pravidel pro žadatele a příjemce v rámci OPZ+,</a:t>
            </a:r>
            <a:endParaRPr lang="cs-CZ" sz="22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000" indent="-3429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lphaLcParenR"/>
            </a:pPr>
            <a:r>
              <a:rPr lang="cs-CZ" sz="22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následující indikátory:</a:t>
            </a:r>
            <a:endParaRPr lang="cs-CZ" sz="2200" b="true" u="sng" dirty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200" b="true" u="sng" dirty="false"/>
              <a:t>Indikátory výstupu:</a:t>
            </a:r>
            <a:endParaRPr lang="cs-CZ" sz="2200" u="sng" dirty="false"/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true" dirty="false"/>
              <a:t>679 001 </a:t>
            </a:r>
            <a:r>
              <a:rPr lang="cs-CZ" sz="22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Počet podpořených Romů </a:t>
            </a:r>
            <a:r>
              <a:rPr lang="cs-CZ" sz="2200" dirty="false"/>
              <a:t>– osoby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true" dirty="false"/>
              <a:t>622 002 </a:t>
            </a:r>
            <a:r>
              <a:rPr lang="cs-CZ" sz="22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Počet podporovaných orgánů veřejné správy nebo veřejných služeb na celostátní, regionální a místní úrovni </a:t>
            </a:r>
            <a:r>
              <a:rPr lang="cs-CZ" sz="22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subjekty</a:t>
            </a:r>
          </a:p>
        </p:txBody>
      </p:sp>
    </p:spTree>
    <p:extLst>
      <p:ext uri="{BB962C8B-B14F-4D97-AF65-F5344CB8AC3E}">
        <p14:creationId xmlns:p14="http://schemas.microsoft.com/office/powerpoint/2010/main" val="872546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25125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509016" y="322368"/>
            <a:ext cx="5801692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INDIKÁTORY</a:t>
            </a:r>
            <a:r>
              <a:rPr sz="3200" b="true" spc="-41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– VYKAZOVÁNÍ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323697" y="1297496"/>
            <a:ext cx="8649160" cy="842510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800" spc="4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vhodné,</a:t>
            </a:r>
            <a:r>
              <a:rPr sz="1800" spc="5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aby</a:t>
            </a:r>
            <a:r>
              <a:rPr sz="1800" spc="4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byl</a:t>
            </a:r>
            <a:r>
              <a:rPr sz="1800" spc="5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zápis</a:t>
            </a:r>
            <a:r>
              <a:rPr sz="1800" b="true" spc="50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poskytnuté</a:t>
            </a:r>
            <a:r>
              <a:rPr sz="1800" b="true" spc="55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podpory</a:t>
            </a:r>
            <a:r>
              <a:rPr sz="1800" b="true" spc="57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vytvořen</a:t>
            </a:r>
            <a:r>
              <a:rPr sz="1800" b="true" spc="71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v</a:t>
            </a:r>
            <a:r>
              <a:rPr sz="1800" b="true" spc="11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okamžiku,</a:t>
            </a:r>
            <a:r>
              <a:rPr sz="1800" b="true" spc="63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kdy</a:t>
            </a:r>
            <a:r>
              <a:rPr sz="1800" b="true" spc="34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lze</a:t>
            </a:r>
          </a:p>
          <a:p>
            <a:pPr marL="431292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využívání</a:t>
            </a:r>
            <a:r>
              <a:rPr sz="1800" b="true" spc="1240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této</a:t>
            </a:r>
            <a:r>
              <a:rPr sz="1800" b="true" spc="1232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konkrétní</a:t>
            </a:r>
            <a:r>
              <a:rPr sz="1800" b="true" spc="1238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podpory</a:t>
            </a:r>
            <a:r>
              <a:rPr sz="1800" b="true" spc="1210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daným</a:t>
            </a:r>
            <a:r>
              <a:rPr sz="1800" b="true" spc="1220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člověkem</a:t>
            </a:r>
            <a:r>
              <a:rPr sz="1800" b="true" spc="1228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považovat</a:t>
            </a:r>
            <a:r>
              <a:rPr sz="1800" b="true" spc="1236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za</a:t>
            </a:r>
          </a:p>
          <a:p>
            <a:pPr marL="431292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ukončené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323697" y="2273237"/>
            <a:ext cx="8648533" cy="56780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Nicméně</a:t>
            </a:r>
            <a:r>
              <a:rPr sz="1800" spc="20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není</a:t>
            </a:r>
            <a:r>
              <a:rPr sz="1800" spc="2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chyba,</a:t>
            </a:r>
            <a:r>
              <a:rPr sz="1800" spc="21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když</a:t>
            </a:r>
            <a:r>
              <a:rPr sz="1800" spc="2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800" spc="20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využití</a:t>
            </a:r>
            <a:r>
              <a:rPr sz="1800" spc="23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podpory</a:t>
            </a:r>
            <a:r>
              <a:rPr sz="1800" spc="19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zadá</a:t>
            </a:r>
            <a:r>
              <a:rPr sz="1800" spc="2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už</a:t>
            </a:r>
            <a:r>
              <a:rPr sz="1800" spc="2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800" spc="20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průběhu</a:t>
            </a:r>
            <a:r>
              <a:rPr sz="1800" spc="20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jejího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využívání</a:t>
            </a:r>
            <a:r>
              <a:rPr sz="1800" spc="3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danou</a:t>
            </a:r>
            <a:r>
              <a:rPr sz="1800" spc="1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osobou.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323697" y="2974531"/>
            <a:ext cx="8648609" cy="56780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Podpora</a:t>
            </a:r>
            <a:r>
              <a:rPr sz="1800" spc="44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musí</a:t>
            </a:r>
            <a:r>
              <a:rPr sz="1800" spc="45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být</a:t>
            </a:r>
            <a:r>
              <a:rPr sz="1800" spc="44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zapsána</a:t>
            </a:r>
            <a:r>
              <a:rPr sz="1800" spc="46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nejpozději</a:t>
            </a:r>
            <a:r>
              <a:rPr sz="1800" spc="44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800" spc="44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návaznosti</a:t>
            </a:r>
            <a:r>
              <a:rPr sz="1800" spc="45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800" spc="43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dokončení</a:t>
            </a:r>
            <a:r>
              <a:rPr sz="1800" spc="45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realizace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projektu,</a:t>
            </a:r>
            <a:r>
              <a:rPr sz="1800" spc="2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tj. v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době</a:t>
            </a:r>
            <a:r>
              <a:rPr sz="1800" spc="1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zpracovávání</a:t>
            </a:r>
            <a:r>
              <a:rPr sz="1800" spc="2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závěrečné</a:t>
            </a:r>
            <a:r>
              <a:rPr sz="18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ZoR.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323697" y="3713671"/>
            <a:ext cx="6557503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Finanční</a:t>
            </a:r>
            <a:r>
              <a:rPr sz="1800" b="true" spc="-15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opravy</a:t>
            </a:r>
            <a:r>
              <a:rPr sz="1800" b="true" spc="54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při nenaplnění</a:t>
            </a:r>
            <a:r>
              <a:rPr sz="1800" b="true" spc="-14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cílových</a:t>
            </a:r>
            <a:r>
              <a:rPr sz="1800" b="true" spc="48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hodnot</a:t>
            </a:r>
            <a:r>
              <a:rPr sz="1800" b="true" spc="-19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&gt; 85</a:t>
            </a:r>
            <a:r>
              <a:rPr sz="1800" b="true" spc="18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%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738225" y="4063915"/>
            <a:ext cx="8236669" cy="29382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450" spc="32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Výše</a:t>
            </a:r>
            <a:r>
              <a:rPr sz="1800" spc="10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odvodu</a:t>
            </a:r>
            <a:r>
              <a:rPr sz="1800" spc="1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800" spc="12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procentech</a:t>
            </a:r>
            <a:r>
              <a:rPr sz="1800" spc="10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</a:t>
            </a:r>
            <a:r>
              <a:rPr sz="1800" spc="11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dotace</a:t>
            </a:r>
            <a:r>
              <a:rPr sz="1800" spc="10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podle</a:t>
            </a:r>
            <a:r>
              <a:rPr sz="1800" spc="1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míry</a:t>
            </a:r>
            <a:r>
              <a:rPr sz="1800" spc="8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nenaplnění</a:t>
            </a:r>
            <a:r>
              <a:rPr sz="1800" spc="1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všech</a:t>
            </a:r>
            <a:r>
              <a:rPr sz="1800" spc="10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povinných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989685" y="4338892"/>
            <a:ext cx="2082369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indikátorů</a:t>
            </a:r>
            <a:r>
              <a:rPr sz="1800" spc="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(průměr)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007" y="-4197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935736" y="322368"/>
            <a:ext cx="7426603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ZPRÁVA</a:t>
            </a:r>
            <a:r>
              <a:rPr sz="3200" b="true" spc="-20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 REALIZACI</a:t>
            </a:r>
            <a:r>
              <a:rPr sz="3200" b="true" spc="-2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BBLJGJ+Arial Bold"/>
                <a:cs typeface="BBLJGJ+Arial Bold"/>
              </a:rPr>
              <a:t>-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INDIKÁTORY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564184" y="1332548"/>
            <a:ext cx="8216147" cy="84212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Dosažené</a:t>
            </a:r>
            <a:r>
              <a:rPr sz="1800" spc="2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hodnoty</a:t>
            </a:r>
            <a:r>
              <a:rPr sz="1800" spc="23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indikátorů</a:t>
            </a:r>
            <a:r>
              <a:rPr sz="1800" spc="25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800" spc="23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ve</a:t>
            </a:r>
            <a:r>
              <a:rPr sz="1800" spc="24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Zprávách</a:t>
            </a:r>
            <a:r>
              <a:rPr sz="1800" spc="24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800" spc="23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realizaci</a:t>
            </a:r>
            <a:r>
              <a:rPr sz="1800" spc="25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projektu</a:t>
            </a:r>
            <a:r>
              <a:rPr sz="1800" spc="25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uvádějí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kumulativně,</a:t>
            </a:r>
            <a:r>
              <a:rPr sz="1800" spc="13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tedy</a:t>
            </a:r>
            <a:r>
              <a:rPr sz="1800" spc="12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vždy</a:t>
            </a:r>
            <a:r>
              <a:rPr sz="1800" spc="13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souhrnně</a:t>
            </a:r>
            <a:r>
              <a:rPr sz="1800" spc="14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za</a:t>
            </a:r>
            <a:r>
              <a:rPr sz="1800" spc="15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období</a:t>
            </a:r>
            <a:r>
              <a:rPr sz="1800" spc="16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od</a:t>
            </a:r>
            <a:r>
              <a:rPr sz="1800" spc="14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počátku</a:t>
            </a:r>
            <a:r>
              <a:rPr sz="1800" spc="14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projektu</a:t>
            </a:r>
            <a:r>
              <a:rPr sz="1800" spc="14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do</a:t>
            </a:r>
            <a:r>
              <a:rPr sz="1800" spc="13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konce</a:t>
            </a:r>
          </a:p>
          <a:p>
            <a:pPr marL="431292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příslušného monitorovacího</a:t>
            </a:r>
            <a:r>
              <a:rPr sz="1800" spc="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období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564184" y="2308289"/>
            <a:ext cx="8217290" cy="111651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800" spc="67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detailu</a:t>
            </a:r>
            <a:r>
              <a:rPr sz="1800" spc="66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jednotlivých</a:t>
            </a:r>
            <a:r>
              <a:rPr sz="1800" spc="67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indikátorů</a:t>
            </a:r>
            <a:r>
              <a:rPr sz="1800" spc="67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800" spc="67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zobrazen</a:t>
            </a:r>
            <a:r>
              <a:rPr sz="1800" spc="67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příznak,</a:t>
            </a:r>
            <a:r>
              <a:rPr sz="1800" spc="69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zda</a:t>
            </a:r>
            <a:r>
              <a:rPr sz="1800" spc="66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dosažená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hodnota</a:t>
            </a:r>
            <a:r>
              <a:rPr sz="1800" spc="32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daného</a:t>
            </a:r>
            <a:r>
              <a:rPr sz="1800" spc="3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indikátoru</a:t>
            </a:r>
            <a:r>
              <a:rPr sz="1800" spc="33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bude</a:t>
            </a:r>
            <a:r>
              <a:rPr sz="1800" spc="34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vykazována</a:t>
            </a:r>
            <a:r>
              <a:rPr sz="1800" spc="34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</a:t>
            </a:r>
            <a:r>
              <a:rPr sz="1800" spc="34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využitím</a:t>
            </a:r>
            <a:r>
              <a:rPr sz="1800" spc="35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IS</a:t>
            </a:r>
            <a:r>
              <a:rPr sz="1800" spc="33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ESF+</a:t>
            </a:r>
            <a:r>
              <a:rPr sz="1800" spc="34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 err="true">
                <a:solidFill>
                  <a:srgbClr val="084A8B"/>
                </a:solidFill>
                <a:latin typeface="FHIVRM+Arial"/>
                <a:cs typeface="FHIVRM+Arial"/>
              </a:rPr>
              <a:t>nebo</a:t>
            </a:r>
            <a:r>
              <a:rPr sz="1800" spc="68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editací</a:t>
            </a:r>
            <a:r>
              <a:rPr sz="1800" spc="69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hodnoty</a:t>
            </a:r>
            <a:r>
              <a:rPr sz="1800" spc="67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přímo</a:t>
            </a:r>
            <a:r>
              <a:rPr sz="1800" spc="67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spc="12" dirty="false">
                <a:solidFill>
                  <a:srgbClr val="084A8B"/>
                </a:solidFill>
                <a:latin typeface="FHIVRM+Arial"/>
                <a:cs typeface="FHIVRM+Arial"/>
              </a:rPr>
              <a:t>ve</a:t>
            </a:r>
            <a:r>
              <a:rPr sz="1800" spc="67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Zprávě</a:t>
            </a:r>
            <a:r>
              <a:rPr sz="1800" spc="68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800" spc="68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realizaci,</a:t>
            </a:r>
            <a:r>
              <a:rPr sz="1800" spc="69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kterou</a:t>
            </a:r>
          </a:p>
          <a:p>
            <a:pPr marL="431292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 zpracovává</a:t>
            </a:r>
            <a:r>
              <a:rPr sz="1800" spc="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 IS</a:t>
            </a:r>
            <a:r>
              <a:rPr sz="1800" spc="-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KP21+: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4936871" y="648190"/>
            <a:ext cx="3961461" cy="3035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FFFFFF"/>
                </a:solidFill>
                <a:latin typeface="KSHBDU+Trebuchet MS"/>
                <a:cs typeface="KSHBDU+Trebuchet MS"/>
              </a:rPr>
              <a:t>Operační program</a:t>
            </a:r>
            <a:r>
              <a:rPr sz="1800" spc="12" dirty="false">
                <a:solidFill>
                  <a:srgbClr val="FFFFFF"/>
                </a:solidFill>
                <a:latin typeface="KSHBDU+Trebuchet MS"/>
                <a:cs typeface="KSHBDU+Trebuchet MS"/>
              </a:rPr>
              <a:t> </a:t>
            </a:r>
            <a:r>
              <a:rPr sz="1800" dirty="false">
                <a:solidFill>
                  <a:srgbClr val="5FBBF5"/>
                </a:solidFill>
                <a:latin typeface="KSHBDU+Trebuchet MS"/>
                <a:cs typeface="KSHBDU+Trebuchet MS"/>
              </a:rPr>
              <a:t>Zaměstnanost plus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1548384" y="2645222"/>
            <a:ext cx="3422849" cy="60506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DOKUMENTY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1037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1094232" y="78803"/>
            <a:ext cx="7107549" cy="49269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ZPRÁVA O REALIZACI</a:t>
            </a:r>
            <a:r>
              <a:rPr sz="3200" b="true" spc="-25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PROJEKTU</a:t>
            </a:r>
            <a:r>
              <a:rPr sz="3200" b="true" spc="-1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BBLJGJ+Arial Bold"/>
                <a:cs typeface="BBLJGJ+Arial Bold"/>
              </a:rPr>
              <a:t>-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3260090" y="566207"/>
            <a:ext cx="2777290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BBLJGJ+Arial Bold"/>
                <a:cs typeface="BBLJGJ+Arial Bold"/>
              </a:rPr>
              <a:t>DOKUMENTY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540105" y="1845923"/>
            <a:ext cx="6986267" cy="84389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140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2000" spc="-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záložku</a:t>
            </a:r>
            <a:r>
              <a:rPr sz="2000" spc="-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„Dokumenty</a:t>
            </a:r>
            <a:r>
              <a:rPr sz="2000" spc="-2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zprávy“</a:t>
            </a:r>
            <a:r>
              <a:rPr sz="2000" spc="-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– možné</a:t>
            </a:r>
            <a:r>
              <a:rPr sz="2000" spc="-2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vkládat</a:t>
            </a:r>
            <a:r>
              <a:rPr sz="2000" spc="-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přílohy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  <a:p>
            <a:pPr marL="0" marR="0">
              <a:lnSpc>
                <a:spcPts val="2238"/>
              </a:lnSpc>
              <a:spcBef>
                <a:spcPts val="1867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140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Povinné přílohy</a:t>
            </a:r>
            <a:r>
              <a:rPr sz="2000" spc="-2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nejsou</a:t>
            </a:r>
            <a:r>
              <a:rPr sz="2000" spc="-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spc="-14" dirty="false">
                <a:solidFill>
                  <a:srgbClr val="084A8B"/>
                </a:solidFill>
                <a:latin typeface="FHIVRM+Arial"/>
                <a:cs typeface="FHIVRM+Arial"/>
              </a:rPr>
              <a:t>stanoveny.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540105" y="2888593"/>
            <a:ext cx="5241033" cy="3224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140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Dokument</a:t>
            </a:r>
            <a:r>
              <a:rPr sz="2000" spc="-3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 velikosti</a:t>
            </a:r>
            <a:r>
              <a:rPr sz="2000" spc="-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maximálně</a:t>
            </a:r>
            <a:r>
              <a:rPr sz="2000" spc="-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100</a:t>
            </a:r>
            <a:r>
              <a:rPr sz="2000" spc="-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MB.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540105" y="3929866"/>
            <a:ext cx="2705985" cy="3224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➢</a:t>
            </a:r>
            <a:r>
              <a:rPr sz="2000" spc="1307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Název</a:t>
            </a:r>
            <a:r>
              <a:rPr sz="2000" spc="-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dokumentu.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540105" y="4450799"/>
            <a:ext cx="2622250" cy="32277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➢</a:t>
            </a:r>
            <a:r>
              <a:rPr sz="2000" spc="1307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Popis dokumentu.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540105" y="4971012"/>
            <a:ext cx="5993888" cy="843641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➢</a:t>
            </a:r>
            <a:r>
              <a:rPr sz="2000" spc="1307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Soubor</a:t>
            </a:r>
            <a:r>
              <a:rPr sz="2000" spc="-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– přiložit</a:t>
            </a:r>
            <a:r>
              <a:rPr sz="2000" spc="-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elektronickou</a:t>
            </a:r>
            <a:r>
              <a:rPr sz="2000" spc="-4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verzi</a:t>
            </a:r>
            <a:r>
              <a:rPr sz="2000" spc="-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dokumentu.</a:t>
            </a:r>
          </a:p>
          <a:p>
            <a:pPr marL="0" marR="0">
              <a:lnSpc>
                <a:spcPts val="2238"/>
              </a:lnSpc>
              <a:spcBef>
                <a:spcPts val="1865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➢</a:t>
            </a:r>
            <a:r>
              <a:rPr sz="2000" spc="1307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Možnost</a:t>
            </a:r>
            <a:r>
              <a:rPr sz="2000" spc="-4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samostatného</a:t>
            </a:r>
            <a:r>
              <a:rPr sz="2000" spc="-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elektronického</a:t>
            </a:r>
            <a:r>
              <a:rPr sz="2000" spc="-3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podpisu.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1050036" y="78803"/>
            <a:ext cx="7198348" cy="980437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ZPRÁVA O REALIZACI</a:t>
            </a:r>
            <a:r>
              <a:rPr sz="3200" b="true" spc="-25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PROJEKTU</a:t>
            </a:r>
            <a:r>
              <a:rPr sz="3200" b="true" spc="-1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–</a:t>
            </a:r>
          </a:p>
          <a:p>
            <a:pPr marL="2277110" marR="0">
              <a:lnSpc>
                <a:spcPts val="3582"/>
              </a:lnSpc>
              <a:spcBef>
                <a:spcPts val="208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DOKONČENÍ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540105" y="1800395"/>
            <a:ext cx="1802231" cy="37861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400" spc="10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Kontrola.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540105" y="2321857"/>
            <a:ext cx="2037232" cy="899826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400" spc="10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Finalizace.</a:t>
            </a:r>
          </a:p>
          <a:p>
            <a:pPr marL="0" marR="0">
              <a:lnSpc>
                <a:spcPts val="2681"/>
              </a:lnSpc>
              <a:spcBef>
                <a:spcPts val="1422"/>
              </a:spcBef>
              <a:spcAft>
                <a:spcPts val="0"/>
              </a:spcAft>
            </a:pPr>
            <a:r>
              <a:rPr sz="24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400" spc="10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Podpis.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540105" y="3884338"/>
            <a:ext cx="8396882" cy="37861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Po</a:t>
            </a:r>
            <a:r>
              <a:rPr sz="2400" b="true" spc="-14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4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finalizováni</a:t>
            </a:r>
            <a:r>
              <a:rPr sz="2400" b="true" spc="-31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4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zprávy již</a:t>
            </a:r>
            <a:r>
              <a:rPr sz="2400" b="true" spc="-35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4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nelze promítnout</a:t>
            </a:r>
            <a:r>
              <a:rPr sz="2400" b="true" spc="638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400" b="true" dirty="false">
                <a:solidFill>
                  <a:srgbClr val="FF0000"/>
                </a:solidFill>
                <a:latin typeface="EDLADW+Arial Bold"/>
                <a:cs typeface="EDLADW+Arial Bold"/>
              </a:rPr>
              <a:t>žádné</a:t>
            </a:r>
            <a:r>
              <a:rPr sz="2400" b="true" spc="-12" dirty="false">
                <a:solidFill>
                  <a:srgbClr val="FF0000"/>
                </a:solidFill>
                <a:latin typeface="EDLADW+Arial Bold"/>
                <a:cs typeface="EDLADW+Arial Bold"/>
              </a:rPr>
              <a:t> </a:t>
            </a:r>
            <a:r>
              <a:rPr sz="2400" b="true" spc="-35" dirty="false">
                <a:solidFill>
                  <a:srgbClr val="FF0000"/>
                </a:solidFill>
                <a:latin typeface="EDLADW+Arial Bold"/>
                <a:cs typeface="EDLADW+Arial Bold"/>
              </a:rPr>
              <a:t>změny.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540105" y="4925484"/>
            <a:ext cx="8503307" cy="747426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400" spc="10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400" spc="-15" dirty="false">
                <a:solidFill>
                  <a:srgbClr val="084A8B"/>
                </a:solidFill>
                <a:latin typeface="TQVLJK+Arial"/>
                <a:cs typeface="TQVLJK+Arial"/>
              </a:rPr>
              <a:t>Vrácení</a:t>
            </a:r>
            <a:r>
              <a:rPr sz="2400" spc="76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ZoR</a:t>
            </a:r>
            <a:r>
              <a:rPr sz="2400" spc="74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TQVLJK+Arial"/>
                <a:cs typeface="TQVLJK+Arial"/>
              </a:rPr>
              <a:t>–</a:t>
            </a:r>
            <a:r>
              <a:rPr sz="2400" spc="75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informace</a:t>
            </a:r>
            <a:r>
              <a:rPr sz="2400" spc="73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TQVLJK+Arial"/>
                <a:cs typeface="TQVLJK+Arial"/>
              </a:rPr>
              <a:t>depeší</a:t>
            </a:r>
            <a:r>
              <a:rPr sz="2400" spc="75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TQVLJK+Arial"/>
                <a:cs typeface="TQVLJK+Arial"/>
              </a:rPr>
              <a:t>(buď</a:t>
            </a:r>
            <a:r>
              <a:rPr sz="2400" spc="75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TQVLJK+Arial"/>
                <a:cs typeface="TQVLJK+Arial"/>
              </a:rPr>
              <a:t>celá</a:t>
            </a:r>
            <a:r>
              <a:rPr sz="2400" spc="75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ZoR</a:t>
            </a:r>
            <a:r>
              <a:rPr sz="2400" spc="74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nebo</a:t>
            </a:r>
          </a:p>
          <a:p>
            <a:pPr marL="431292" marR="0">
              <a:lnSpc>
                <a:spcPts val="2681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false">
                <a:solidFill>
                  <a:srgbClr val="084A8B"/>
                </a:solidFill>
                <a:latin typeface="TQVLJK+Arial"/>
                <a:cs typeface="TQVLJK+Arial"/>
              </a:rPr>
              <a:t>konkrétní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obrazovky).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540105" y="5815225"/>
            <a:ext cx="8504016" cy="37895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400" spc="10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Lhůty</a:t>
            </a:r>
            <a:r>
              <a:rPr sz="24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:</a:t>
            </a:r>
            <a:r>
              <a:rPr sz="2400" b="true" spc="262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2400" dirty="false">
                <a:solidFill>
                  <a:srgbClr val="084A8B"/>
                </a:solidFill>
                <a:latin typeface="TQVLJK+Arial"/>
                <a:cs typeface="TQVLJK+Arial"/>
              </a:rPr>
              <a:t>nedoručení</a:t>
            </a:r>
            <a:r>
              <a:rPr sz="2400" spc="26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ZoR</a:t>
            </a:r>
            <a:r>
              <a:rPr sz="2400" spc="25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2400" spc="25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TQVLJK+Arial"/>
                <a:cs typeface="TQVLJK+Arial"/>
              </a:rPr>
              <a:t>termínu</a:t>
            </a:r>
            <a:r>
              <a:rPr sz="2400" spc="25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=&gt;</a:t>
            </a:r>
            <a:r>
              <a:rPr sz="2400" spc="24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TQVLJK+Arial"/>
                <a:cs typeface="TQVLJK+Arial"/>
              </a:rPr>
              <a:t>finanční</a:t>
            </a:r>
            <a:r>
              <a:rPr sz="2400" spc="25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oprava</a:t>
            </a:r>
            <a:r>
              <a:rPr sz="2400" spc="26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dle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971397" y="6183089"/>
            <a:ext cx="846832" cy="37861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false">
                <a:solidFill>
                  <a:srgbClr val="084A8B"/>
                </a:solidFill>
                <a:latin typeface="FHIVRM+Arial"/>
                <a:cs typeface="FHIVRM+Arial"/>
              </a:rPr>
              <a:t>RoD.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6095" y="-2067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1124712" y="350987"/>
            <a:ext cx="7046766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ZPRÁVA</a:t>
            </a:r>
            <a:r>
              <a:rPr sz="2800" b="true" spc="29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 REALIZACI</a:t>
            </a:r>
            <a:r>
              <a:rPr sz="2800" b="true" spc="4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PROJEKTU</a:t>
            </a:r>
            <a:r>
              <a:rPr sz="2800" b="true" spc="39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(Z</a:t>
            </a:r>
            <a:r>
              <a:rPr sz="2800" b="true" dirty="false">
                <a:solidFill>
                  <a:srgbClr val="AFDDFA"/>
                </a:solidFill>
                <a:latin typeface="BBLJGJ+Arial Bold"/>
                <a:cs typeface="BBLJGJ+Arial Bold"/>
              </a:rPr>
              <a:t>oR)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395630" y="1284796"/>
            <a:ext cx="8360168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Pokyn</a:t>
            </a:r>
            <a:r>
              <a:rPr sz="1800" spc="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pro vyplnění</a:t>
            </a:r>
            <a:r>
              <a:rPr sz="1800" spc="4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zprávy o realizaci</a:t>
            </a:r>
            <a:r>
              <a:rPr sz="1800" spc="2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projektu</a:t>
            </a:r>
            <a:r>
              <a:rPr sz="1800" spc="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a žádosti o platbu</a:t>
            </a:r>
            <a:r>
              <a:rPr sz="1800" spc="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 IS</a:t>
            </a:r>
            <a:r>
              <a:rPr sz="1800" spc="-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KP21+: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1087526" y="1705127"/>
            <a:ext cx="7367835" cy="19473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u="sng" dirty="false">
                <a:solidFill>
                  <a:srgbClr val="084A8B"/>
                </a:solidFill>
                <a:latin typeface="FHIVRM+Arial"/>
                <a:cs typeface="FHIVRM+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https://www.esfcr.cz/formulare-a-pokyny-ke-zprave-o-realizaci-projektu-zadosti-o-platbu-a-zadosti-o-zmenu-opz-plus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395630" y="2031280"/>
            <a:ext cx="8362999" cy="72073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Zpráva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 realizaci</a:t>
            </a:r>
            <a:r>
              <a:rPr sz="1800" spc="2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projektu</a:t>
            </a:r>
            <a:r>
              <a:rPr sz="1800" spc="1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včetně žádosti</a:t>
            </a:r>
            <a:r>
              <a:rPr sz="1800" spc="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 platbu</a:t>
            </a:r>
            <a:r>
              <a:rPr sz="1800" spc="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se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předkládá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v IS KP21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+</a:t>
            </a:r>
          </a:p>
          <a:p>
            <a:pPr marL="0" marR="0">
              <a:lnSpc>
                <a:spcPts val="2010"/>
              </a:lnSpc>
              <a:spcBef>
                <a:spcPts val="1350"/>
              </a:spcBef>
              <a:spcAft>
                <a:spcPts val="0"/>
              </a:spcAft>
            </a:pPr>
            <a:r>
              <a:rPr lang="cs-CZ"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lang="cs-CZ"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lang="cs-CZ" sz="1800" b="true" spc="-23" dirty="false">
                <a:solidFill>
                  <a:srgbClr val="084A8B"/>
                </a:solidFill>
                <a:latin typeface="EDLADW+Arial Bold"/>
                <a:cs typeface="EDLADW+Arial Bold"/>
              </a:rPr>
              <a:t>Termíny</a:t>
            </a:r>
            <a:r>
              <a:rPr lang="cs-CZ" sz="1800" b="true" spc="25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lang="cs-CZ"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v Rozhodnutí</a:t>
            </a:r>
            <a:r>
              <a:rPr lang="cs-CZ" sz="1800" b="true" spc="-14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lang="cs-CZ"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o poskytnutí dotace, Část III.,</a:t>
            </a:r>
            <a:r>
              <a:rPr lang="cs-CZ" sz="1800" b="true" spc="-19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lang="cs-CZ"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bod 2.2</a:t>
            </a:r>
            <a:endParaRPr sz="1800" b="true" dirty="false">
              <a:solidFill>
                <a:srgbClr val="084A8B"/>
              </a:solidFill>
              <a:latin typeface="EDLADW+Arial Bold"/>
              <a:cs typeface="EDLADW+Arial Bold"/>
            </a:endParaRPr>
          </a:p>
        </p:txBody>
      </p:sp>
      <p:sp>
        <p:nvSpPr>
          <p:cNvPr id="7" name="object 7"/>
          <p:cNvSpPr txBox="true"/>
          <p:nvPr/>
        </p:nvSpPr>
        <p:spPr>
          <a:xfrm>
            <a:off x="395630" y="4943285"/>
            <a:ext cx="8564080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Sledované</a:t>
            </a:r>
            <a:r>
              <a:rPr sz="1800" b="true" spc="3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období</a:t>
            </a:r>
            <a:r>
              <a:rPr sz="1800" b="true" spc="-30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je zpravidla</a:t>
            </a:r>
            <a:r>
              <a:rPr sz="1800" b="true" spc="41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6 měsíců, následující</a:t>
            </a:r>
            <a:r>
              <a:rPr sz="1800" b="true" spc="-22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měsíc</a:t>
            </a:r>
            <a:r>
              <a:rPr sz="1800" b="true" spc="11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na zpracování.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395630" y="5370005"/>
            <a:ext cx="8622611" cy="56784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Odevzdává</a:t>
            </a:r>
            <a:r>
              <a:rPr sz="1800" spc="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se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do posledního</a:t>
            </a:r>
            <a:r>
              <a:rPr sz="1800" b="true" spc="-1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dne</a:t>
            </a:r>
            <a:r>
              <a:rPr sz="1800" b="true" spc="-16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měsíce</a:t>
            </a:r>
            <a:r>
              <a:rPr sz="1800" b="true" spc="12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následujícího</a:t>
            </a:r>
            <a:r>
              <a:rPr sz="1800" b="true" spc="-14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po ukončení</a:t>
            </a:r>
          </a:p>
          <a:p>
            <a:pPr marL="431292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sledovaného</a:t>
            </a:r>
            <a:r>
              <a:rPr sz="1800" b="true" spc="33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období</a:t>
            </a:r>
            <a:r>
              <a:rPr sz="1800" b="true" spc="-10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(v případě</a:t>
            </a:r>
            <a:r>
              <a:rPr sz="1800" spc="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závěrečné</a:t>
            </a:r>
            <a:r>
              <a:rPr sz="1800" spc="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ZoR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stanovena</a:t>
            </a:r>
            <a:r>
              <a:rPr sz="18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dvouměsíční</a:t>
            </a:r>
            <a:r>
              <a:rPr sz="1800" spc="2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lhůta)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395630" y="6071325"/>
            <a:ext cx="8291539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Nedodržení</a:t>
            </a:r>
            <a:r>
              <a:rPr sz="1800" spc="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termínů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předkládání</a:t>
            </a:r>
            <a:r>
              <a:rPr sz="1800" spc="3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ZoR =&gt;</a:t>
            </a:r>
            <a:r>
              <a:rPr sz="1800" spc="-1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finanční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opravy</a:t>
            </a:r>
            <a:r>
              <a:rPr sz="1800" spc="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dle</a:t>
            </a:r>
            <a:r>
              <a:rPr sz="1800" spc="1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Rozhodnutí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4936871" y="648190"/>
            <a:ext cx="3961461" cy="3035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FFFFFF"/>
                </a:solidFill>
                <a:latin typeface="KSHBDU+Trebuchet MS"/>
                <a:cs typeface="KSHBDU+Trebuchet MS"/>
              </a:rPr>
              <a:t>Operační program</a:t>
            </a:r>
            <a:r>
              <a:rPr sz="1800" spc="12" dirty="false">
                <a:solidFill>
                  <a:srgbClr val="FFFFFF"/>
                </a:solidFill>
                <a:latin typeface="KSHBDU+Trebuchet MS"/>
                <a:cs typeface="KSHBDU+Trebuchet MS"/>
              </a:rPr>
              <a:t> </a:t>
            </a:r>
            <a:r>
              <a:rPr sz="1800" dirty="false">
                <a:solidFill>
                  <a:srgbClr val="5FBBF5"/>
                </a:solidFill>
                <a:latin typeface="KSHBDU+Trebuchet MS"/>
                <a:cs typeface="KSHBDU+Trebuchet MS"/>
              </a:rPr>
              <a:t>Zaměstnanost plus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1295654" y="3320354"/>
            <a:ext cx="6411049" cy="60506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ŽÁDOST O</a:t>
            </a:r>
            <a:r>
              <a:rPr sz="4000" b="true" spc="25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4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PLATBU </a:t>
            </a:r>
            <a:r>
              <a:rPr sz="4000" b="true" spc="-16" dirty="false">
                <a:solidFill>
                  <a:srgbClr val="084A8B"/>
                </a:solidFill>
                <a:latin typeface="EDLADW+Arial Bold"/>
                <a:cs typeface="EDLADW+Arial Bold"/>
              </a:rPr>
              <a:t>(Ž</a:t>
            </a:r>
            <a:r>
              <a:rPr sz="40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oP)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2641346" y="322368"/>
            <a:ext cx="4015289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ŽÁDOST</a:t>
            </a:r>
            <a:r>
              <a:rPr sz="3200" b="true" spc="-30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 PLATBU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611733" y="1429214"/>
            <a:ext cx="8165928" cy="32277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140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Žádost</a:t>
            </a:r>
            <a:r>
              <a:rPr sz="2000" spc="-3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 platbu</a:t>
            </a:r>
            <a:r>
              <a:rPr sz="2000" spc="-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je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předkládaná</a:t>
            </a:r>
            <a:r>
              <a:rPr sz="2000" spc="-4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spolu</a:t>
            </a:r>
            <a:r>
              <a:rPr sz="2000" spc="-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2000" spc="-2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Zprávou</a:t>
            </a:r>
            <a:r>
              <a:rPr sz="2000" spc="-3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2000" spc="55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realizaci</a:t>
            </a:r>
            <a:r>
              <a:rPr sz="2000" spc="-2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(ZoR).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611733" y="1963271"/>
            <a:ext cx="8361733" cy="6272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140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Žádost</a:t>
            </a:r>
            <a:r>
              <a:rPr sz="2000" spc="352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FHIVRM+Arial"/>
                <a:cs typeface="FHIVRM+Arial"/>
              </a:rPr>
              <a:t>o</a:t>
            </a:r>
            <a:r>
              <a:rPr sz="2000" spc="348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FHIVRM+Arial"/>
                <a:cs typeface="FHIVRM+Arial"/>
              </a:rPr>
              <a:t>platbu</a:t>
            </a:r>
            <a:r>
              <a:rPr sz="2000" spc="363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musí</a:t>
            </a:r>
            <a:r>
              <a:rPr sz="2000" spc="343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být</a:t>
            </a:r>
            <a:r>
              <a:rPr sz="2000" spc="340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finalizovaná</a:t>
            </a:r>
            <a:r>
              <a:rPr sz="2000" spc="348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FHIVRM+Arial"/>
                <a:cs typeface="FHIVRM+Arial"/>
              </a:rPr>
              <a:t>a</a:t>
            </a:r>
            <a:r>
              <a:rPr sz="2000" spc="362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podepsaná</a:t>
            </a:r>
            <a:r>
              <a:rPr sz="2000" spc="350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před</a:t>
            </a:r>
            <a:r>
              <a:rPr sz="2000" spc="357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finalizací</a:t>
            </a:r>
          </a:p>
          <a:p>
            <a:pPr marL="431292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false">
                <a:solidFill>
                  <a:srgbClr val="FF0000"/>
                </a:solidFill>
                <a:latin typeface="TQVLJK+Arial"/>
                <a:cs typeface="TQVLJK+Arial"/>
              </a:rPr>
              <a:t>Zprávy</a:t>
            </a:r>
            <a:r>
              <a:rPr sz="2000" spc="-27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FHIVRM+Arial"/>
                <a:cs typeface="FHIVRM+Arial"/>
              </a:rPr>
              <a:t>o realizaci</a:t>
            </a:r>
            <a:r>
              <a:rPr sz="2000" spc="-21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FF0000"/>
                </a:solidFill>
                <a:latin typeface="FHIVRM+Arial"/>
                <a:cs typeface="FHIVRM+Arial"/>
              </a:rPr>
              <a:t>(ZoR).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608380" y="2798042"/>
            <a:ext cx="5627320" cy="93241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140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Příručka</a:t>
            </a:r>
            <a:r>
              <a:rPr sz="2000" spc="170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Pokyny</a:t>
            </a:r>
            <a:r>
              <a:rPr sz="2000" spc="168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pro</a:t>
            </a:r>
            <a:r>
              <a:rPr sz="2000" spc="170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vyplnění</a:t>
            </a:r>
            <a:r>
              <a:rPr sz="2000" spc="170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žádosti</a:t>
            </a:r>
          </a:p>
          <a:p>
            <a:pPr marL="431292" marR="0">
              <a:lnSpc>
                <a:spcPts val="2241"/>
              </a:lnSpc>
              <a:spcBef>
                <a:spcPts val="158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2000" spc="121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platbu</a:t>
            </a:r>
            <a:r>
              <a:rPr sz="2000" spc="12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2000" spc="120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zprávy</a:t>
            </a:r>
            <a:r>
              <a:rPr sz="2000" spc="120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2000" spc="120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realizaci</a:t>
            </a:r>
            <a:r>
              <a:rPr sz="2000" spc="12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projektu</a:t>
            </a:r>
          </a:p>
          <a:p>
            <a:pPr marL="431292" marR="0">
              <a:lnSpc>
                <a:spcPts val="2238"/>
              </a:lnSpc>
              <a:spcBef>
                <a:spcPts val="163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v ISKP21+ je</a:t>
            </a:r>
            <a:r>
              <a:rPr sz="2000" spc="1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k dispozici</a:t>
            </a:r>
            <a:r>
              <a:rPr sz="2000" spc="-2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2000" spc="-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spc="-15" dirty="false">
                <a:solidFill>
                  <a:srgbClr val="084A8B"/>
                </a:solidFill>
                <a:latin typeface="FHIVRM+Arial"/>
                <a:cs typeface="FHIVRM+Arial"/>
              </a:rPr>
              <a:t>www.esfcr.cz.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1022908" y="3896699"/>
            <a:ext cx="5194834" cy="20835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950" dirty="false">
                <a:solidFill>
                  <a:srgbClr val="5FBBF5"/>
                </a:solidFill>
                <a:latin typeface="FMDHBV+Wingdings"/>
                <a:cs typeface="FMDHBV+Wingding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</a:t>
            </a:r>
            <a:r>
              <a:rPr sz="950" spc="896" dirty="false">
                <a:solidFill>
                  <a:srgbClr val="5FBBF5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false">
                <a:solidFill>
                  <a:srgbClr val="084A8B"/>
                </a:solidFill>
                <a:latin typeface="FHIVRM+Arial"/>
                <a:cs typeface="FHIVRM+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https://www.esfcr.cz/formulare-a-pokyny-ke-zprave-o-realizaci-projektu-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1274318" y="4079579"/>
            <a:ext cx="3176364" cy="20835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false">
                <a:solidFill>
                  <a:srgbClr val="084A8B"/>
                </a:solidFill>
                <a:latin typeface="FHIVRM+Arial"/>
                <a:cs typeface="FHIVRM+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zadosti-o-platbu-a-zadosti-o-zmenu-opz-plus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1022908" y="4459837"/>
            <a:ext cx="5211719" cy="932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600" spc="15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Žádost</a:t>
            </a:r>
            <a:r>
              <a:rPr sz="2000" spc="8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2000" spc="83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platbu</a:t>
            </a:r>
            <a:r>
              <a:rPr sz="2000" spc="8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2000" spc="83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ISKP21+</a:t>
            </a:r>
            <a:r>
              <a:rPr sz="2000" spc="83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2000" spc="82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skládá</a:t>
            </a:r>
          </a:p>
          <a:p>
            <a:pPr marL="251409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z</a:t>
            </a:r>
            <a:r>
              <a:rPr sz="2000" spc="82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několika</a:t>
            </a:r>
            <a:r>
              <a:rPr sz="2000" spc="8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záložek,</a:t>
            </a:r>
            <a:r>
              <a:rPr sz="2000" spc="8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umístěných</a:t>
            </a:r>
            <a:r>
              <a:rPr sz="2000" spc="8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2000" spc="80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části</a:t>
            </a:r>
          </a:p>
          <a:p>
            <a:pPr marL="251409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Žádost</a:t>
            </a:r>
            <a:r>
              <a:rPr sz="2000" spc="-3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 platbu</a:t>
            </a:r>
            <a:r>
              <a:rPr sz="2000" spc="-1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/</a:t>
            </a:r>
            <a:r>
              <a:rPr sz="2000" spc="-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Datová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oblast</a:t>
            </a:r>
            <a:r>
              <a:rPr sz="2000" spc="-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žádosti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17" y="27928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1728216" y="137903"/>
            <a:ext cx="5846297" cy="86158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ZÁLOŽKY</a:t>
            </a:r>
            <a:r>
              <a:rPr sz="2800" b="true" spc="38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IDENTIFIKAČNÍ</a:t>
            </a:r>
            <a:r>
              <a:rPr sz="2800" b="true" spc="60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ÚDAJE</a:t>
            </a:r>
          </a:p>
          <a:p>
            <a:pPr marL="663194" marR="0">
              <a:lnSpc>
                <a:spcPts val="3126"/>
              </a:lnSpc>
              <a:spcBef>
                <a:spcPts val="284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A SOUHRNNÁ</a:t>
            </a:r>
            <a:r>
              <a:rPr sz="2800" b="true" spc="61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SOUPISKA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539800" y="1407900"/>
            <a:ext cx="3382436" cy="3224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Záložka</a:t>
            </a:r>
            <a:r>
              <a:rPr sz="2000" b="true" spc="9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Identifikační</a:t>
            </a:r>
            <a:r>
              <a:rPr sz="2000" b="true" spc="-54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údaje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539800" y="1875092"/>
            <a:ext cx="4791592" cy="56780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spc="-21" dirty="false">
                <a:solidFill>
                  <a:srgbClr val="084A8B"/>
                </a:solidFill>
                <a:latin typeface="TQVLJK+Arial"/>
                <a:cs typeface="TQVLJK+Arial"/>
              </a:rPr>
              <a:t>Vyplní</a:t>
            </a:r>
            <a:r>
              <a:rPr sz="1800" spc="5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 pouze</a:t>
            </a:r>
            <a:r>
              <a:rPr sz="1800" spc="1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účet</a:t>
            </a:r>
            <a:r>
              <a:rPr sz="1800" spc="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příjemce, popřípadě</a:t>
            </a:r>
          </a:p>
          <a:p>
            <a:pPr marL="445007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partnera</a:t>
            </a:r>
            <a:r>
              <a:rPr sz="1800" spc="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finančním</a:t>
            </a:r>
            <a:r>
              <a:rPr sz="1800" spc="2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příspěvkem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539800" y="2500862"/>
            <a:ext cx="3514629" cy="3224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Záložka</a:t>
            </a:r>
            <a:r>
              <a:rPr sz="2000" b="true" spc="-23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Souhrnná </a:t>
            </a:r>
            <a:r>
              <a:rPr sz="20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soupiska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539800" y="3033056"/>
            <a:ext cx="5038649" cy="80791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Záložka Souhrnná</a:t>
            </a:r>
            <a:r>
              <a:rPr sz="18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soupiska</a:t>
            </a:r>
            <a:r>
              <a:rPr sz="1800" spc="2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se naplní</a:t>
            </a:r>
          </a:p>
          <a:p>
            <a:pPr marL="431291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finančními</a:t>
            </a:r>
            <a:r>
              <a:rPr sz="1800" spc="1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daty po vyplnění</a:t>
            </a:r>
            <a:r>
              <a:rPr sz="1800" spc="4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dílčích soupisek</a:t>
            </a:r>
          </a:p>
          <a:p>
            <a:pPr marL="431291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false" err="true">
                <a:solidFill>
                  <a:srgbClr val="084A8B"/>
                </a:solidFill>
                <a:latin typeface="TQVLJK+Arial"/>
                <a:cs typeface="TQVLJK+Arial"/>
              </a:rPr>
              <a:t>dokladů</a:t>
            </a:r>
            <a:endParaRPr sz="1800" dirty="false">
              <a:solidFill>
                <a:srgbClr val="084A8B"/>
              </a:solidFill>
              <a:latin typeface="TQVLJK+Arial"/>
              <a:cs typeface="TQVLJK+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2568194" y="350987"/>
            <a:ext cx="4159559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SOUHRNNÁ</a:t>
            </a:r>
            <a:r>
              <a:rPr sz="2800" b="true" spc="54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SOUPISKA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1979929" y="2436039"/>
            <a:ext cx="7063445" cy="53894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</a:t>
            </a:r>
            <a:r>
              <a:rPr sz="1700" spc="4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označení</a:t>
            </a:r>
            <a:r>
              <a:rPr sz="1700" spc="3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Evidenčního</a:t>
            </a:r>
            <a:r>
              <a:rPr sz="1700" spc="4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čísla</a:t>
            </a:r>
            <a:r>
              <a:rPr sz="1700" spc="4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použijte</a:t>
            </a:r>
            <a:r>
              <a:rPr sz="1700" spc="5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číselnou</a:t>
            </a:r>
            <a:r>
              <a:rPr sz="1700" spc="4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řadu</a:t>
            </a:r>
            <a:r>
              <a:rPr sz="1700" spc="4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ve</a:t>
            </a:r>
            <a:r>
              <a:rPr sz="1700" spc="5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vazbě</a:t>
            </a:r>
            <a:r>
              <a:rPr sz="1700" spc="3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</a:p>
          <a:p>
            <a:pPr marL="431292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pořadí</a:t>
            </a:r>
            <a:r>
              <a:rPr sz="1700" spc="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předkládané</a:t>
            </a:r>
            <a:r>
              <a:rPr sz="1700" spc="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ŽoP</a:t>
            </a:r>
            <a:r>
              <a:rPr sz="1700" spc="-3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(1, 2,</a:t>
            </a:r>
            <a:r>
              <a:rPr sz="1700" spc="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3,..).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1979929" y="3182799"/>
            <a:ext cx="7067233" cy="500137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Záložka</a:t>
            </a:r>
            <a:r>
              <a:rPr sz="1700" spc="30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SOUHRNNÁ</a:t>
            </a:r>
            <a:r>
              <a:rPr sz="1700" spc="32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SOUPISKA</a:t>
            </a:r>
            <a:r>
              <a:rPr sz="1700" spc="22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700" spc="30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naplní</a:t>
            </a:r>
            <a:r>
              <a:rPr sz="1700" spc="3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finančními</a:t>
            </a:r>
            <a:r>
              <a:rPr sz="1700" spc="3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daty</a:t>
            </a:r>
            <a:r>
              <a:rPr sz="1700" spc="31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poté,</a:t>
            </a:r>
          </a:p>
          <a:p>
            <a:pPr marL="431292" marR="0">
              <a:lnSpc>
                <a:spcPts val="1903"/>
              </a:lnSpc>
              <a:spcBef>
                <a:spcPts val="138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co</a:t>
            </a:r>
            <a:r>
              <a:rPr sz="1700" spc="13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700" spc="14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vyplní</a:t>
            </a:r>
            <a:r>
              <a:rPr sz="1700" spc="13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dílčí</a:t>
            </a:r>
            <a:r>
              <a:rPr sz="1700" spc="14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 err="true">
                <a:solidFill>
                  <a:srgbClr val="084A8B"/>
                </a:solidFill>
                <a:latin typeface="FHIVRM+Arial"/>
                <a:cs typeface="FHIVRM+Arial"/>
              </a:rPr>
              <a:t>soupisky</a:t>
            </a:r>
            <a:r>
              <a:rPr sz="1700" spc="14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 err="true">
                <a:solidFill>
                  <a:srgbClr val="084A8B"/>
                </a:solidFill>
                <a:latin typeface="TQVLJK+Arial"/>
                <a:cs typeface="TQVLJK+Arial"/>
              </a:rPr>
              <a:t>dokladů</a:t>
            </a:r>
            <a:endParaRPr lang="cs-CZ" sz="1700" dirty="false">
              <a:solidFill>
                <a:srgbClr val="084A8B"/>
              </a:solidFill>
              <a:latin typeface="FHIVRM+Arial"/>
              <a:cs typeface="FHIVRM+Arial"/>
            </a:endParaRPr>
          </a:p>
        </p:txBody>
      </p:sp>
      <p:sp>
        <p:nvSpPr>
          <p:cNvPr id="6" name="object 6"/>
          <p:cNvSpPr txBox="true"/>
          <p:nvPr/>
        </p:nvSpPr>
        <p:spPr>
          <a:xfrm>
            <a:off x="1979929" y="4112693"/>
            <a:ext cx="7067579" cy="53894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spc="11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700" spc="18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těchto</a:t>
            </a:r>
            <a:r>
              <a:rPr sz="1700" spc="20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dílčích</a:t>
            </a:r>
            <a:r>
              <a:rPr sz="1700" spc="19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soupiskách</a:t>
            </a:r>
            <a:r>
              <a:rPr sz="1700" spc="19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zadává</a:t>
            </a:r>
            <a:r>
              <a:rPr sz="1700" spc="20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700" spc="19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jednotlivé</a:t>
            </a:r>
            <a:r>
              <a:rPr sz="1700" spc="20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záznamy</a:t>
            </a:r>
          </a:p>
          <a:p>
            <a:pPr marL="431292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700" spc="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každý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ze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záznamů vyplňuje</a:t>
            </a:r>
            <a:r>
              <a:rPr sz="1700" spc="2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několik</a:t>
            </a:r>
            <a:r>
              <a:rPr sz="1700" spc="-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údajů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2394458" y="4820804"/>
            <a:ext cx="6652575" cy="93669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200" spc="61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500" spc="35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případě</a:t>
            </a:r>
            <a:r>
              <a:rPr sz="1500" spc="36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nutnosti</a:t>
            </a:r>
            <a:r>
              <a:rPr sz="1500" spc="37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zadat</a:t>
            </a:r>
            <a:r>
              <a:rPr sz="1500" spc="37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velký</a:t>
            </a:r>
            <a:r>
              <a:rPr sz="1500" spc="37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rozsah</a:t>
            </a:r>
            <a:r>
              <a:rPr sz="1500" spc="36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dat</a:t>
            </a:r>
            <a:r>
              <a:rPr sz="1500" spc="34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nemusí</a:t>
            </a:r>
            <a:r>
              <a:rPr sz="1500" spc="34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být</a:t>
            </a:r>
            <a:r>
              <a:rPr sz="1500" spc="34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ruční</a:t>
            </a:r>
            <a:r>
              <a:rPr sz="1500" spc="37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zadávání</a:t>
            </a:r>
          </a:p>
          <a:p>
            <a:pPr marL="251841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jednotlivých</a:t>
            </a:r>
            <a:r>
              <a:rPr sz="1500" spc="16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hodnot</a:t>
            </a:r>
            <a:r>
              <a:rPr sz="1500" spc="15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přímo</a:t>
            </a:r>
            <a:r>
              <a:rPr sz="1500" spc="15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500" spc="14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IS</a:t>
            </a:r>
            <a:r>
              <a:rPr sz="1500" spc="15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KP21+</a:t>
            </a:r>
            <a:r>
              <a:rPr sz="1500" spc="15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efektivní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  <a:r>
              <a:rPr sz="1500" spc="15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Z</a:t>
            </a:r>
            <a:r>
              <a:rPr sz="1500" spc="14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tohoto</a:t>
            </a:r>
            <a:r>
              <a:rPr sz="1500" spc="16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důvodu</a:t>
            </a:r>
            <a:r>
              <a:rPr sz="1500" spc="17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500" spc="15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500" spc="14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IS</a:t>
            </a:r>
          </a:p>
          <a:p>
            <a:pPr marL="251841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KP21+</a:t>
            </a:r>
            <a:r>
              <a:rPr sz="1500" spc="67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zapracována</a:t>
            </a:r>
            <a:r>
              <a:rPr sz="1500" spc="67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funkcionalita</a:t>
            </a:r>
            <a:r>
              <a:rPr sz="1500" spc="67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uživatelského</a:t>
            </a:r>
            <a:r>
              <a:rPr sz="1500" spc="68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importu</a:t>
            </a:r>
            <a:r>
              <a:rPr sz="1500" spc="66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souboru</a:t>
            </a:r>
            <a:r>
              <a:rPr sz="1500" spc="66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spc="-18" dirty="false">
                <a:solidFill>
                  <a:srgbClr val="084A8B"/>
                </a:solidFill>
                <a:latin typeface="FHIVRM+Arial"/>
                <a:cs typeface="FHIVRM+Arial"/>
              </a:rPr>
              <a:t>ve</a:t>
            </a:r>
          </a:p>
          <a:p>
            <a:pPr marL="251841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formátu</a:t>
            </a:r>
            <a:r>
              <a:rPr sz="1500" spc="-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XML.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2646299" y="5773279"/>
            <a:ext cx="6403754" cy="25092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200" spc="62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Návod</a:t>
            </a:r>
            <a:r>
              <a:rPr sz="1500" spc="60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pro</a:t>
            </a:r>
            <a:r>
              <a:rPr sz="1500" spc="58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import</a:t>
            </a:r>
            <a:r>
              <a:rPr sz="1500" spc="58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souborů</a:t>
            </a:r>
            <a:r>
              <a:rPr sz="1500" spc="59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500" spc="58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TQVLJK+Arial"/>
                <a:cs typeface="TQVLJK+Arial"/>
              </a:rPr>
              <a:t>popsán</a:t>
            </a:r>
            <a:r>
              <a:rPr sz="1500" spc="59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500" spc="57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dirty="false">
                <a:solidFill>
                  <a:srgbClr val="084A8B"/>
                </a:solidFill>
                <a:latin typeface="FHIVRM+Arial"/>
                <a:cs typeface="FHIVRM+Arial"/>
              </a:rPr>
              <a:t>dokumentu</a:t>
            </a:r>
            <a:r>
              <a:rPr sz="1500" spc="58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5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Import</a:t>
            </a:r>
            <a:r>
              <a:rPr sz="1500" b="true" spc="604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5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XML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2899283" y="6038759"/>
            <a:ext cx="6146120" cy="421020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true" dirty="false">
                <a:solidFill>
                  <a:srgbClr val="084A8B"/>
                </a:solidFill>
                <a:latin typeface="BBLJGJ+Arial Bold"/>
                <a:cs typeface="BBLJGJ+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soupisky</a:t>
            </a:r>
            <a:r>
              <a:rPr sz="1500" b="true" spc="70" dirty="false">
                <a:solidFill>
                  <a:srgbClr val="084A8B"/>
                </a:solidFill>
                <a:latin typeface="BBLJGJ+Arial Bold"/>
                <a:cs typeface="BBLJGJ+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true" dirty="false">
                <a:solidFill>
                  <a:srgbClr val="084A8B"/>
                </a:solidFill>
                <a:latin typeface="EDLADW+Arial Bold"/>
                <a:cs typeface="EDLADW+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dokladů</a:t>
            </a:r>
            <a:r>
              <a:rPr sz="1500" b="true" spc="136" dirty="false">
                <a:solidFill>
                  <a:srgbClr val="084A8B"/>
                </a:solidFill>
                <a:latin typeface="EDLADW+Arial Bold"/>
                <a:cs typeface="EDLADW+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true" dirty="false">
                <a:solidFill>
                  <a:srgbClr val="084A8B"/>
                </a:solidFill>
                <a:latin typeface="BBLJGJ+Arial Bold"/>
                <a:cs typeface="BBLJGJ+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sz="1500" b="true" spc="93" dirty="false">
                <a:solidFill>
                  <a:srgbClr val="084A8B"/>
                </a:solidFill>
                <a:latin typeface="BBLJGJ+Arial Bold"/>
                <a:cs typeface="BBLJGJ+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true" dirty="false">
                <a:solidFill>
                  <a:srgbClr val="084A8B"/>
                </a:solidFill>
                <a:latin typeface="BBLJGJ+Arial Bold"/>
                <a:cs typeface="BBLJGJ+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</a:t>
            </a:r>
            <a:r>
              <a:rPr sz="1500" b="true" spc="116" dirty="false">
                <a:solidFill>
                  <a:srgbClr val="084A8B"/>
                </a:solidFill>
                <a:latin typeface="BBLJGJ+Arial Bold"/>
                <a:cs typeface="BBLJGJ+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true" dirty="false">
                <a:solidFill>
                  <a:srgbClr val="084A8B"/>
                </a:solidFill>
                <a:latin typeface="BBLJGJ+Arial Bold"/>
                <a:cs typeface="BBLJGJ+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KP21</a:t>
            </a:r>
            <a:r>
              <a:rPr sz="1400" b="true" spc="-14" dirty="false">
                <a:solidFill>
                  <a:srgbClr val="084A8B"/>
                </a:solidFill>
                <a:latin typeface="BBLJGJ+Arial Bold"/>
                <a:cs typeface="BBLJGJ+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</a:t>
            </a:r>
            <a:r>
              <a:rPr sz="1400" dirty="false">
                <a:solidFill>
                  <a:srgbClr val="084A8B"/>
                </a:solidFill>
                <a:latin typeface="FHIVRM+Arial"/>
                <a:cs typeface="FHIVRM+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sz="1400" spc="302" dirty="false">
                <a:solidFill>
                  <a:srgbClr val="084A8B"/>
                </a:solidFill>
                <a:latin typeface="FHIVRM+Arial"/>
                <a:cs typeface="FHIVRM+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u="sng" dirty="false">
                <a:solidFill>
                  <a:srgbClr val="084A8B"/>
                </a:solidFill>
                <a:latin typeface="FHIVRM+Arial"/>
                <a:cs typeface="FHIVRM+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https://www.esfcr.cz/formulare-a-pokyny-ke-zprave-o-</a:t>
            </a:r>
          </a:p>
          <a:p>
            <a:pPr marL="0" marR="0">
              <a:lnSpc>
                <a:spcPts val="1173"/>
              </a:lnSpc>
              <a:spcBef>
                <a:spcPts val="109"/>
              </a:spcBef>
              <a:spcAft>
                <a:spcPts val="0"/>
              </a:spcAft>
            </a:pPr>
            <a:r>
              <a:rPr sz="1050" u="sng" dirty="false">
                <a:solidFill>
                  <a:srgbClr val="084A8B"/>
                </a:solidFill>
                <a:latin typeface="FHIVRM+Arial"/>
                <a:cs typeface="FHIVRM+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realizaci-projektu-zadosti-o-platbu-a-zadosti-o-zmenu-opz-plus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2257298" y="322368"/>
            <a:ext cx="4781385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SD-2</a:t>
            </a:r>
            <a:r>
              <a:rPr sz="3200" b="true" spc="-20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LIDSKÉ</a:t>
            </a:r>
            <a:r>
              <a:rPr sz="3200" b="true" spc="-23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ZDROJE</a:t>
            </a:r>
            <a:r>
              <a:rPr sz="3200" b="true" spc="-23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I.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179527" y="1284796"/>
            <a:ext cx="8720413" cy="56780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800" spc="139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záložce</a:t>
            </a:r>
            <a:r>
              <a:rPr sz="1800" spc="140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SD-2</a:t>
            </a:r>
            <a:r>
              <a:rPr sz="1800" spc="139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LIDSKÉ</a:t>
            </a:r>
            <a:r>
              <a:rPr sz="1800" spc="139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ZDROJE</a:t>
            </a:r>
            <a:r>
              <a:rPr sz="1800" spc="139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uvádí</a:t>
            </a:r>
            <a:r>
              <a:rPr sz="1800" spc="139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800" spc="139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seznam</a:t>
            </a:r>
            <a:r>
              <a:rPr sz="1800" spc="139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výdajů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nárokovaných</a:t>
            </a:r>
            <a:r>
              <a:rPr sz="1800" spc="2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rámci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kapitoly</a:t>
            </a:r>
            <a:r>
              <a:rPr sz="1800" spc="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rozpočtu</a:t>
            </a:r>
            <a:r>
              <a:rPr sz="1800" spc="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OSOBNÍ NÁKLADY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179527" y="3418904"/>
            <a:ext cx="8720188" cy="56780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spc="-13" dirty="false">
                <a:solidFill>
                  <a:srgbClr val="084A8B"/>
                </a:solidFill>
                <a:latin typeface="TQVLJK+Arial"/>
                <a:cs typeface="TQVLJK+Arial"/>
              </a:rPr>
              <a:t>Vyplňují</a:t>
            </a:r>
            <a:r>
              <a:rPr sz="1800" spc="2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800" spc="20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údaje,</a:t>
            </a:r>
            <a:r>
              <a:rPr sz="1800" spc="20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které</a:t>
            </a:r>
            <a:r>
              <a:rPr sz="1800" spc="20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800" spc="20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vztahují</a:t>
            </a:r>
            <a:r>
              <a:rPr sz="1800" spc="2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ke</a:t>
            </a:r>
            <a:r>
              <a:rPr sz="1800" spc="20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konkrétnímu</a:t>
            </a:r>
            <a:r>
              <a:rPr sz="1800" spc="20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pracovněprávnímu</a:t>
            </a:r>
            <a:r>
              <a:rPr sz="1800" spc="20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vztahu,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na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základě</a:t>
            </a:r>
            <a:r>
              <a:rPr sz="1800" spc="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kterého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800" spc="1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pracovník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zapojen</a:t>
            </a:r>
            <a:r>
              <a:rPr sz="1800" spc="2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do projektu.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179527" y="4119944"/>
            <a:ext cx="7044626" cy="256480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Osobní náklady</a:t>
            </a:r>
            <a:r>
              <a:rPr sz="1800" spc="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– </a:t>
            </a:r>
            <a:r>
              <a:rPr sz="1800" dirty="false" err="true">
                <a:solidFill>
                  <a:srgbClr val="084A8B"/>
                </a:solidFill>
                <a:latin typeface="TQVLJK+Arial"/>
                <a:cs typeface="TQVLJK+Arial"/>
              </a:rPr>
              <a:t>pracovní</a:t>
            </a:r>
            <a:r>
              <a:rPr sz="1800" spc="2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 err="true">
                <a:solidFill>
                  <a:srgbClr val="084A8B"/>
                </a:solidFill>
                <a:latin typeface="FHIVRM+Arial"/>
                <a:cs typeface="FHIVRM+Arial"/>
              </a:rPr>
              <a:t>smlouvy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, </a:t>
            </a:r>
            <a:r>
              <a:rPr sz="1800" spc="-58" dirty="false">
                <a:solidFill>
                  <a:srgbClr val="084A8B"/>
                </a:solidFill>
                <a:latin typeface="FHIVRM+Arial"/>
                <a:cs typeface="FHIVRM+Arial"/>
              </a:rPr>
              <a:t>DPP,</a:t>
            </a:r>
            <a:r>
              <a:rPr sz="1800" spc="6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DPČ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179527" y="4546388"/>
            <a:ext cx="8024642" cy="29382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Mzdový náklad</a:t>
            </a:r>
            <a:r>
              <a:rPr sz="1800" spc="2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za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zaměstnance</a:t>
            </a:r>
            <a:r>
              <a:rPr sz="18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=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hrubá</a:t>
            </a:r>
            <a:r>
              <a:rPr sz="1800" spc="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mzda</a:t>
            </a:r>
            <a:r>
              <a:rPr sz="1800" spc="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+ odvody</a:t>
            </a:r>
            <a:r>
              <a:rPr sz="1800" spc="1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zaměstnavatele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179527" y="4973765"/>
            <a:ext cx="8721023" cy="56780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Max</a:t>
            </a:r>
            <a:r>
              <a:rPr sz="1800" spc="31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1,0</a:t>
            </a:r>
            <a:r>
              <a:rPr sz="1800" spc="32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úvazek</a:t>
            </a:r>
            <a:r>
              <a:rPr sz="1800" spc="32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dohromady</a:t>
            </a:r>
            <a:r>
              <a:rPr sz="1800" spc="33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u</a:t>
            </a:r>
            <a:r>
              <a:rPr sz="1800" spc="32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všech</a:t>
            </a:r>
            <a:r>
              <a:rPr sz="1800" spc="31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subjektů</a:t>
            </a:r>
            <a:r>
              <a:rPr sz="1800" spc="3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(příjemce</a:t>
            </a:r>
            <a:r>
              <a:rPr sz="1800" spc="33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800" spc="32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partneři),</a:t>
            </a:r>
            <a:r>
              <a:rPr sz="1800" spc="3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pokud</a:t>
            </a:r>
            <a:r>
              <a:rPr sz="1800" spc="3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osoba</a:t>
            </a:r>
            <a:r>
              <a:rPr sz="1800" spc="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spc="-15" dirty="false">
                <a:solidFill>
                  <a:srgbClr val="084A8B"/>
                </a:solidFill>
                <a:latin typeface="TQVLJK+Arial"/>
                <a:cs typeface="TQVLJK+Arial"/>
              </a:rPr>
              <a:t>byť</a:t>
            </a:r>
            <a:r>
              <a:rPr sz="1800" spc="3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jen</a:t>
            </a:r>
            <a:r>
              <a:rPr sz="1800" spc="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částečně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hrazena</a:t>
            </a:r>
            <a:r>
              <a:rPr sz="1800" spc="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 projektu.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179527" y="5674504"/>
            <a:ext cx="8131322" cy="29410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b="true" u="sng" dirty="false">
                <a:solidFill>
                  <a:srgbClr val="084A8B"/>
                </a:solidFill>
                <a:latin typeface="BBLJGJ+Arial Bold"/>
                <a:cs typeface="BBLJGJ+Arial Bold"/>
              </a:rPr>
              <a:t>Ke </a:t>
            </a:r>
            <a:r>
              <a:rPr sz="1800" b="true" u="sng" dirty="false">
                <a:solidFill>
                  <a:srgbClr val="084A8B"/>
                </a:solidFill>
                <a:latin typeface="EDLADW+Arial Bold"/>
                <a:cs typeface="EDLADW+Arial Bold"/>
              </a:rPr>
              <a:t>způsobilým</a:t>
            </a:r>
            <a:r>
              <a:rPr sz="1800" b="true" u="sng" spc="-1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u="sng" dirty="false">
                <a:solidFill>
                  <a:srgbClr val="084A8B"/>
                </a:solidFill>
                <a:latin typeface="EDLADW+Arial Bold"/>
                <a:cs typeface="EDLADW+Arial Bold"/>
              </a:rPr>
              <a:t>výdajům</a:t>
            </a:r>
            <a:r>
              <a:rPr sz="1800" b="true" u="sng" spc="45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u="sng" dirty="false">
                <a:solidFill>
                  <a:srgbClr val="084A8B"/>
                </a:solidFill>
                <a:latin typeface="EDLADW+Arial Bold"/>
                <a:cs typeface="EDLADW+Arial Bold"/>
              </a:rPr>
              <a:t>přesahujícím částku</a:t>
            </a:r>
            <a:r>
              <a:rPr sz="1800" b="true" u="sng" spc="11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u="sng" dirty="false">
                <a:solidFill>
                  <a:srgbClr val="084A8B"/>
                </a:solidFill>
                <a:latin typeface="BBLJGJ+Arial Bold"/>
                <a:cs typeface="BBLJGJ+Arial Bold"/>
              </a:rPr>
              <a:t>20.000</a:t>
            </a:r>
            <a:r>
              <a:rPr sz="1800" b="true" u="sng" spc="14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u="sng" dirty="false">
                <a:solidFill>
                  <a:srgbClr val="084A8B"/>
                </a:solidFill>
                <a:latin typeface="EDLADW+Arial Bold"/>
                <a:cs typeface="EDLADW+Arial Bold"/>
              </a:rPr>
              <a:t>Kč</a:t>
            </a:r>
            <a:r>
              <a:rPr sz="1800" b="true" u="sng" spc="1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u="sng" dirty="false">
                <a:solidFill>
                  <a:srgbClr val="084A8B"/>
                </a:solidFill>
                <a:latin typeface="BBLJGJ+Arial Bold"/>
                <a:cs typeface="BBLJGJ+Arial Bold"/>
              </a:rPr>
              <a:t>nutno</a:t>
            </a:r>
            <a:r>
              <a:rPr sz="1800" b="true" u="sng" spc="-14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u="sng" dirty="false">
                <a:solidFill>
                  <a:srgbClr val="084A8B"/>
                </a:solidFill>
                <a:latin typeface="EDLADW+Arial Bold"/>
                <a:cs typeface="EDLADW+Arial Bold"/>
              </a:rPr>
              <a:t>doložit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:</a:t>
            </a:r>
          </a:p>
        </p:txBody>
      </p:sp>
      <p:sp>
        <p:nvSpPr>
          <p:cNvPr id="10" name="object 10"/>
          <p:cNvSpPr txBox="true"/>
          <p:nvPr/>
        </p:nvSpPr>
        <p:spPr>
          <a:xfrm>
            <a:off x="894283" y="6101805"/>
            <a:ext cx="5655779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450" spc="186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kopie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výpisu</a:t>
            </a:r>
            <a:r>
              <a:rPr sz="18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účtu,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něhož</a:t>
            </a:r>
            <a:r>
              <a:rPr sz="1800" spc="2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spc="-10" dirty="false">
                <a:solidFill>
                  <a:srgbClr val="084A8B"/>
                </a:solidFill>
                <a:latin typeface="FHIVRM+Arial"/>
                <a:cs typeface="FHIVRM+Arial"/>
              </a:rPr>
              <a:t>byly</a:t>
            </a:r>
            <a:r>
              <a:rPr sz="1800" spc="3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mzdy </a:t>
            </a:r>
            <a:r>
              <a:rPr sz="1800" spc="-22" dirty="false">
                <a:solidFill>
                  <a:srgbClr val="084A8B"/>
                </a:solidFill>
                <a:latin typeface="FHIVRM+Arial"/>
                <a:cs typeface="FHIVRM+Arial"/>
              </a:rPr>
              <a:t>vyplaceny,</a:t>
            </a:r>
          </a:p>
        </p:txBody>
      </p:sp>
      <p:sp>
        <p:nvSpPr>
          <p:cNvPr id="11" name="object 11"/>
          <p:cNvSpPr txBox="true"/>
          <p:nvPr/>
        </p:nvSpPr>
        <p:spPr>
          <a:xfrm>
            <a:off x="894283" y="6376125"/>
            <a:ext cx="7084250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450" spc="186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skeny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pracovních</a:t>
            </a:r>
            <a:r>
              <a:rPr sz="1800" spc="1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výkazů,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jsou-li</a:t>
            </a:r>
            <a:r>
              <a:rPr sz="1800" spc="3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dle pravidel</a:t>
            </a:r>
            <a:r>
              <a:rPr sz="1800" spc="2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OPZ+ </a:t>
            </a:r>
            <a:r>
              <a:rPr sz="1800" spc="-21" dirty="false">
                <a:solidFill>
                  <a:srgbClr val="084A8B"/>
                </a:solidFill>
                <a:latin typeface="TQVLJK+Arial"/>
                <a:cs typeface="TQVLJK+Arial"/>
              </a:rPr>
              <a:t>vyžadovány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2200910" y="322368"/>
            <a:ext cx="4896626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FF0000"/>
                </a:solidFill>
                <a:latin typeface="BBLJGJ+Arial Bold"/>
                <a:cs typeface="BBLJGJ+Arial Bold"/>
              </a:rPr>
              <a:t>SD-2</a:t>
            </a:r>
            <a:r>
              <a:rPr sz="3200" b="true" spc="-20" dirty="false">
                <a:solidFill>
                  <a:srgbClr val="FF0000"/>
                </a:solidFill>
                <a:latin typeface="BBLJGJ+Arial Bold"/>
                <a:cs typeface="BBLJGJ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LIDSKÉ</a:t>
            </a:r>
            <a:r>
              <a:rPr sz="3200" b="true" spc="-16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ZDROJE</a:t>
            </a:r>
            <a:r>
              <a:rPr sz="3200" b="true" spc="-14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II.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395630" y="1428284"/>
            <a:ext cx="8648167" cy="568466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Systém</a:t>
            </a:r>
            <a:r>
              <a:rPr sz="1800" spc="15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automaticky</a:t>
            </a:r>
            <a:r>
              <a:rPr sz="1800" spc="12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doplní</a:t>
            </a:r>
            <a:r>
              <a:rPr sz="1800" spc="15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pole</a:t>
            </a:r>
            <a:r>
              <a:rPr sz="1800" spc="14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„Hodinová</a:t>
            </a:r>
            <a:r>
              <a:rPr sz="1800" spc="14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mzda/plat“,</a:t>
            </a:r>
            <a:r>
              <a:rPr sz="1800" spc="15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„Mzdový/Platový</a:t>
            </a:r>
            <a:r>
              <a:rPr sz="1800" spc="15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výdaj“</a:t>
            </a:r>
          </a:p>
          <a:p>
            <a:pPr marL="431292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a pole</a:t>
            </a:r>
            <a:r>
              <a:rPr sz="1800" spc="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„Prokazované</a:t>
            </a:r>
            <a:r>
              <a:rPr sz="1800" spc="1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způsobilé</a:t>
            </a:r>
            <a:r>
              <a:rPr sz="1800" spc="2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osobní</a:t>
            </a:r>
            <a:r>
              <a:rPr sz="1800" spc="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výdaje“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395630" y="2206181"/>
            <a:ext cx="8650360" cy="111670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</a:t>
            </a:r>
            <a:r>
              <a:rPr sz="1800" spc="68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výdajům</a:t>
            </a:r>
            <a:r>
              <a:rPr sz="1800" spc="69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800" spc="70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soupisce</a:t>
            </a:r>
            <a:r>
              <a:rPr sz="1800" spc="68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SD-2</a:t>
            </a:r>
            <a:r>
              <a:rPr sz="1800" spc="68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LIDSKÉ</a:t>
            </a:r>
            <a:r>
              <a:rPr sz="1800" spc="69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ZDROJE</a:t>
            </a:r>
            <a:r>
              <a:rPr sz="1800" spc="69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800" spc="68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přikládá</a:t>
            </a:r>
            <a:r>
              <a:rPr sz="1800" spc="68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jako</a:t>
            </a:r>
            <a:r>
              <a:rPr sz="1800" spc="68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příloha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příslušný</a:t>
            </a:r>
            <a:r>
              <a:rPr sz="1800" spc="80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pracovní</a:t>
            </a:r>
            <a:r>
              <a:rPr sz="1800" spc="8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výkaz</a:t>
            </a:r>
            <a:r>
              <a:rPr sz="1800" spc="80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spc="-12" dirty="false">
                <a:solidFill>
                  <a:srgbClr val="084A8B"/>
                </a:solidFill>
                <a:latin typeface="FHIVRM+Arial"/>
                <a:cs typeface="FHIVRM+Arial"/>
              </a:rPr>
              <a:t>ve</a:t>
            </a:r>
            <a:r>
              <a:rPr sz="1800" spc="81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formě</a:t>
            </a:r>
            <a:r>
              <a:rPr sz="1800" spc="80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skenu</a:t>
            </a:r>
            <a:r>
              <a:rPr sz="1800" spc="80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(je-li</a:t>
            </a:r>
            <a:r>
              <a:rPr sz="1800" spc="80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zpracování</a:t>
            </a:r>
            <a:r>
              <a:rPr sz="1800" spc="8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prac.</a:t>
            </a:r>
            <a:r>
              <a:rPr sz="1800" spc="81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výkazů</a:t>
            </a:r>
          </a:p>
          <a:p>
            <a:pPr marL="431292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relevantní)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  <a:r>
              <a:rPr sz="1800" spc="27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Povinně</a:t>
            </a:r>
            <a:r>
              <a:rPr sz="1800" spc="26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spc="12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800" spc="25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přikládá</a:t>
            </a:r>
            <a:r>
              <a:rPr sz="1800" spc="26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pracovní</a:t>
            </a:r>
            <a:r>
              <a:rPr sz="1800" spc="27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výkaz</a:t>
            </a:r>
            <a:r>
              <a:rPr sz="1800" spc="26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u</a:t>
            </a:r>
            <a:r>
              <a:rPr sz="1800" spc="26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výdaje,</a:t>
            </a:r>
            <a:r>
              <a:rPr sz="1800" spc="26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pokud</a:t>
            </a:r>
            <a:r>
              <a:rPr sz="1800" spc="26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uplatňovaná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část osobních</a:t>
            </a:r>
            <a:r>
              <a:rPr sz="1800" spc="1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nákladů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 projektu</a:t>
            </a:r>
            <a:r>
              <a:rPr sz="1800" spc="1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převyšuje</a:t>
            </a:r>
            <a:r>
              <a:rPr sz="1800" spc="4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20.000,-</a:t>
            </a:r>
            <a:r>
              <a:rPr sz="1800" spc="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Kč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395630" y="6199950"/>
            <a:ext cx="6249490" cy="29348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Vzory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vyplnění</a:t>
            </a:r>
            <a:r>
              <a:rPr sz="1800" spc="4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příručce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Pokyny</a:t>
            </a:r>
            <a:r>
              <a:rPr sz="1800" spc="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vyplnění</a:t>
            </a:r>
            <a:r>
              <a:rPr sz="1800" spc="4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ZoR/ŽoP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1867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2024126" y="350987"/>
            <a:ext cx="5246362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ZÁLOŽKA</a:t>
            </a:r>
            <a:r>
              <a:rPr sz="2800" b="true" spc="47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SOUPISKA</a:t>
            </a:r>
            <a:r>
              <a:rPr sz="2800" b="true" spc="35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PŘÍJMŮ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467563" y="1428284"/>
            <a:ext cx="8291179" cy="111710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Záložka</a:t>
            </a:r>
            <a:r>
              <a:rPr sz="1800" spc="119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SOUPISKA</a:t>
            </a:r>
            <a:r>
              <a:rPr sz="1800" spc="110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PŘÍJMŮ</a:t>
            </a:r>
            <a:r>
              <a:rPr sz="1800" spc="120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bude</a:t>
            </a:r>
            <a:r>
              <a:rPr sz="1800" spc="120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</a:t>
            </a:r>
            <a:r>
              <a:rPr sz="1800" spc="120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naprostou</a:t>
            </a:r>
            <a:r>
              <a:rPr sz="1800" spc="120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většinu</a:t>
            </a:r>
            <a:r>
              <a:rPr sz="1800" spc="120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projektů</a:t>
            </a:r>
          </a:p>
          <a:p>
            <a:pPr marL="431292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nerelevantní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;</a:t>
            </a:r>
            <a:r>
              <a:rPr sz="1800" spc="81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vyplňuje</a:t>
            </a:r>
            <a:r>
              <a:rPr sz="1800" spc="79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800" spc="80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pouze</a:t>
            </a:r>
            <a:r>
              <a:rPr sz="1800" spc="79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800" spc="79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případě,</a:t>
            </a:r>
            <a:r>
              <a:rPr sz="1800" spc="80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že</a:t>
            </a:r>
            <a:r>
              <a:rPr sz="1800" spc="79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800" spc="79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vykazuje</a:t>
            </a:r>
            <a:r>
              <a:rPr sz="1800" spc="80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ve</a:t>
            </a:r>
          </a:p>
          <a:p>
            <a:pPr marL="431292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sledovaném</a:t>
            </a:r>
            <a:r>
              <a:rPr sz="1800" spc="98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období</a:t>
            </a:r>
            <a:r>
              <a:rPr sz="1800" spc="100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čisté</a:t>
            </a:r>
            <a:r>
              <a:rPr sz="1800" spc="99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příjmy</a:t>
            </a:r>
            <a:r>
              <a:rPr sz="1800" spc="97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(předpokládané</a:t>
            </a:r>
            <a:r>
              <a:rPr sz="1800" spc="97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i</a:t>
            </a:r>
            <a:r>
              <a:rPr sz="1800" spc="99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nepředpokládané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).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800" spc="61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soupisce</a:t>
            </a:r>
            <a:r>
              <a:rPr sz="1800" spc="61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800" spc="61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zadává</a:t>
            </a:r>
            <a:r>
              <a:rPr sz="1800" spc="60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pouze</a:t>
            </a:r>
            <a:r>
              <a:rPr sz="1800" spc="6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jeden</a:t>
            </a:r>
            <a:r>
              <a:rPr sz="1800" spc="6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řádek</a:t>
            </a:r>
            <a:r>
              <a:rPr sz="1800" spc="6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zaznamenávající</a:t>
            </a:r>
            <a:r>
              <a:rPr sz="1800" spc="6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souhrnnou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898855" y="2600621"/>
            <a:ext cx="6145550" cy="29382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hodnotu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čistých příjmů dosažených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ve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sledovaném</a:t>
            </a:r>
            <a:r>
              <a:rPr sz="1800" spc="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období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467563" y="2968435"/>
            <a:ext cx="8289046" cy="56780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Příjmem</a:t>
            </a:r>
            <a:r>
              <a:rPr sz="1800" spc="28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projektu</a:t>
            </a:r>
            <a:r>
              <a:rPr sz="1800" spc="28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nejsou:</a:t>
            </a:r>
            <a:r>
              <a:rPr sz="1800" spc="30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např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  <a:r>
              <a:rPr sz="1800" spc="29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úroky</a:t>
            </a:r>
            <a:r>
              <a:rPr sz="1800" spc="27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800" spc="28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bankovních</a:t>
            </a:r>
            <a:r>
              <a:rPr sz="1800" spc="29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účtech,</a:t>
            </a:r>
            <a:r>
              <a:rPr sz="1800" spc="28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spc="-21" dirty="false">
                <a:solidFill>
                  <a:srgbClr val="084A8B"/>
                </a:solidFill>
                <a:latin typeface="FHIVRM+Arial"/>
                <a:cs typeface="FHIVRM+Arial"/>
              </a:rPr>
              <a:t>platby,</a:t>
            </a:r>
            <a:r>
              <a:rPr sz="1800" spc="32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které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 obdrží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ze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smluvních</a:t>
            </a:r>
            <a:r>
              <a:rPr sz="1800" spc="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pokut v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důsledku porušení</a:t>
            </a:r>
            <a:r>
              <a:rPr sz="1800" spc="1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smlouvy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…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467563" y="3943519"/>
            <a:ext cx="8289113" cy="84278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Vzhledem</a:t>
            </a:r>
            <a:r>
              <a:rPr sz="1800" spc="3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</a:t>
            </a:r>
            <a:r>
              <a:rPr sz="1800" spc="4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tomu,</a:t>
            </a:r>
            <a:r>
              <a:rPr sz="1800" spc="4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že</a:t>
            </a:r>
            <a:r>
              <a:rPr sz="1800" spc="3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800" spc="3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hodnota</a:t>
            </a:r>
            <a:r>
              <a:rPr sz="1800" spc="3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čistého</a:t>
            </a:r>
            <a:r>
              <a:rPr sz="1800" spc="4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příjmu</a:t>
            </a:r>
            <a:r>
              <a:rPr sz="1800" spc="3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vykazuje</a:t>
            </a:r>
            <a:r>
              <a:rPr sz="1800" spc="3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jednou</a:t>
            </a:r>
            <a:r>
              <a:rPr sz="1800" spc="3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souhrnnou</a:t>
            </a:r>
          </a:p>
          <a:p>
            <a:pPr marL="431292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částkou,</a:t>
            </a:r>
            <a:r>
              <a:rPr sz="1800" spc="56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nepřikládají</a:t>
            </a:r>
            <a:r>
              <a:rPr sz="1800" spc="58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800" spc="57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žádné</a:t>
            </a:r>
            <a:r>
              <a:rPr sz="1800" spc="57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přílohy</a:t>
            </a:r>
            <a:r>
              <a:rPr sz="1800" spc="57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prokazující</a:t>
            </a:r>
            <a:r>
              <a:rPr sz="1800" spc="58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dílčí</a:t>
            </a:r>
            <a:r>
              <a:rPr sz="1800" spc="56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příjmy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  <a:r>
              <a:rPr sz="1800" spc="58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Kontrola</a:t>
            </a:r>
          </a:p>
          <a:p>
            <a:pPr marL="431292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dokladů souvisejících</a:t>
            </a:r>
            <a:r>
              <a:rPr sz="1800" spc="1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prokazovanými</a:t>
            </a:r>
            <a:r>
              <a:rPr sz="1800" spc="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příjmy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800" spc="1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součástí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kontroly na</a:t>
            </a:r>
            <a:r>
              <a:rPr sz="1800" spc="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místě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575767" y="424476"/>
            <a:ext cx="8172457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OBRAZOVKA</a:t>
            </a:r>
            <a:r>
              <a:rPr sz="3200" b="true" spc="-37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ŽOP</a:t>
            </a:r>
            <a:r>
              <a:rPr sz="3200" b="true" spc="-13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BBLJGJ+Arial Bold"/>
                <a:cs typeface="BBLJGJ+Arial Bold"/>
              </a:rPr>
              <a:t>-</a:t>
            </a:r>
            <a:r>
              <a:rPr sz="3200" b="true" spc="-11" dirty="false">
                <a:solidFill>
                  <a:srgbClr val="AFDDFA"/>
                </a:solidFill>
                <a:latin typeface="BBLJGJ+Arial Bold"/>
                <a:cs typeface="BBLJGJ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VEŘEJNÁ PODPORA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251459" y="1212787"/>
            <a:ext cx="8850085" cy="111644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 případě, že je na žádosti</a:t>
            </a:r>
            <a:r>
              <a:rPr sz="1800" spc="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 platbu</a:t>
            </a:r>
            <a:r>
              <a:rPr sz="18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vykazováno</a:t>
            </a:r>
            <a:r>
              <a:rPr sz="1800" spc="3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čerpání</a:t>
            </a:r>
            <a:r>
              <a:rPr sz="1800" spc="2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veřejné</a:t>
            </a:r>
            <a:r>
              <a:rPr sz="18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spc="-22" dirty="false">
                <a:solidFill>
                  <a:srgbClr val="084A8B"/>
                </a:solidFill>
                <a:latin typeface="TQVLJK+Arial"/>
                <a:cs typeface="TQVLJK+Arial"/>
              </a:rPr>
              <a:t>podpory,</a:t>
            </a:r>
            <a:r>
              <a:rPr sz="1800" spc="6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musí</a:t>
            </a:r>
          </a:p>
          <a:p>
            <a:pPr marL="431596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800" spc="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pro každý</a:t>
            </a:r>
            <a:r>
              <a:rPr sz="1800" spc="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subjekt čerpající veřejnou</a:t>
            </a:r>
            <a:r>
              <a:rPr sz="1800" b="true" spc="48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podporu</a:t>
            </a:r>
            <a:r>
              <a:rPr sz="1800" b="true" spc="-18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v projektu v aktuálním</a:t>
            </a:r>
          </a:p>
          <a:p>
            <a:pPr marL="431596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sledovaném</a:t>
            </a:r>
            <a:r>
              <a:rPr sz="1800" b="true" spc="39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období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uvést částku čerpané</a:t>
            </a:r>
            <a:r>
              <a:rPr sz="18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podpory</a:t>
            </a:r>
            <a:r>
              <a:rPr sz="1800" spc="2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pro danou</a:t>
            </a:r>
            <a:r>
              <a:rPr sz="18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kombinaci</a:t>
            </a:r>
            <a:r>
              <a:rPr sz="1800" spc="1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veřejné</a:t>
            </a:r>
          </a:p>
          <a:p>
            <a:pPr marL="431596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spc="-22" dirty="false">
                <a:solidFill>
                  <a:srgbClr val="084A8B"/>
                </a:solidFill>
                <a:latin typeface="TQVLJK+Arial"/>
                <a:cs typeface="TQVLJK+Arial"/>
              </a:rPr>
              <a:t>podpory.</a:t>
            </a:r>
            <a:r>
              <a:rPr sz="1800" spc="6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Uživatel</a:t>
            </a:r>
            <a:r>
              <a:rPr sz="18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založí záznam</a:t>
            </a:r>
            <a:r>
              <a:rPr sz="1800" spc="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stiskem tlačítka NOVÝ ZÁZNAM.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2178050" y="322368"/>
            <a:ext cx="4941219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ZÁLOŽKA</a:t>
            </a:r>
            <a:r>
              <a:rPr sz="3200" b="true" spc="847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DOKUMENTY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467563" y="1501753"/>
            <a:ext cx="4833264" cy="3224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140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spc="1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2000" spc="-2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záložce</a:t>
            </a:r>
            <a:r>
              <a:rPr sz="2000" spc="-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DOKUMENTY</a:t>
            </a:r>
            <a:r>
              <a:rPr sz="2000" spc="-5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je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možnost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886663" y="1806553"/>
            <a:ext cx="3975756" cy="3224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vkládat</a:t>
            </a:r>
            <a:r>
              <a:rPr sz="2000" spc="-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přílohy</a:t>
            </a:r>
            <a:r>
              <a:rPr sz="2000" spc="53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k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žádosti</a:t>
            </a:r>
            <a:r>
              <a:rPr sz="2000" spc="-3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2000" spc="-1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platbu.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467563" y="2416534"/>
            <a:ext cx="8217584" cy="932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140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Jedná</a:t>
            </a:r>
            <a:r>
              <a:rPr sz="2000" spc="15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2000" spc="15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2000" spc="154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spc="-19" dirty="false">
                <a:solidFill>
                  <a:srgbClr val="084A8B"/>
                </a:solidFill>
                <a:latin typeface="TQVLJK+Arial"/>
                <a:cs typeface="TQVLJK+Arial"/>
              </a:rPr>
              <a:t>přílohy,</a:t>
            </a:r>
            <a:r>
              <a:rPr sz="2000" spc="153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které</a:t>
            </a:r>
            <a:r>
              <a:rPr sz="2000" spc="154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nejsou</a:t>
            </a:r>
            <a:r>
              <a:rPr sz="2000" spc="155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zařazené</a:t>
            </a:r>
            <a:r>
              <a:rPr sz="2000" spc="153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jako</a:t>
            </a:r>
            <a:r>
              <a:rPr sz="2000" spc="153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přílohy</a:t>
            </a:r>
          </a:p>
          <a:p>
            <a:pPr marL="431292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k</a:t>
            </a:r>
            <a:r>
              <a:rPr sz="2000" spc="47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výdajům</a:t>
            </a:r>
            <a:r>
              <a:rPr sz="2000" spc="45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2000" spc="44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dílčích</a:t>
            </a:r>
            <a:r>
              <a:rPr sz="2000" spc="46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soupiskách,</a:t>
            </a:r>
            <a:r>
              <a:rPr sz="2000" spc="45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např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  <a:r>
              <a:rPr sz="2000" spc="44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bankovní</a:t>
            </a:r>
            <a:r>
              <a:rPr sz="2000" spc="44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spc="-21" dirty="false">
                <a:solidFill>
                  <a:srgbClr val="084A8B"/>
                </a:solidFill>
                <a:latin typeface="TQVLJK+Arial"/>
                <a:cs typeface="TQVLJK+Arial"/>
              </a:rPr>
              <a:t>výpisy,</a:t>
            </a:r>
            <a:r>
              <a:rPr sz="2000" spc="47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pokladní</a:t>
            </a:r>
          </a:p>
          <a:p>
            <a:pPr marL="431292" marR="0">
              <a:lnSpc>
                <a:spcPts val="2238"/>
              </a:lnSpc>
              <a:spcBef>
                <a:spcPts val="161"/>
              </a:spcBef>
              <a:spcAft>
                <a:spcPts val="0"/>
              </a:spcAft>
            </a:pPr>
            <a:r>
              <a:rPr sz="2000" spc="-15" dirty="false">
                <a:solidFill>
                  <a:srgbClr val="084A8B"/>
                </a:solidFill>
                <a:latin typeface="FHIVRM+Arial"/>
                <a:cs typeface="FHIVRM+Arial"/>
              </a:rPr>
              <a:t>doklady,</a:t>
            </a:r>
            <a:r>
              <a:rPr sz="2000" spc="-2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faktury</a:t>
            </a:r>
            <a:r>
              <a:rPr sz="2000" spc="-2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apod.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467563" y="3635458"/>
            <a:ext cx="8215447" cy="32277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140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spc="10" dirty="false">
                <a:solidFill>
                  <a:srgbClr val="084A8B"/>
                </a:solidFill>
                <a:latin typeface="FHIVRM+Arial"/>
                <a:cs typeface="FHIVRM+Arial"/>
              </a:rPr>
              <a:t>Do</a:t>
            </a:r>
            <a:r>
              <a:rPr sz="2000" spc="169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ISKP21+</a:t>
            </a:r>
            <a:r>
              <a:rPr sz="2000" spc="170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lze</a:t>
            </a:r>
            <a:r>
              <a:rPr sz="2000" spc="170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vložit</a:t>
            </a:r>
            <a:r>
              <a:rPr sz="2000" spc="169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dokument</a:t>
            </a:r>
            <a:r>
              <a:rPr sz="2000" spc="168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2000" spc="170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velikosti</a:t>
            </a:r>
            <a:r>
              <a:rPr sz="2000" spc="169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maximálně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898855" y="3940788"/>
            <a:ext cx="1098191" cy="3224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100</a:t>
            </a:r>
            <a:r>
              <a:rPr sz="2000" spc="-2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MB.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1251204" y="322368"/>
            <a:ext cx="6794923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ZÁLOŽKA</a:t>
            </a:r>
            <a:r>
              <a:rPr sz="3200" b="true" spc="-43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SOUHRNNÁ</a:t>
            </a:r>
            <a:r>
              <a:rPr sz="3200" b="true" spc="-20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SOUPISKA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778764" y="350987"/>
            <a:ext cx="7740264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ZPRÁVA</a:t>
            </a:r>
            <a:r>
              <a:rPr sz="2800" b="true" spc="29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 REALIZACI</a:t>
            </a:r>
            <a:r>
              <a:rPr sz="2800" b="true" spc="4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PROJEKTU</a:t>
            </a:r>
            <a:r>
              <a:rPr sz="2800" b="true" spc="55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– ÚVOD</a:t>
            </a:r>
            <a:r>
              <a:rPr sz="2800" b="true" spc="25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I.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251459" y="1356678"/>
            <a:ext cx="7425971" cy="84238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800" spc="124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800" spc="125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800" spc="125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odůvodněných</a:t>
            </a:r>
            <a:r>
              <a:rPr sz="1800" spc="125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případech</a:t>
            </a:r>
            <a:r>
              <a:rPr sz="1800" spc="124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oprávněn</a:t>
            </a:r>
            <a:r>
              <a:rPr sz="1800" spc="125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požádat</a:t>
            </a:r>
          </a:p>
          <a:p>
            <a:pPr marL="431596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o</a:t>
            </a:r>
            <a:r>
              <a:rPr sz="1800" b="true" spc="140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prodloužení</a:t>
            </a:r>
            <a:r>
              <a:rPr sz="1800" b="true" spc="131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lhůty</a:t>
            </a:r>
            <a:r>
              <a:rPr sz="1800" b="true" spc="111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pro</a:t>
            </a:r>
            <a:r>
              <a:rPr sz="1800" b="true" spc="137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předložení</a:t>
            </a:r>
            <a:r>
              <a:rPr sz="1800" b="true" spc="130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8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ZoR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  <a:r>
              <a:rPr sz="1800" spc="11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Žádost</a:t>
            </a:r>
            <a:r>
              <a:rPr sz="1800" spc="13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</a:t>
            </a:r>
            <a:r>
              <a:rPr sz="1800" spc="13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odůvodněním</a:t>
            </a:r>
          </a:p>
          <a:p>
            <a:pPr marL="431596" marR="0">
              <a:lnSpc>
                <a:spcPts val="2010"/>
              </a:lnSpc>
              <a:spcBef>
                <a:spcPts val="100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předkládá</a:t>
            </a:r>
            <a:r>
              <a:rPr sz="1800" spc="2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prostřednictvím</a:t>
            </a:r>
            <a:r>
              <a:rPr sz="1800" spc="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IS</a:t>
            </a:r>
            <a:r>
              <a:rPr sz="1800" spc="-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KP21+</a:t>
            </a:r>
            <a:r>
              <a:rPr sz="1800" spc="1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spc="-26" dirty="false">
                <a:solidFill>
                  <a:srgbClr val="084A8B"/>
                </a:solidFill>
                <a:latin typeface="FHIVRM+Arial"/>
                <a:cs typeface="FHIVRM+Arial"/>
              </a:rPr>
              <a:t>(tzv.</a:t>
            </a:r>
            <a:r>
              <a:rPr sz="1800" spc="2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depeší)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251459" y="2332292"/>
            <a:ext cx="7425398" cy="81231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Žádost</a:t>
            </a:r>
            <a:r>
              <a:rPr sz="1800" spc="37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musí</a:t>
            </a:r>
            <a:r>
              <a:rPr sz="1800" spc="37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být</a:t>
            </a:r>
            <a:r>
              <a:rPr sz="1800" spc="37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předložena</a:t>
            </a:r>
            <a:r>
              <a:rPr sz="1800" spc="37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před</a:t>
            </a:r>
            <a:r>
              <a:rPr sz="1800" spc="37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uplynutím</a:t>
            </a:r>
            <a:r>
              <a:rPr sz="1800" spc="39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lhůty</a:t>
            </a:r>
            <a:r>
              <a:rPr sz="1800" spc="35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</a:t>
            </a:r>
            <a:r>
              <a:rPr sz="1800" spc="37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předložení</a:t>
            </a:r>
          </a:p>
          <a:p>
            <a:pPr marL="431596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spc="-22" dirty="false">
                <a:solidFill>
                  <a:srgbClr val="084A8B"/>
                </a:solidFill>
                <a:latin typeface="TQVLJK+Arial"/>
                <a:cs typeface="TQVLJK+Arial"/>
              </a:rPr>
              <a:t>zprávy,</a:t>
            </a:r>
            <a:r>
              <a:rPr sz="1800" spc="39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které</a:t>
            </a:r>
            <a:r>
              <a:rPr sz="1800" spc="35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800" spc="36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odložení</a:t>
            </a:r>
            <a:r>
              <a:rPr sz="1800" spc="36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termínu</a:t>
            </a:r>
            <a:r>
              <a:rPr sz="1800" spc="36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týká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  <a:r>
              <a:rPr sz="1800" spc="35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Žádost</a:t>
            </a:r>
            <a:r>
              <a:rPr sz="1800" spc="36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formou</a:t>
            </a:r>
            <a:r>
              <a:rPr sz="1800" spc="35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depeše</a:t>
            </a:r>
            <a:r>
              <a:rPr sz="1800" spc="36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–</a:t>
            </a:r>
          </a:p>
          <a:p>
            <a:pPr marL="431596" marR="0">
              <a:lnSpc>
                <a:spcPts val="1785"/>
              </a:lnSpc>
              <a:spcBef>
                <a:spcPts val="139"/>
              </a:spcBef>
              <a:spcAft>
                <a:spcPts val="0"/>
              </a:spcAft>
            </a:pP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nejedná</a:t>
            </a:r>
            <a:r>
              <a:rPr sz="1600" spc="-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se o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změnu</a:t>
            </a:r>
            <a:r>
              <a:rPr sz="1600" spc="1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oznamovanou</a:t>
            </a:r>
            <a:r>
              <a:rPr sz="1600" spc="-1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skrze</a:t>
            </a:r>
            <a:r>
              <a:rPr sz="1600" spc="1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změnové řízení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251459" y="3353753"/>
            <a:ext cx="7426005" cy="84212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Nedodržení</a:t>
            </a:r>
            <a:r>
              <a:rPr sz="1800" spc="2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termínu</a:t>
            </a:r>
            <a:r>
              <a:rPr sz="1800" spc="2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</a:t>
            </a:r>
            <a:r>
              <a:rPr sz="1800" spc="22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předložení</a:t>
            </a:r>
            <a:r>
              <a:rPr sz="1800" spc="2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ZoR</a:t>
            </a:r>
            <a:r>
              <a:rPr sz="1800" spc="22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sankcionováno</a:t>
            </a:r>
            <a:r>
              <a:rPr sz="1800" spc="23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=&gt;</a:t>
            </a:r>
            <a:r>
              <a:rPr sz="1800" spc="23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odvod</a:t>
            </a:r>
          </a:p>
          <a:p>
            <a:pPr marL="431596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za</a:t>
            </a:r>
            <a:r>
              <a:rPr sz="1800" spc="33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porušení</a:t>
            </a:r>
            <a:r>
              <a:rPr sz="1800" spc="34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rozpočtové</a:t>
            </a:r>
            <a:r>
              <a:rPr sz="1800" spc="33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kázně</a:t>
            </a:r>
            <a:r>
              <a:rPr sz="1800" spc="33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vyměřen</a:t>
            </a:r>
            <a:r>
              <a:rPr sz="1800" spc="33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ve</a:t>
            </a:r>
            <a:r>
              <a:rPr sz="1800" spc="34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výši</a:t>
            </a:r>
            <a:r>
              <a:rPr sz="1800" spc="33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0,5</a:t>
            </a:r>
            <a:r>
              <a:rPr sz="1800" spc="33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%</a:t>
            </a:r>
            <a:r>
              <a:rPr sz="1800" spc="33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</a:t>
            </a:r>
            <a:r>
              <a:rPr sz="1800" spc="34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celkové</a:t>
            </a:r>
          </a:p>
          <a:p>
            <a:pPr marL="431596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částky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dotace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251459" y="4405567"/>
            <a:ext cx="7425318" cy="56780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4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Změna</a:t>
            </a:r>
            <a:r>
              <a:rPr sz="1800" spc="30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ve</a:t>
            </a:r>
            <a:r>
              <a:rPr sz="1800" spc="31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vymezení</a:t>
            </a:r>
            <a:r>
              <a:rPr sz="1800" spc="32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období</a:t>
            </a:r>
            <a:r>
              <a:rPr sz="1800" spc="31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</a:t>
            </a:r>
            <a:r>
              <a:rPr sz="1800" spc="30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předkládání</a:t>
            </a:r>
            <a:r>
              <a:rPr sz="1800" spc="30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800" spc="31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podstatná</a:t>
            </a:r>
            <a:r>
              <a:rPr sz="1800" spc="3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změna</a:t>
            </a:r>
          </a:p>
          <a:p>
            <a:pPr marL="431596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bez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změny</a:t>
            </a:r>
            <a:r>
              <a:rPr sz="1800" spc="1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RoD.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212140" y="5167291"/>
            <a:ext cx="8725578" cy="56841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ŘO</a:t>
            </a:r>
            <a:r>
              <a:rPr sz="1800" spc="79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provede</a:t>
            </a:r>
            <a:r>
              <a:rPr sz="1800" spc="79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kontrolu</a:t>
            </a:r>
            <a:r>
              <a:rPr sz="1800" spc="78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zpráv</a:t>
            </a:r>
            <a:r>
              <a:rPr sz="1800" spc="79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zpravidla</a:t>
            </a:r>
            <a:r>
              <a:rPr sz="1800" spc="78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do</a:t>
            </a:r>
            <a:r>
              <a:rPr sz="1800" spc="79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40</a:t>
            </a:r>
            <a:r>
              <a:rPr sz="1800" spc="78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pracovních</a:t>
            </a:r>
            <a:r>
              <a:rPr sz="1800" spc="78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dní</a:t>
            </a:r>
            <a:r>
              <a:rPr sz="1800" spc="79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(mimo</a:t>
            </a:r>
            <a:r>
              <a:rPr sz="1800" spc="77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času</a:t>
            </a:r>
          </a:p>
          <a:p>
            <a:pPr marL="431292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u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800" spc="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během</a:t>
            </a:r>
            <a:r>
              <a:rPr sz="1800" spc="2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spc="-20" dirty="false">
                <a:solidFill>
                  <a:srgbClr val="084A8B"/>
                </a:solidFill>
                <a:latin typeface="FHIVRM+Arial"/>
                <a:cs typeface="FHIVRM+Arial"/>
              </a:rPr>
              <a:t>oprav.)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212140" y="5945138"/>
            <a:ext cx="8725315" cy="56780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800" spc="16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800" spc="6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případě</a:t>
            </a:r>
            <a:r>
              <a:rPr sz="1800" spc="6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neschválení</a:t>
            </a:r>
            <a:r>
              <a:rPr sz="1800" spc="5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ZoR</a:t>
            </a:r>
            <a:r>
              <a:rPr sz="1800" spc="5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800" spc="7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následující</a:t>
            </a:r>
            <a:r>
              <a:rPr sz="1800" spc="6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zpráva</a:t>
            </a:r>
            <a:r>
              <a:rPr sz="1800" spc="5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předkládána</a:t>
            </a:r>
            <a:r>
              <a:rPr sz="1800" spc="5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i</a:t>
            </a:r>
            <a:r>
              <a:rPr sz="1800" spc="6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za</a:t>
            </a:r>
            <a:r>
              <a:rPr sz="1800" spc="6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období,</a:t>
            </a:r>
            <a:r>
              <a:rPr sz="1800" spc="6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které</a:t>
            </a:r>
          </a:p>
          <a:p>
            <a:pPr marL="43129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8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popisoval</a:t>
            </a:r>
            <a:r>
              <a:rPr sz="1800" spc="3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v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předcházející</a:t>
            </a:r>
            <a:r>
              <a:rPr sz="1800" spc="3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neschválené</a:t>
            </a:r>
            <a:r>
              <a:rPr sz="1800" spc="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800" dirty="false">
                <a:solidFill>
                  <a:srgbClr val="084A8B"/>
                </a:solidFill>
                <a:latin typeface="TQVLJK+Arial"/>
                <a:cs typeface="TQVLJK+Arial"/>
              </a:rPr>
              <a:t>zprávě</a:t>
            </a:r>
            <a:r>
              <a:rPr sz="18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1274064" y="322368"/>
            <a:ext cx="6747686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OBRAZOVKA</a:t>
            </a:r>
            <a:r>
              <a:rPr sz="3200" b="true" spc="-37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ŽÁDOST</a:t>
            </a:r>
            <a:r>
              <a:rPr sz="3200" b="true" spc="-30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 PLATBU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1827276" y="322368"/>
            <a:ext cx="5646990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ČÁSTKA</a:t>
            </a:r>
            <a:r>
              <a:rPr sz="3200" b="true" spc="-14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NA KRYTÍ</a:t>
            </a:r>
            <a:r>
              <a:rPr sz="3200" b="true" spc="-18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VÝDAJŮ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359968" y="1283866"/>
            <a:ext cx="8759545" cy="75222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Výše</a:t>
            </a:r>
            <a:r>
              <a:rPr sz="1600" spc="16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poskytovaných</a:t>
            </a:r>
            <a:r>
              <a:rPr sz="1600" spc="17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záloh</a:t>
            </a:r>
            <a:r>
              <a:rPr sz="1600" spc="17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600" spc="16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odvíjí</a:t>
            </a:r>
            <a:r>
              <a:rPr sz="1600" spc="16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od</a:t>
            </a:r>
            <a:r>
              <a:rPr sz="1600" spc="16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vzniklých</a:t>
            </a:r>
            <a:r>
              <a:rPr sz="1600" spc="17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600" spc="16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vyúčtovaných</a:t>
            </a:r>
            <a:r>
              <a:rPr sz="1600" spc="18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způsobilých</a:t>
            </a:r>
            <a:r>
              <a:rPr sz="1600" spc="17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výdajů</a:t>
            </a:r>
            <a:r>
              <a:rPr sz="1600" spc="17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projektu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očištěných</a:t>
            </a:r>
            <a:r>
              <a:rPr sz="1600" spc="2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600" spc="22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čisté</a:t>
            </a:r>
            <a:r>
              <a:rPr sz="1600" spc="2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spc="-18" dirty="false">
                <a:solidFill>
                  <a:srgbClr val="084A8B"/>
                </a:solidFill>
                <a:latin typeface="TQVLJK+Arial"/>
                <a:cs typeface="TQVLJK+Arial"/>
              </a:rPr>
              <a:t>příjmy,</a:t>
            </a:r>
            <a:r>
              <a:rPr sz="1600" spc="26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které</a:t>
            </a:r>
            <a:r>
              <a:rPr sz="1600" spc="2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jsou</a:t>
            </a:r>
            <a:r>
              <a:rPr sz="1600" spc="22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zařazeny</a:t>
            </a:r>
            <a:r>
              <a:rPr sz="1600" spc="2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do</a:t>
            </a:r>
            <a:r>
              <a:rPr sz="1600" spc="23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žádostí</a:t>
            </a:r>
            <a:r>
              <a:rPr sz="1600" spc="23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600" spc="23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platbu.</a:t>
            </a:r>
            <a:r>
              <a:rPr sz="1600" spc="22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600" spc="2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součtu</a:t>
            </a:r>
            <a:r>
              <a:rPr sz="1600" spc="2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však</a:t>
            </a:r>
            <a:r>
              <a:rPr sz="1600" spc="2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vyplacené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zálohy nesmí</a:t>
            </a:r>
            <a:r>
              <a:rPr sz="1600" spc="1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překročit</a:t>
            </a:r>
            <a:r>
              <a:rPr sz="1600" spc="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celkovou</a:t>
            </a:r>
            <a:r>
              <a:rPr sz="1600" spc="-3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částku způsobilých</a:t>
            </a:r>
            <a:r>
              <a:rPr sz="1600" spc="-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výdajů</a:t>
            </a:r>
            <a:r>
              <a:rPr sz="1600" spc="-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stanovenou</a:t>
            </a:r>
            <a:r>
              <a:rPr sz="1600" spc="1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v </a:t>
            </a:r>
            <a:r>
              <a:rPr sz="1600" dirty="false">
                <a:solidFill>
                  <a:srgbClr val="084A8B"/>
                </a:solidFill>
                <a:latin typeface="TQVLJK+Arial"/>
                <a:cs typeface="TQVLJK+Arial"/>
              </a:rPr>
              <a:t>právním</a:t>
            </a:r>
            <a:r>
              <a:rPr sz="1600" spc="1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600" dirty="false">
                <a:solidFill>
                  <a:srgbClr val="084A8B"/>
                </a:solidFill>
                <a:latin typeface="FHIVRM+Arial"/>
                <a:cs typeface="FHIVRM+Arial"/>
              </a:rPr>
              <a:t>aktu.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2245106" y="327215"/>
            <a:ext cx="4604718" cy="49269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ČESTNÁ PROHLÁŠENÍ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1356995" y="303466"/>
            <a:ext cx="6653230" cy="49269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FINALIZACE</a:t>
            </a:r>
            <a:r>
              <a:rPr sz="3200" b="true" spc="-37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ŽÁDOSTI</a:t>
            </a:r>
            <a:r>
              <a:rPr sz="3200" b="true" spc="-25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 PLATBU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251459" y="1573987"/>
            <a:ext cx="5839198" cy="88648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900" spc="150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Před</a:t>
            </a:r>
            <a:r>
              <a:rPr sz="1900" spc="60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finalizací</a:t>
            </a:r>
            <a:r>
              <a:rPr sz="1900" spc="60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žádosti</a:t>
            </a:r>
            <a:r>
              <a:rPr sz="1900" spc="60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900" spc="61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platbu</a:t>
            </a:r>
            <a:r>
              <a:rPr sz="1900" spc="60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-</a:t>
            </a:r>
            <a:r>
              <a:rPr sz="1900" spc="61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nutno</a:t>
            </a:r>
            <a:r>
              <a:rPr sz="1900" spc="61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zvolit</a:t>
            </a:r>
          </a:p>
          <a:p>
            <a:pPr marL="431596" marR="0">
              <a:lnSpc>
                <a:spcPts val="2118"/>
              </a:lnSpc>
              <a:spcBef>
                <a:spcPts val="161"/>
              </a:spcBef>
              <a:spcAft>
                <a:spcPts val="0"/>
              </a:spcAft>
            </a:pP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volbu</a:t>
            </a:r>
            <a:r>
              <a:rPr sz="1900" spc="179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„Kontrola“</a:t>
            </a:r>
            <a:r>
              <a:rPr sz="1900" spc="179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900" spc="179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900" spc="179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případě</a:t>
            </a:r>
            <a:r>
              <a:rPr sz="1900" spc="179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zobrazení</a:t>
            </a:r>
          </a:p>
          <a:p>
            <a:pPr marL="431596" marR="0">
              <a:lnSpc>
                <a:spcPts val="2118"/>
              </a:lnSpc>
              <a:spcBef>
                <a:spcPts val="163"/>
              </a:spcBef>
              <a:spcAft>
                <a:spcPts val="0"/>
              </a:spcAft>
            </a:pP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chybového</a:t>
            </a:r>
            <a:r>
              <a:rPr sz="1900" spc="4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hlášení</a:t>
            </a:r>
            <a:r>
              <a:rPr sz="1900" spc="4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provést</a:t>
            </a:r>
            <a:r>
              <a:rPr sz="1900" spc="2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odstranění</a:t>
            </a:r>
            <a:r>
              <a:rPr sz="1900" spc="4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chyb.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251459" y="2671521"/>
            <a:ext cx="5838168" cy="596670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900" spc="150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Pokud</a:t>
            </a:r>
            <a:r>
              <a:rPr sz="1900" spc="39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kontrola</a:t>
            </a:r>
            <a:r>
              <a:rPr sz="1900" spc="40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proběhne</a:t>
            </a:r>
            <a:r>
              <a:rPr sz="1900" spc="40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900" spc="40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pořádku,</a:t>
            </a:r>
            <a:r>
              <a:rPr sz="1900" spc="40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spc="1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900" spc="38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možné</a:t>
            </a:r>
          </a:p>
          <a:p>
            <a:pPr marL="431596" marR="0">
              <a:lnSpc>
                <a:spcPts val="2118"/>
              </a:lnSpc>
              <a:spcBef>
                <a:spcPts val="161"/>
              </a:spcBef>
              <a:spcAft>
                <a:spcPts val="0"/>
              </a:spcAft>
            </a:pP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žádost</a:t>
            </a:r>
            <a:r>
              <a:rPr sz="1900" spc="2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900" spc="1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platbu</a:t>
            </a:r>
            <a:r>
              <a:rPr sz="1900" spc="3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finalizovat</a:t>
            </a:r>
            <a:r>
              <a:rPr sz="1900" spc="4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a podepsat.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251459" y="3518611"/>
            <a:ext cx="5910310" cy="88648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900" spc="150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Žádost</a:t>
            </a:r>
            <a:r>
              <a:rPr sz="1900" spc="210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900" spc="209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platbu</a:t>
            </a:r>
            <a:r>
              <a:rPr sz="1900" spc="210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musí</a:t>
            </a:r>
            <a:r>
              <a:rPr sz="1900" spc="21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být</a:t>
            </a:r>
            <a:r>
              <a:rPr sz="1900" spc="210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finalizovaná</a:t>
            </a:r>
          </a:p>
          <a:p>
            <a:pPr marL="431596" marR="0">
              <a:lnSpc>
                <a:spcPts val="2118"/>
              </a:lnSpc>
              <a:spcBef>
                <a:spcPts val="163"/>
              </a:spcBef>
              <a:spcAft>
                <a:spcPts val="0"/>
              </a:spcAft>
            </a:pP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900" spc="52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podepsaná</a:t>
            </a:r>
            <a:r>
              <a:rPr sz="1900" spc="54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před</a:t>
            </a:r>
            <a:r>
              <a:rPr sz="1900" spc="5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finalizací</a:t>
            </a:r>
            <a:r>
              <a:rPr sz="1900" spc="53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Zprávy</a:t>
            </a:r>
            <a:r>
              <a:rPr sz="1900" spc="5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900" spc="52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realizaci</a:t>
            </a:r>
          </a:p>
          <a:p>
            <a:pPr marL="431596" marR="0">
              <a:lnSpc>
                <a:spcPts val="2118"/>
              </a:lnSpc>
              <a:spcBef>
                <a:spcPts val="161"/>
              </a:spcBef>
              <a:spcAft>
                <a:spcPts val="0"/>
              </a:spcAft>
            </a:pP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(ZoR).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251459" y="4616146"/>
            <a:ext cx="5910881" cy="88648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900" spc="1505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Poté,</a:t>
            </a:r>
            <a:r>
              <a:rPr sz="1900" spc="21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co</a:t>
            </a:r>
            <a:r>
              <a:rPr sz="1900" spc="21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900" spc="21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Zpráva</a:t>
            </a:r>
            <a:r>
              <a:rPr sz="1900" spc="22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900" spc="21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realizaci</a:t>
            </a:r>
            <a:r>
              <a:rPr sz="1900" spc="22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(ZoR)</a:t>
            </a:r>
            <a:r>
              <a:rPr sz="1900" spc="21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podepsaná,</a:t>
            </a:r>
          </a:p>
          <a:p>
            <a:pPr marL="431596" marR="0">
              <a:lnSpc>
                <a:spcPts val="2120"/>
              </a:lnSpc>
              <a:spcBef>
                <a:spcPts val="159"/>
              </a:spcBef>
              <a:spcAft>
                <a:spcPts val="0"/>
              </a:spcAft>
            </a:pP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žádost</a:t>
            </a:r>
            <a:r>
              <a:rPr sz="1900" spc="2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900" spc="22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platbu</a:t>
            </a:r>
            <a:r>
              <a:rPr sz="1900" spc="23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spc="1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1900" spc="21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automaticky</a:t>
            </a:r>
            <a:r>
              <a:rPr sz="1900" spc="22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přepne</a:t>
            </a:r>
            <a:r>
              <a:rPr sz="1900" spc="23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do</a:t>
            </a:r>
            <a:r>
              <a:rPr sz="1900" spc="2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stavu</a:t>
            </a:r>
          </a:p>
          <a:p>
            <a:pPr marL="431596" marR="0">
              <a:lnSpc>
                <a:spcPts val="2118"/>
              </a:lnSpc>
              <a:spcBef>
                <a:spcPts val="163"/>
              </a:spcBef>
              <a:spcAft>
                <a:spcPts val="0"/>
              </a:spcAft>
            </a:pPr>
            <a:r>
              <a:rPr sz="1900" dirty="false">
                <a:solidFill>
                  <a:srgbClr val="084A8B"/>
                </a:solidFill>
                <a:latin typeface="TQVLJK+Arial"/>
                <a:cs typeface="TQVLJK+Arial"/>
              </a:rPr>
              <a:t>„Předaná/zaregistrovaná“</a:t>
            </a:r>
            <a:r>
              <a:rPr sz="19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1757426" y="322368"/>
            <a:ext cx="5783269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VRÁCENÍ</a:t>
            </a:r>
            <a:r>
              <a:rPr sz="3200" b="true" spc="-19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K PŘEPRACOVÁNÍ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467563" y="1746863"/>
            <a:ext cx="8217766" cy="106004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140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Pokud</a:t>
            </a:r>
            <a:r>
              <a:rPr sz="2000" spc="24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ŘO</a:t>
            </a:r>
            <a:r>
              <a:rPr sz="2000" spc="25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zjistí</a:t>
            </a:r>
            <a:r>
              <a:rPr sz="2000" spc="23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při</a:t>
            </a:r>
            <a:r>
              <a:rPr sz="2000" spc="25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kontrole</a:t>
            </a:r>
            <a:r>
              <a:rPr sz="2000" spc="26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žádosti</a:t>
            </a:r>
            <a:r>
              <a:rPr sz="2000" spc="26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2000" spc="25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platbu</a:t>
            </a:r>
            <a:r>
              <a:rPr sz="2000" spc="26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spc="-16" dirty="false">
                <a:solidFill>
                  <a:srgbClr val="084A8B"/>
                </a:solidFill>
                <a:latin typeface="FHIVRM+Arial"/>
                <a:cs typeface="FHIVRM+Arial"/>
              </a:rPr>
              <a:t>nedostatky,</a:t>
            </a:r>
            <a:r>
              <a:rPr sz="2000" spc="26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které</a:t>
            </a:r>
            <a:r>
              <a:rPr sz="2000" spc="26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lze</a:t>
            </a:r>
          </a:p>
          <a:p>
            <a:pPr marL="431292" marR="0">
              <a:lnSpc>
                <a:spcPts val="2238"/>
              </a:lnSpc>
              <a:spcBef>
                <a:spcPts val="665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2000" spc="43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rámci</a:t>
            </a:r>
            <a:r>
              <a:rPr sz="2000" spc="44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administrace</a:t>
            </a:r>
            <a:r>
              <a:rPr sz="2000" spc="44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žádosti</a:t>
            </a:r>
            <a:r>
              <a:rPr sz="2000" spc="43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2000" spc="44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platbu</a:t>
            </a:r>
            <a:r>
              <a:rPr sz="2000" spc="42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odstranit,</a:t>
            </a:r>
            <a:r>
              <a:rPr sz="2000" spc="44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provede</a:t>
            </a:r>
            <a:r>
              <a:rPr sz="2000" spc="44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vrácení</a:t>
            </a:r>
          </a:p>
          <a:p>
            <a:pPr marL="431292" marR="0">
              <a:lnSpc>
                <a:spcPts val="2238"/>
              </a:lnSpc>
              <a:spcBef>
                <a:spcPts val="665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žádosti</a:t>
            </a:r>
            <a:r>
              <a:rPr sz="2000" spc="-4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2000" spc="-1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platbu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příjemci</a:t>
            </a:r>
            <a:r>
              <a:rPr sz="2000" spc="-4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k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dopracování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467563" y="3080617"/>
            <a:ext cx="7740673" cy="3224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140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Výzvu</a:t>
            </a:r>
            <a:r>
              <a:rPr sz="2000" spc="-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k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nápravě</a:t>
            </a:r>
            <a:r>
              <a:rPr sz="2000" spc="-2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identifikovaných</a:t>
            </a:r>
            <a:r>
              <a:rPr sz="2000" spc="-3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nedostatků</a:t>
            </a:r>
            <a:r>
              <a:rPr sz="2000" spc="-3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zasílá</a:t>
            </a:r>
            <a:r>
              <a:rPr sz="2000" spc="-2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ŘO</a:t>
            </a:r>
            <a:r>
              <a:rPr sz="2000" spc="-1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depeší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467563" y="3678025"/>
            <a:ext cx="8215304" cy="69162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140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Zpřístupnění</a:t>
            </a:r>
            <a:r>
              <a:rPr sz="2000" spc="3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žádosti</a:t>
            </a:r>
            <a:r>
              <a:rPr sz="2000" spc="6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2000" spc="6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platbu</a:t>
            </a:r>
            <a:r>
              <a:rPr sz="2000" spc="7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k</a:t>
            </a:r>
            <a:r>
              <a:rPr sz="2000" spc="6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editaci</a:t>
            </a:r>
            <a:r>
              <a:rPr sz="2000" spc="7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2000" spc="6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ISKP21+</a:t>
            </a:r>
            <a:r>
              <a:rPr sz="2000" spc="7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2000" spc="7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pomocí</a:t>
            </a:r>
            <a:r>
              <a:rPr sz="2000" spc="7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funkce</a:t>
            </a:r>
          </a:p>
          <a:p>
            <a:pPr marL="431292" marR="0">
              <a:lnSpc>
                <a:spcPts val="2238"/>
              </a:lnSpc>
              <a:spcBef>
                <a:spcPts val="668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„Zpřístupnit</a:t>
            </a:r>
            <a:r>
              <a:rPr sz="2000" spc="-6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k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editaci“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467563" y="4643098"/>
            <a:ext cx="8215143" cy="691306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2000" spc="1403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Při</a:t>
            </a:r>
            <a:r>
              <a:rPr sz="2000" spc="12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editaci</a:t>
            </a:r>
            <a:r>
              <a:rPr sz="2000" spc="13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vrácené</a:t>
            </a:r>
            <a:r>
              <a:rPr sz="2000" spc="1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žádosti</a:t>
            </a:r>
            <a:r>
              <a:rPr sz="2000" spc="1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2000" spc="13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platbu</a:t>
            </a:r>
            <a:r>
              <a:rPr sz="2000" spc="12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  <a:r>
              <a:rPr sz="2000" spc="10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postupuje</a:t>
            </a:r>
            <a:r>
              <a:rPr sz="2000" spc="1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obdobně,</a:t>
            </a:r>
            <a:r>
              <a:rPr sz="2000" spc="12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jako</a:t>
            </a:r>
            <a:r>
              <a:rPr sz="2000" spc="12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při</a:t>
            </a:r>
          </a:p>
          <a:p>
            <a:pPr marL="431292" marR="0">
              <a:lnSpc>
                <a:spcPts val="2241"/>
              </a:lnSpc>
              <a:spcBef>
                <a:spcPts val="662"/>
              </a:spcBef>
              <a:spcAft>
                <a:spcPts val="0"/>
              </a:spcAft>
            </a:pP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prvním</a:t>
            </a:r>
            <a:r>
              <a:rPr sz="2000" spc="-4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zadání</a:t>
            </a:r>
            <a:r>
              <a:rPr sz="2000" spc="-3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TQVLJK+Arial"/>
                <a:cs typeface="TQVLJK+Arial"/>
              </a:rPr>
              <a:t>žádosti</a:t>
            </a:r>
            <a:r>
              <a:rPr sz="2000" spc="-2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o platbu</a:t>
            </a:r>
            <a:r>
              <a:rPr sz="2000" spc="-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do</a:t>
            </a:r>
            <a:r>
              <a:rPr sz="2000" spc="-1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2000" dirty="false">
                <a:solidFill>
                  <a:srgbClr val="084A8B"/>
                </a:solidFill>
                <a:latin typeface="FHIVRM+Arial"/>
                <a:cs typeface="FHIVRM+Arial"/>
              </a:rPr>
              <a:t>ISKP21+.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9696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1769364" y="322368"/>
            <a:ext cx="5760877" cy="4930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DĚKUJEME</a:t>
            </a:r>
            <a:r>
              <a:rPr sz="3200" b="true" spc="-21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32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ZA POZORNOST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658977" y="2547433"/>
            <a:ext cx="4664937" cy="195107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Přejeme</a:t>
            </a:r>
            <a:r>
              <a:rPr sz="4000" b="true" spc="2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4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úspěšnou</a:t>
            </a:r>
          </a:p>
          <a:p>
            <a:pPr marL="435864" marR="0">
              <a:lnSpc>
                <a:spcPts val="4464"/>
              </a:lnSpc>
              <a:spcBef>
                <a:spcPts val="841"/>
              </a:spcBef>
              <a:spcAft>
                <a:spcPts val="0"/>
              </a:spcAft>
            </a:pPr>
            <a:r>
              <a:rPr sz="4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realizaci Vašich</a:t>
            </a:r>
          </a:p>
          <a:p>
            <a:pPr marL="1255801" marR="0">
              <a:lnSpc>
                <a:spcPts val="4466"/>
              </a:lnSpc>
              <a:spcBef>
                <a:spcPts val="825"/>
              </a:spcBef>
              <a:spcAft>
                <a:spcPts val="0"/>
              </a:spcAft>
            </a:pPr>
            <a:r>
              <a:rPr sz="4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projektů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728472" y="350987"/>
            <a:ext cx="7839065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ZPRÁVA</a:t>
            </a:r>
            <a:r>
              <a:rPr sz="2800" b="true" spc="29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 REALIZACI</a:t>
            </a:r>
            <a:r>
              <a:rPr sz="2800" b="true" spc="4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PROJEKTU</a:t>
            </a:r>
            <a:r>
              <a:rPr sz="2800" b="true" spc="55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– ÚVOD</a:t>
            </a:r>
            <a:r>
              <a:rPr sz="2800" b="true" spc="25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II.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323697" y="1357608"/>
            <a:ext cx="6516632" cy="32243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V ISKP21+ lze ZoR a</a:t>
            </a:r>
            <a:r>
              <a:rPr sz="2000" b="true" spc="-12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2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ŽoP</a:t>
            </a:r>
            <a:r>
              <a:rPr sz="2000" b="true" spc="-32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vypracovat</a:t>
            </a:r>
            <a:r>
              <a:rPr sz="2000" b="true" spc="52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teprve</a:t>
            </a:r>
            <a:r>
              <a:rPr sz="2000" b="true" spc="-11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poté,</a:t>
            </a:r>
            <a:r>
              <a:rPr sz="2000" b="true" spc="-15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20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co: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323697" y="1889177"/>
            <a:ext cx="8576235" cy="53894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dirty="false">
                <a:solidFill>
                  <a:srgbClr val="FF0000"/>
                </a:solidFill>
                <a:latin typeface="FHIVRM+Arial"/>
                <a:cs typeface="FHIVRM+Arial"/>
              </a:rPr>
              <a:t>je</a:t>
            </a:r>
            <a:r>
              <a:rPr sz="1700" spc="796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ukončena</a:t>
            </a:r>
            <a:r>
              <a:rPr sz="1700" spc="801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FHIVRM+Arial"/>
                <a:cs typeface="FHIVRM+Arial"/>
              </a:rPr>
              <a:t>administrace</a:t>
            </a:r>
            <a:r>
              <a:rPr sz="1700" spc="800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všech</a:t>
            </a:r>
            <a:r>
              <a:rPr sz="1700" spc="804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dříve</a:t>
            </a:r>
            <a:r>
              <a:rPr sz="1700" spc="814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podaných</a:t>
            </a:r>
            <a:r>
              <a:rPr sz="1700" spc="804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zpráv</a:t>
            </a:r>
            <a:r>
              <a:rPr sz="1700" spc="798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FHIVRM+Arial"/>
                <a:cs typeface="FHIVRM+Arial"/>
              </a:rPr>
              <a:t>o</a:t>
            </a:r>
            <a:r>
              <a:rPr sz="1700" spc="814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FHIVRM+Arial"/>
                <a:cs typeface="FHIVRM+Arial"/>
              </a:rPr>
              <a:t>realizaci</a:t>
            </a:r>
            <a:r>
              <a:rPr sz="1700" spc="810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FHIVRM+Arial"/>
                <a:cs typeface="FHIVRM+Arial"/>
              </a:rPr>
              <a:t>projektu</a:t>
            </a:r>
          </a:p>
          <a:p>
            <a:pPr marL="431292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700" spc="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žádostí</a:t>
            </a:r>
            <a:r>
              <a:rPr sz="1700" spc="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 platbu,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323697" y="2559737"/>
            <a:ext cx="8579386" cy="105748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dirty="false">
                <a:solidFill>
                  <a:srgbClr val="FF0000"/>
                </a:solidFill>
                <a:latin typeface="FHIVRM+Arial"/>
                <a:cs typeface="FHIVRM+Arial"/>
              </a:rPr>
              <a:t>je</a:t>
            </a:r>
            <a:r>
              <a:rPr sz="1700" spc="916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ukončena</a:t>
            </a:r>
            <a:r>
              <a:rPr sz="1700" spc="945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FHIVRM+Arial"/>
                <a:cs typeface="FHIVRM+Arial"/>
              </a:rPr>
              <a:t>administrace</a:t>
            </a:r>
            <a:r>
              <a:rPr sz="1700" spc="918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všech</a:t>
            </a:r>
            <a:r>
              <a:rPr sz="1700" spc="924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zahájených</a:t>
            </a:r>
            <a:r>
              <a:rPr sz="1700" spc="924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změnových</a:t>
            </a:r>
            <a:r>
              <a:rPr sz="1700" spc="930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řízení</a:t>
            </a:r>
            <a:r>
              <a:rPr sz="1700" spc="930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(tj.</a:t>
            </a:r>
            <a:r>
              <a:rPr sz="1700" spc="92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žádostí</a:t>
            </a:r>
          </a:p>
          <a:p>
            <a:pPr marL="431292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700" spc="28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změnu)</a:t>
            </a:r>
            <a:r>
              <a:rPr sz="1700" spc="27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týkajících</a:t>
            </a:r>
            <a:r>
              <a:rPr sz="1700" spc="271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FHIVRM+Arial"/>
                <a:cs typeface="FHIVRM+Arial"/>
              </a:rPr>
              <a:t>se</a:t>
            </a:r>
            <a:r>
              <a:rPr sz="1700" spc="284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rozpočtu</a:t>
            </a:r>
            <a:r>
              <a:rPr sz="1700" spc="288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FHIVRM+Arial"/>
                <a:cs typeface="FHIVRM+Arial"/>
              </a:rPr>
              <a:t>nebo</a:t>
            </a:r>
            <a:r>
              <a:rPr sz="1700" spc="296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finančního</a:t>
            </a:r>
            <a:r>
              <a:rPr sz="1700" spc="290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plánu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,</a:t>
            </a:r>
            <a:r>
              <a:rPr sz="1700" spc="29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u</a:t>
            </a:r>
            <a:r>
              <a:rPr sz="1700" spc="28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kterých</a:t>
            </a:r>
            <a:r>
              <a:rPr sz="1700" spc="28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datum</a:t>
            </a:r>
            <a:r>
              <a:rPr sz="1700" spc="27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změny</a:t>
            </a:r>
          </a:p>
          <a:p>
            <a:pPr marL="431292" marR="0">
              <a:lnSpc>
                <a:spcPts val="1903"/>
              </a:lnSpc>
              <a:spcBef>
                <a:spcPts val="189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platnosti</a:t>
            </a:r>
            <a:r>
              <a:rPr sz="1700" spc="29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spadá</a:t>
            </a:r>
            <a:r>
              <a:rPr sz="1700" spc="3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do</a:t>
            </a:r>
            <a:r>
              <a:rPr sz="1700" spc="29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monitorovacího</a:t>
            </a:r>
            <a:r>
              <a:rPr sz="1700" spc="30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období,</a:t>
            </a:r>
            <a:r>
              <a:rPr sz="1700" spc="30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za</a:t>
            </a:r>
            <a:r>
              <a:rPr sz="1700" spc="30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které</a:t>
            </a:r>
            <a:r>
              <a:rPr sz="1700" spc="30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spc="15" dirty="false">
                <a:solidFill>
                  <a:srgbClr val="084A8B"/>
                </a:solidFill>
                <a:latin typeface="FHIVRM+Arial"/>
                <a:cs typeface="FHIVRM+Arial"/>
              </a:rPr>
              <a:t>by</a:t>
            </a:r>
            <a:r>
              <a:rPr sz="1700" spc="27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měla</a:t>
            </a:r>
            <a:r>
              <a:rPr sz="1700" spc="3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být</a:t>
            </a:r>
            <a:r>
              <a:rPr sz="1700" spc="30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podána</a:t>
            </a:r>
            <a:r>
              <a:rPr sz="1700" spc="29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zpráva</a:t>
            </a:r>
          </a:p>
          <a:p>
            <a:pPr marL="431292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700" spc="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realizaci</a:t>
            </a:r>
            <a:r>
              <a:rPr sz="1700" spc="-2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projektu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či žádost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700" spc="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platbu,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323697" y="3748838"/>
            <a:ext cx="8577620" cy="105736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dirty="false">
                <a:solidFill>
                  <a:srgbClr val="FF0000"/>
                </a:solidFill>
                <a:latin typeface="FHIVRM+Arial"/>
                <a:cs typeface="FHIVRM+Arial"/>
              </a:rPr>
              <a:t>je</a:t>
            </a:r>
            <a:r>
              <a:rPr sz="1700" spc="124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ukončena</a:t>
            </a:r>
            <a:r>
              <a:rPr sz="1700" spc="141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FHIVRM+Arial"/>
                <a:cs typeface="FHIVRM+Arial"/>
              </a:rPr>
              <a:t>administrace</a:t>
            </a:r>
            <a:r>
              <a:rPr sz="1700" spc="128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všech</a:t>
            </a:r>
            <a:r>
              <a:rPr sz="1700" spc="131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změnových</a:t>
            </a:r>
            <a:r>
              <a:rPr sz="1700" spc="138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řízení</a:t>
            </a:r>
            <a:r>
              <a:rPr sz="1700" spc="140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(tj.</a:t>
            </a:r>
            <a:r>
              <a:rPr sz="1700" spc="13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žádostí</a:t>
            </a:r>
            <a:r>
              <a:rPr sz="1700" spc="13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700" spc="14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změnu)</a:t>
            </a:r>
            <a:r>
              <a:rPr sz="1700" spc="14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týkajících</a:t>
            </a:r>
          </a:p>
          <a:p>
            <a:pPr marL="431292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dirty="false">
                <a:solidFill>
                  <a:srgbClr val="FF0000"/>
                </a:solidFill>
                <a:latin typeface="FHIVRM+Arial"/>
                <a:cs typeface="FHIVRM+Arial"/>
              </a:rPr>
              <a:t>se</a:t>
            </a:r>
            <a:r>
              <a:rPr sz="1700" spc="1076" dirty="false">
                <a:solidFill>
                  <a:srgbClr val="FF0000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jakékoli</a:t>
            </a:r>
            <a:r>
              <a:rPr sz="1700" spc="1080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podstatné</a:t>
            </a:r>
            <a:r>
              <a:rPr sz="1700" spc="1080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TQVLJK+Arial"/>
                <a:cs typeface="TQVLJK+Arial"/>
              </a:rPr>
              <a:t>změny</a:t>
            </a:r>
            <a:r>
              <a:rPr sz="1700" spc="1077" dirty="false">
                <a:solidFill>
                  <a:srgbClr val="FF0000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FF0000"/>
                </a:solidFill>
                <a:latin typeface="FHIVRM+Arial"/>
                <a:cs typeface="FHIVRM+Arial"/>
              </a:rPr>
              <a:t>projektu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,</a:t>
            </a:r>
            <a:r>
              <a:rPr sz="1700" spc="108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u</a:t>
            </a:r>
            <a:r>
              <a:rPr sz="1700" spc="109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níž</a:t>
            </a:r>
            <a:r>
              <a:rPr sz="1700" spc="109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datum</a:t>
            </a:r>
            <a:r>
              <a:rPr sz="1700" spc="108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platnosti</a:t>
            </a:r>
            <a:r>
              <a:rPr sz="1700" spc="107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spadá</a:t>
            </a:r>
            <a:r>
              <a:rPr sz="1700" spc="107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do</a:t>
            </a:r>
          </a:p>
          <a:p>
            <a:pPr marL="431292" marR="0">
              <a:lnSpc>
                <a:spcPts val="1906"/>
              </a:lnSpc>
              <a:spcBef>
                <a:spcPts val="184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monitorovacího</a:t>
            </a:r>
            <a:r>
              <a:rPr sz="1700" spc="11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období,</a:t>
            </a:r>
            <a:r>
              <a:rPr sz="1700" spc="9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za</a:t>
            </a:r>
            <a:r>
              <a:rPr sz="1700" spc="10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které</a:t>
            </a:r>
            <a:r>
              <a:rPr sz="1700" spc="10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spc="14" dirty="false">
                <a:solidFill>
                  <a:srgbClr val="084A8B"/>
                </a:solidFill>
                <a:latin typeface="FHIVRM+Arial"/>
                <a:cs typeface="FHIVRM+Arial"/>
              </a:rPr>
              <a:t>by</a:t>
            </a:r>
            <a:r>
              <a:rPr sz="1700" spc="7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měla</a:t>
            </a:r>
            <a:r>
              <a:rPr sz="1700" spc="10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být</a:t>
            </a:r>
            <a:r>
              <a:rPr sz="1700" spc="9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podána</a:t>
            </a:r>
            <a:r>
              <a:rPr sz="1700" spc="10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zpráva</a:t>
            </a:r>
            <a:r>
              <a:rPr sz="1700" spc="1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700" spc="11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realizaci</a:t>
            </a:r>
            <a:r>
              <a:rPr sz="1700" spc="11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projektu</a:t>
            </a:r>
            <a:r>
              <a:rPr sz="1700" spc="10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či</a:t>
            </a:r>
          </a:p>
          <a:p>
            <a:pPr marL="431292" marR="0">
              <a:lnSpc>
                <a:spcPts val="1903"/>
              </a:lnSpc>
              <a:spcBef>
                <a:spcPts val="137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žádost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700" spc="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platbu.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323697" y="5349017"/>
            <a:ext cx="8578846" cy="105771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700" spc="39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situaci,</a:t>
            </a:r>
            <a:r>
              <a:rPr sz="1700" spc="38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spc="10" dirty="false">
                <a:solidFill>
                  <a:srgbClr val="084A8B"/>
                </a:solidFill>
                <a:latin typeface="FHIVRM+Arial"/>
                <a:cs typeface="FHIVRM+Arial"/>
              </a:rPr>
              <a:t>kdy</a:t>
            </a:r>
            <a:r>
              <a:rPr sz="1700" spc="37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700" spc="39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rozpracuje</a:t>
            </a:r>
            <a:r>
              <a:rPr sz="1700" spc="39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ZoR</a:t>
            </a:r>
            <a:r>
              <a:rPr sz="1700" spc="40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700" spc="39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teprve</a:t>
            </a:r>
            <a:r>
              <a:rPr sz="1700" spc="39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následně</a:t>
            </a:r>
            <a:r>
              <a:rPr sz="1700" spc="39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je</a:t>
            </a:r>
            <a:r>
              <a:rPr sz="1700" spc="38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schválená</a:t>
            </a:r>
            <a:r>
              <a:rPr sz="1700" spc="39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žádost</a:t>
            </a:r>
          </a:p>
          <a:p>
            <a:pPr marL="431292" marR="0">
              <a:lnSpc>
                <a:spcPts val="1903"/>
              </a:lnSpc>
              <a:spcBef>
                <a:spcPts val="138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700" spc="89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změnu,</a:t>
            </a:r>
            <a:r>
              <a:rPr sz="1700" spc="90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jejíž</a:t>
            </a:r>
            <a:r>
              <a:rPr sz="1700" spc="89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platnost</a:t>
            </a:r>
            <a:r>
              <a:rPr sz="1700" spc="904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spadá</a:t>
            </a:r>
            <a:r>
              <a:rPr sz="1700" spc="90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do</a:t>
            </a:r>
            <a:r>
              <a:rPr sz="1700" spc="90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monitorovacího</a:t>
            </a:r>
            <a:r>
              <a:rPr sz="1700" spc="9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období,</a:t>
            </a:r>
            <a:r>
              <a:rPr sz="1700" spc="89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ke</a:t>
            </a:r>
            <a:r>
              <a:rPr sz="1700" spc="9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kterému</a:t>
            </a:r>
            <a:r>
              <a:rPr sz="1700" spc="89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se</a:t>
            </a:r>
          </a:p>
          <a:p>
            <a:pPr marL="431292" marR="0">
              <a:lnSpc>
                <a:spcPts val="1903"/>
              </a:lnSpc>
              <a:spcBef>
                <a:spcPts val="18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zpracovaná</a:t>
            </a:r>
            <a:r>
              <a:rPr sz="1700" spc="112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ZoR</a:t>
            </a:r>
            <a:r>
              <a:rPr sz="1700" spc="1133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700" spc="112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ŽoP</a:t>
            </a:r>
            <a:r>
              <a:rPr sz="1700" spc="109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vztahují,</a:t>
            </a:r>
            <a:r>
              <a:rPr sz="1700" spc="113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musí</a:t>
            </a:r>
            <a:r>
              <a:rPr sz="1700" spc="112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příjemce</a:t>
            </a:r>
            <a:r>
              <a:rPr sz="1700" spc="112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provést</a:t>
            </a:r>
            <a:r>
              <a:rPr sz="1700" spc="111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aktualizaci</a:t>
            </a:r>
            <a:r>
              <a:rPr sz="1700" spc="113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dat</a:t>
            </a:r>
          </a:p>
          <a:p>
            <a:pPr marL="431292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v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rozpracované</a:t>
            </a:r>
            <a:r>
              <a:rPr sz="17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ZoR a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ŽoP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1502664" y="350987"/>
            <a:ext cx="3926773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ZÁVĚREČNÁ</a:t>
            </a:r>
            <a:r>
              <a:rPr sz="2800" b="true" spc="55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ZPRÁVA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323697" y="1715822"/>
            <a:ext cx="5197938" cy="105710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Povinnou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přílohou</a:t>
            </a:r>
            <a:r>
              <a:rPr sz="1700" spc="1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závěrečné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ZoR je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vyplněný</a:t>
            </a:r>
          </a:p>
          <a:p>
            <a:pPr marL="448056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dotazník</a:t>
            </a:r>
            <a:r>
              <a:rPr sz="1700" spc="2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zaměřený</a:t>
            </a:r>
            <a:r>
              <a:rPr sz="1700" spc="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na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výsledky</a:t>
            </a:r>
            <a:r>
              <a:rPr sz="1700" spc="-1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projektu (nad</a:t>
            </a:r>
          </a:p>
          <a:p>
            <a:pPr marL="448056" marR="0">
              <a:lnSpc>
                <a:spcPts val="1903"/>
              </a:lnSpc>
              <a:spcBef>
                <a:spcPts val="18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rámec indikátorů)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a</a:t>
            </a:r>
            <a:r>
              <a:rPr sz="1700" spc="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případné</a:t>
            </a:r>
            <a:r>
              <a:rPr sz="1700" spc="24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vyhodnocení</a:t>
            </a:r>
            <a:r>
              <a:rPr sz="1700" spc="47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post</a:t>
            </a:r>
          </a:p>
          <a:p>
            <a:pPr marL="448056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realizace, pro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které není</a:t>
            </a:r>
            <a:r>
              <a:rPr sz="17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prostor ve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zprávách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700" spc="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r</a:t>
            </a:r>
          </a:p>
        </p:txBody>
      </p:sp>
      <p:sp>
        <p:nvSpPr>
          <p:cNvPr id="5" name="object 5"/>
          <p:cNvSpPr txBox="true"/>
          <p:nvPr/>
        </p:nvSpPr>
        <p:spPr>
          <a:xfrm>
            <a:off x="323697" y="2980996"/>
            <a:ext cx="8576884" cy="53894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spc="-34" dirty="false">
                <a:solidFill>
                  <a:srgbClr val="084A8B"/>
                </a:solidFill>
                <a:latin typeface="FHIVRM+Arial"/>
                <a:cs typeface="FHIVRM+Arial"/>
              </a:rPr>
              <a:t>Tento</a:t>
            </a:r>
            <a:r>
              <a:rPr sz="1700" spc="2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dotazník</a:t>
            </a:r>
            <a:r>
              <a:rPr sz="1700" spc="19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sestavuje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ŘO, přičemž</a:t>
            </a:r>
            <a:r>
              <a:rPr sz="1700" spc="-11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k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získání údajů</a:t>
            </a:r>
            <a:r>
              <a:rPr sz="17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od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příjemce využívá</a:t>
            </a:r>
            <a:r>
              <a:rPr sz="1700" spc="13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aplikaci</a:t>
            </a:r>
          </a:p>
          <a:p>
            <a:pPr marL="431292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umožňující vyplnění</a:t>
            </a:r>
            <a:r>
              <a:rPr sz="1700" b="true" spc="60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údajů prostřednictvím</a:t>
            </a:r>
            <a:r>
              <a:rPr sz="1700" b="true" spc="36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internetového</a:t>
            </a:r>
            <a:r>
              <a:rPr sz="1700" b="true" spc="32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prohlížeče</a:t>
            </a:r>
            <a:r>
              <a:rPr sz="17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:</a:t>
            </a:r>
          </a:p>
        </p:txBody>
      </p:sp>
      <p:sp>
        <p:nvSpPr>
          <p:cNvPr id="6" name="object 6"/>
          <p:cNvSpPr txBox="true"/>
          <p:nvPr/>
        </p:nvSpPr>
        <p:spPr>
          <a:xfrm>
            <a:off x="738225" y="3613221"/>
            <a:ext cx="7703907" cy="26454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false">
                <a:solidFill>
                  <a:srgbClr val="5FBBF5"/>
                </a:solidFill>
                <a:latin typeface="FMDHBV+Wingdings"/>
                <a:cs typeface="FMDHBV+Wingding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</a:t>
            </a:r>
            <a:r>
              <a:rPr sz="1300" spc="496" dirty="false">
                <a:solidFill>
                  <a:srgbClr val="5FBBF5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u="sng" dirty="false">
                <a:solidFill>
                  <a:srgbClr val="084A8B"/>
                </a:solidFill>
                <a:latin typeface="FHIVRM+Arial"/>
                <a:cs typeface="FHIVRM+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https://www.esfcr.cz/formulare-a-pokyny-ke-zprave-o-realizaci-projektu-zadosti-o-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989685" y="3857061"/>
            <a:ext cx="5320490" cy="26488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false">
                <a:solidFill>
                  <a:srgbClr val="084A8B"/>
                </a:solidFill>
                <a:latin typeface="FHIVRM+Arial"/>
                <a:cs typeface="FHIVRM+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platbu-a-zadosti-o-zmenu-opz-plus/-/dokument/19197828</a:t>
            </a:r>
          </a:p>
        </p:txBody>
      </p:sp>
      <p:sp>
        <p:nvSpPr>
          <p:cNvPr id="8" name="object 8"/>
          <p:cNvSpPr txBox="true"/>
          <p:nvPr/>
        </p:nvSpPr>
        <p:spPr>
          <a:xfrm>
            <a:off x="738225" y="4292017"/>
            <a:ext cx="8163227" cy="538948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false">
                <a:solidFill>
                  <a:srgbClr val="5FBBF5"/>
                </a:solidFill>
                <a:latin typeface="FMDHBV+Wingdings"/>
                <a:cs typeface="FMDHBV+Wingdings"/>
              </a:rPr>
              <a:t></a:t>
            </a:r>
            <a:r>
              <a:rPr sz="1350" spc="439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Dotazník</a:t>
            </a:r>
            <a:r>
              <a:rPr sz="1700" spc="5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nebude</a:t>
            </a:r>
            <a:r>
              <a:rPr sz="1700" spc="5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anonymní,</a:t>
            </a:r>
            <a:r>
              <a:rPr sz="1700" spc="6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aby</a:t>
            </a:r>
            <a:r>
              <a:rPr sz="1700" spc="3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bylo</a:t>
            </a:r>
            <a:r>
              <a:rPr sz="1700" spc="61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možné</a:t>
            </a:r>
            <a:r>
              <a:rPr sz="1700" spc="6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získané</a:t>
            </a:r>
            <a:r>
              <a:rPr sz="1700" spc="6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údaje</a:t>
            </a:r>
            <a:r>
              <a:rPr sz="1700" spc="5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propojit</a:t>
            </a:r>
            <a:r>
              <a:rPr sz="1700" spc="5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s</a:t>
            </a:r>
            <a:r>
              <a:rPr sz="1700" spc="58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spc="-24" dirty="false">
                <a:solidFill>
                  <a:srgbClr val="084A8B"/>
                </a:solidFill>
                <a:latin typeface="FHIVRM+Arial"/>
                <a:cs typeface="FHIVRM+Arial"/>
              </a:rPr>
              <a:t>daty,</a:t>
            </a:r>
            <a:r>
              <a:rPr sz="1700" spc="77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která</a:t>
            </a:r>
          </a:p>
          <a:p>
            <a:pPr marL="251460" marR="0">
              <a:lnSpc>
                <a:spcPts val="1903"/>
              </a:lnSpc>
              <a:spcBef>
                <a:spcPts val="136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jsou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obsažena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ve ZoR a</a:t>
            </a:r>
            <a:r>
              <a:rPr sz="1700" spc="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zejména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s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údaji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o</a:t>
            </a:r>
            <a:r>
              <a:rPr sz="1700" spc="1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dosažených hodnotách</a:t>
            </a:r>
            <a:r>
              <a:rPr sz="1700" spc="18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indikátorů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.</a:t>
            </a:r>
          </a:p>
        </p:txBody>
      </p:sp>
      <p:sp>
        <p:nvSpPr>
          <p:cNvPr id="9" name="object 9"/>
          <p:cNvSpPr txBox="true"/>
          <p:nvPr/>
        </p:nvSpPr>
        <p:spPr>
          <a:xfrm>
            <a:off x="323697" y="5038502"/>
            <a:ext cx="8578001" cy="798557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false">
                <a:solidFill>
                  <a:srgbClr val="5FBBF5"/>
                </a:solidFill>
                <a:latin typeface="FMDHBV+Wingdings"/>
                <a:cs typeface="FMDHBV+Wingdings"/>
              </a:rPr>
              <a:t>⚫</a:t>
            </a:r>
            <a:r>
              <a:rPr sz="1700" spc="1702" dirty="false">
                <a:solidFill>
                  <a:srgbClr val="5FBBF5"/>
                </a:solidFill>
                <a:latin typeface="Times New Roman"/>
                <a:cs typeface="Times New Roman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Protože</a:t>
            </a:r>
            <a:r>
              <a:rPr sz="1700" spc="2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aplikace</a:t>
            </a:r>
            <a:r>
              <a:rPr sz="1700" spc="19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</a:t>
            </a:r>
            <a:r>
              <a:rPr sz="1700" spc="15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sběr</a:t>
            </a:r>
            <a:r>
              <a:rPr sz="1700" spc="16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odpovědí</a:t>
            </a:r>
            <a:r>
              <a:rPr sz="1700" spc="12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700" spc="3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otázky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700" spc="2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dotazníku</a:t>
            </a:r>
            <a:r>
              <a:rPr sz="1700" spc="25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spc="10" dirty="false">
                <a:solidFill>
                  <a:srgbClr val="084A8B"/>
                </a:solidFill>
                <a:latin typeface="TQVLJK+Arial"/>
                <a:cs typeface="TQVLJK+Arial"/>
              </a:rPr>
              <a:t>není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propojena</a:t>
            </a:r>
            <a:r>
              <a:rPr sz="1700" spc="3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na</a:t>
            </a:r>
            <a:r>
              <a:rPr sz="1700" spc="32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TQVLJK+Arial"/>
                <a:cs typeface="TQVLJK+Arial"/>
              </a:rPr>
              <a:t>údaje</a:t>
            </a:r>
          </a:p>
          <a:p>
            <a:pPr marL="431292" marR="0">
              <a:lnSpc>
                <a:spcPts val="1903"/>
              </a:lnSpc>
              <a:spcBef>
                <a:spcPts val="137"/>
              </a:spcBef>
              <a:spcAft>
                <a:spcPts val="0"/>
              </a:spcAft>
            </a:pP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v</a:t>
            </a:r>
            <a:r>
              <a:rPr sz="1700" spc="646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dirty="false">
                <a:solidFill>
                  <a:srgbClr val="084A8B"/>
                </a:solidFill>
                <a:latin typeface="FHIVRM+Arial"/>
                <a:cs typeface="FHIVRM+Arial"/>
              </a:rPr>
              <a:t>ISKP21+,</a:t>
            </a:r>
            <a:r>
              <a:rPr sz="1700" spc="650" dirty="false">
                <a:solidFill>
                  <a:srgbClr val="084A8B"/>
                </a:solidFill>
                <a:latin typeface="FHIVRM+Arial"/>
                <a:cs typeface="FHIVRM+Arial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příjemce</a:t>
            </a:r>
            <a:r>
              <a:rPr sz="1700" b="true" spc="657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po</a:t>
            </a:r>
            <a:r>
              <a:rPr sz="1700" b="true" spc="644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zpracování</a:t>
            </a:r>
            <a:r>
              <a:rPr sz="1700" b="true" spc="660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dotazníku</a:t>
            </a:r>
            <a:r>
              <a:rPr sz="1700" b="true" spc="676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vygeneruje</a:t>
            </a:r>
            <a:r>
              <a:rPr sz="1700" b="true" spc="687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v</a:t>
            </a:r>
            <a:r>
              <a:rPr sz="1700" b="true" spc="636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elektronické</a:t>
            </a:r>
          </a:p>
          <a:p>
            <a:pPr marL="431292" marR="0">
              <a:lnSpc>
                <a:spcPts val="1903"/>
              </a:lnSpc>
              <a:spcBef>
                <a:spcPts val="186"/>
              </a:spcBef>
              <a:spcAft>
                <a:spcPts val="0"/>
              </a:spcAft>
            </a:pPr>
            <a:r>
              <a:rPr sz="17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podobě</a:t>
            </a:r>
            <a:r>
              <a:rPr sz="1700" b="true" spc="-31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sestavu</a:t>
            </a:r>
            <a:r>
              <a:rPr sz="1700" b="true" spc="55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700" b="true" spc="-33" dirty="false">
                <a:solidFill>
                  <a:srgbClr val="084A8B"/>
                </a:solidFill>
                <a:latin typeface="BBLJGJ+Arial Bold"/>
                <a:cs typeface="BBLJGJ+Arial Bold"/>
              </a:rPr>
              <a:t>ve</a:t>
            </a:r>
            <a:r>
              <a:rPr sz="1700" b="true" spc="80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formátu</a:t>
            </a:r>
            <a:r>
              <a:rPr sz="1700" b="true" spc="-14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*.pdf, a</a:t>
            </a:r>
            <a:r>
              <a:rPr sz="1700" b="true" spc="10" dirty="false">
                <a:solidFill>
                  <a:srgbClr val="084A8B"/>
                </a:solidFill>
                <a:latin typeface="BBLJGJ+Arial Bold"/>
                <a:cs typeface="BBLJGJ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tu </a:t>
            </a:r>
            <a:r>
              <a:rPr sz="17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přiloží </a:t>
            </a:r>
            <a:r>
              <a:rPr sz="17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do </a:t>
            </a:r>
            <a:r>
              <a:rPr sz="17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závěrečné</a:t>
            </a:r>
            <a:r>
              <a:rPr sz="1700" b="true" spc="49" dirty="false">
                <a:solidFill>
                  <a:srgbClr val="084A8B"/>
                </a:solidFill>
                <a:latin typeface="EDLADW+Arial Bold"/>
                <a:cs typeface="EDLADW+Arial Bold"/>
              </a:rPr>
              <a:t> </a:t>
            </a:r>
            <a:r>
              <a:rPr sz="1700" b="true" dirty="false">
                <a:solidFill>
                  <a:srgbClr val="084A8B"/>
                </a:solidFill>
                <a:latin typeface="BBLJGJ+Arial Bold"/>
                <a:cs typeface="BBLJGJ+Arial Bold"/>
              </a:rPr>
              <a:t>ZoR.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395935" y="350987"/>
            <a:ext cx="8490456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ZPRÁVA</a:t>
            </a:r>
            <a:r>
              <a:rPr sz="2800" b="true" spc="3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 REALIZACI</a:t>
            </a:r>
            <a:r>
              <a:rPr sz="2800" b="true" spc="4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PROJEKTU – ZALOŽENÍ</a:t>
            </a:r>
            <a:r>
              <a:rPr sz="2800" b="true" spc="51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/>
          </a:p>
        </p:txBody>
      </p:sp>
      <p:sp>
        <p:nvSpPr>
          <p:cNvPr id="3" name="object 3"/>
          <p:cNvSpPr txBox="true"/>
          <p:nvPr/>
        </p:nvSpPr>
        <p:spPr>
          <a:xfrm>
            <a:off x="300532" y="350987"/>
            <a:ext cx="8589028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ZPRÁVA</a:t>
            </a:r>
            <a:r>
              <a:rPr sz="2800" b="true" spc="29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 REALIZACI</a:t>
            </a:r>
            <a:r>
              <a:rPr sz="2800" b="true" spc="4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PROJEKTU</a:t>
            </a:r>
            <a:r>
              <a:rPr sz="2800" b="true" spc="56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– ZALOŽENÍ</a:t>
            </a:r>
            <a:r>
              <a:rPr sz="2800" b="true" spc="51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300532" y="350987"/>
            <a:ext cx="8687829" cy="43514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126"/>
              </a:lnSpc>
              <a:spcBef>
                <a:spcPts val="0"/>
              </a:spcBef>
              <a:spcAft>
                <a:spcPts val="0"/>
              </a:spcAft>
            </a:pP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ZPRÁVA</a:t>
            </a:r>
            <a:r>
              <a:rPr sz="2800" b="true" spc="29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O REALIZACI</a:t>
            </a:r>
            <a:r>
              <a:rPr sz="2800" b="true" spc="42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PROJEKTU</a:t>
            </a:r>
            <a:r>
              <a:rPr sz="2800" b="true" spc="56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– ZALOŽENÍ</a:t>
            </a:r>
            <a:r>
              <a:rPr sz="2800" b="true" spc="51" dirty="false">
                <a:solidFill>
                  <a:srgbClr val="AFDDFA"/>
                </a:solidFill>
                <a:latin typeface="EDLADW+Arial Bold"/>
                <a:cs typeface="EDLADW+Arial Bold"/>
              </a:rPr>
              <a:t> </a:t>
            </a:r>
            <a:r>
              <a:rPr sz="2800" b="true" dirty="false">
                <a:solidFill>
                  <a:srgbClr val="AFDDFA"/>
                </a:solidFill>
                <a:latin typeface="EDLADW+Arial Bold"/>
                <a:cs typeface="EDLADW+Arial Bold"/>
              </a:rPr>
              <a:t>III.</a:t>
            </a:r>
          </a:p>
        </p:txBody>
      </p:sp>
    </p:spTree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/>
  <properties:Words>3337</properties:Words>
  <properties:PresentationFormat>Předvádění na obrazovce (4:3)</properties:PresentationFormat>
  <properties:Paragraphs>413</properties:Paragraphs>
  <properties:Slides>45</properties:Slides>
  <properties:Notes>3</properties:Notes>
  <properties:TotalTime>406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45</vt:i4>
      </vt:variant>
    </vt:vector>
  </properties:HeadingPairs>
  <properties:TitlesOfParts>
    <vt:vector baseType="lpstr" size="58">
      <vt:lpstr>MTUKAD+Wingdings 3</vt:lpstr>
      <vt:lpstr>Arial</vt:lpstr>
      <vt:lpstr>FHIVRM+Arial</vt:lpstr>
      <vt:lpstr>TQVLJK+Arial</vt:lpstr>
      <vt:lpstr>EDLADW+Arial Bold</vt:lpstr>
      <vt:lpstr>BBLJGJ+Arial Bold</vt:lpstr>
      <vt:lpstr>Times New Roman</vt:lpstr>
      <vt:lpstr>FMDHBV+Wingdings</vt:lpstr>
      <vt:lpstr>Wingdings</vt:lpstr>
      <vt:lpstr>KSHBDU+Trebuchet MS</vt:lpstr>
      <vt:lpstr>Calibri</vt:lpstr>
      <vt:lpstr>Theme Office</vt:lpstr>
      <vt:lpstr>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Indikátory závazkové</vt:lpstr>
      <vt:lpstr>Indikátory nezávazkové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:creator/>
  <cp:lastModifiedBy/>
  <dcterms:modified xmlns:xsi="http://www.w3.org/2001/XMLSchema-instance" xsi:type="dcterms:W3CDTF">2024-04-15T08:11:29Z</dcterms:modified>
  <cp:revision>38</cp:revision>
  <dc:title>Presentation PowerPoint</dc:title>
</cp:coreProperties>
</file>