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app.xml" Type="http://schemas.openxmlformats.org/officeDocument/2006/relationships/extended-properties" Id="rId3"/>
    <Relationship Target="docProps/core.xml" Type="http://schemas.openxmlformats.org/package/2006/relationships/metadata/core-properties" Id="rId2"/>
    <Relationship Target="ppt/presentation.xml" Type="http://schemas.openxmlformats.org/officeDocument/2006/relationships/officeDocument" Id="rId1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SpecialPlsOnTitleSld="false" saveSubsetFonts="true">
  <p:sldMasterIdLst>
    <p:sldMasterId id="2147483671" r:id="rId1"/>
  </p:sldMasterIdLst>
  <p:notesMasterIdLst>
    <p:notesMasterId r:id="rId46"/>
  </p:notesMasterIdLst>
  <p:handoutMasterIdLst>
    <p:handoutMasterId r:id="rId47"/>
  </p:handoutMasterIdLst>
  <p:sldIdLst>
    <p:sldId id="256" r:id="rId2"/>
    <p:sldId id="272" r:id="rId3"/>
    <p:sldId id="274" r:id="rId4"/>
    <p:sldId id="276" r:id="rId5"/>
    <p:sldId id="277" r:id="rId6"/>
    <p:sldId id="289" r:id="rId7"/>
    <p:sldId id="281" r:id="rId8"/>
    <p:sldId id="282" r:id="rId9"/>
    <p:sldId id="284" r:id="rId10"/>
    <p:sldId id="286" r:id="rId11"/>
    <p:sldId id="287" r:id="rId12"/>
    <p:sldId id="273" r:id="rId13"/>
    <p:sldId id="288" r:id="rId14"/>
    <p:sldId id="290" r:id="rId15"/>
    <p:sldId id="302" r:id="rId16"/>
    <p:sldId id="303" r:id="rId17"/>
    <p:sldId id="304" r:id="rId18"/>
    <p:sldId id="305" r:id="rId19"/>
    <p:sldId id="322" r:id="rId20"/>
    <p:sldId id="308" r:id="rId21"/>
    <p:sldId id="306" r:id="rId22"/>
    <p:sldId id="312" r:id="rId23"/>
    <p:sldId id="320" r:id="rId24"/>
    <p:sldId id="321" r:id="rId25"/>
    <p:sldId id="310" r:id="rId26"/>
    <p:sldId id="323" r:id="rId27"/>
    <p:sldId id="318" r:id="rId28"/>
    <p:sldId id="319" r:id="rId29"/>
    <p:sldId id="311" r:id="rId30"/>
    <p:sldId id="313" r:id="rId31"/>
    <p:sldId id="314" r:id="rId32"/>
    <p:sldId id="315" r:id="rId33"/>
    <p:sldId id="316" r:id="rId34"/>
    <p:sldId id="317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1" r:id="rId45"/>
  </p:sldIdLst>
  <p:sldSz cx="9144000" cy="6858000" type="screen4x3"/>
  <p:notesSz cx="6797675" cy="9926638"/>
  <p:defaultTextStyle>
    <a:defPPr>
      <a:defRPr lang="cs-CZ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showPr showNarration="true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lastView="sldThumbnailView">
  <p:normalViewPr horzBarState="maximized">
    <p:restoredLeft sz="14995" autoAdjust="false"/>
    <p:restoredTop sz="94629" autoAdjust="false"/>
  </p:normalViewPr>
  <p:slideViewPr>
    <p:cSldViewPr showGuides="true">
      <p:cViewPr varScale="true">
        <p:scale>
          <a:sx n="117" d="100"/>
          <a:sy n="117" d="100"/>
        </p:scale>
        <p:origin x="-1470" y="-102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
    <Relationship Target="slides/slide12.xml" Type="http://schemas.openxmlformats.org/officeDocument/2006/relationships/slide" Id="rId13"/>
    <Relationship Target="slides/slide17.xml" Type="http://schemas.openxmlformats.org/officeDocument/2006/relationships/slide" Id="rId18"/>
    <Relationship Target="slides/slide25.xml" Type="http://schemas.openxmlformats.org/officeDocument/2006/relationships/slide" Id="rId26"/>
    <Relationship Target="slides/slide38.xml" Type="http://schemas.openxmlformats.org/officeDocument/2006/relationships/slide" Id="rId39"/>
    <Relationship Target="slides/slide2.xml" Type="http://schemas.openxmlformats.org/officeDocument/2006/relationships/slide" Id="rId3"/>
    <Relationship Target="slides/slide20.xml" Type="http://schemas.openxmlformats.org/officeDocument/2006/relationships/slide" Id="rId21"/>
    <Relationship Target="slides/slide33.xml" Type="http://schemas.openxmlformats.org/officeDocument/2006/relationships/slide" Id="rId34"/>
    <Relationship Target="slides/slide41.xml" Type="http://schemas.openxmlformats.org/officeDocument/2006/relationships/slide" Id="rId42"/>
    <Relationship Target="handoutMasters/handoutMaster1.xml" Type="http://schemas.openxmlformats.org/officeDocument/2006/relationships/handoutMaster" Id="rId47"/>
    <Relationship Target="theme/theme1.xml" Type="http://schemas.openxmlformats.org/officeDocument/2006/relationships/theme" Id="rId50"/>
    <Relationship Target="slides/slide6.xml" Type="http://schemas.openxmlformats.org/officeDocument/2006/relationships/slide" Id="rId7"/>
    <Relationship Target="slides/slide11.xml" Type="http://schemas.openxmlformats.org/officeDocument/2006/relationships/slide" Id="rId12"/>
    <Relationship Target="slides/slide16.xml" Type="http://schemas.openxmlformats.org/officeDocument/2006/relationships/slide" Id="rId17"/>
    <Relationship Target="slides/slide24.xml" Type="http://schemas.openxmlformats.org/officeDocument/2006/relationships/slide" Id="rId25"/>
    <Relationship Target="slides/slide32.xml" Type="http://schemas.openxmlformats.org/officeDocument/2006/relationships/slide" Id="rId33"/>
    <Relationship Target="slides/slide37.xml" Type="http://schemas.openxmlformats.org/officeDocument/2006/relationships/slide" Id="rId38"/>
    <Relationship Target="notesMasters/notesMaster1.xml" Type="http://schemas.openxmlformats.org/officeDocument/2006/relationships/notesMaster" Id="rId46"/>
    <Relationship Target="slides/slide1.xml" Type="http://schemas.openxmlformats.org/officeDocument/2006/relationships/slide" Id="rId2"/>
    <Relationship Target="slides/slide15.xml" Type="http://schemas.openxmlformats.org/officeDocument/2006/relationships/slide" Id="rId16"/>
    <Relationship Target="slides/slide19.xml" Type="http://schemas.openxmlformats.org/officeDocument/2006/relationships/slide" Id="rId20"/>
    <Relationship Target="slides/slide28.xml" Type="http://schemas.openxmlformats.org/officeDocument/2006/relationships/slide" Id="rId29"/>
    <Relationship Target="slides/slide40.xml" Type="http://schemas.openxmlformats.org/officeDocument/2006/relationships/slide" Id="rId41"/>
    <Relationship Target="slideMasters/slideMaster1.xml" Type="http://schemas.openxmlformats.org/officeDocument/2006/relationships/slideMaster" Id="rId1"/>
    <Relationship Target="slides/slide5.xml" Type="http://schemas.openxmlformats.org/officeDocument/2006/relationships/slide" Id="rId6"/>
    <Relationship Target="slides/slide10.xml" Type="http://schemas.openxmlformats.org/officeDocument/2006/relationships/slide" Id="rId11"/>
    <Relationship Target="slides/slide23.xml" Type="http://schemas.openxmlformats.org/officeDocument/2006/relationships/slide" Id="rId24"/>
    <Relationship Target="slides/slide31.xml" Type="http://schemas.openxmlformats.org/officeDocument/2006/relationships/slide" Id="rId32"/>
    <Relationship Target="slides/slide36.xml" Type="http://schemas.openxmlformats.org/officeDocument/2006/relationships/slide" Id="rId37"/>
    <Relationship Target="slides/slide39.xml" Type="http://schemas.openxmlformats.org/officeDocument/2006/relationships/slide" Id="rId40"/>
    <Relationship Target="slides/slide44.xml" Type="http://schemas.openxmlformats.org/officeDocument/2006/relationships/slide" Id="rId45"/>
    <Relationship Target="slides/slide4.xml" Type="http://schemas.openxmlformats.org/officeDocument/2006/relationships/slide" Id="rId5"/>
    <Relationship Target="slides/slide14.xml" Type="http://schemas.openxmlformats.org/officeDocument/2006/relationships/slide" Id="rId15"/>
    <Relationship Target="slides/slide22.xml" Type="http://schemas.openxmlformats.org/officeDocument/2006/relationships/slide" Id="rId23"/>
    <Relationship Target="slides/slide27.xml" Type="http://schemas.openxmlformats.org/officeDocument/2006/relationships/slide" Id="rId28"/>
    <Relationship Target="slides/slide35.xml" Type="http://schemas.openxmlformats.org/officeDocument/2006/relationships/slide" Id="rId36"/>
    <Relationship Target="viewProps.xml" Type="http://schemas.openxmlformats.org/officeDocument/2006/relationships/viewProps" Id="rId49"/>
    <Relationship Target="slides/slide9.xml" Type="http://schemas.openxmlformats.org/officeDocument/2006/relationships/slide" Id="rId10"/>
    <Relationship Target="slides/slide18.xml" Type="http://schemas.openxmlformats.org/officeDocument/2006/relationships/slide" Id="rId19"/>
    <Relationship Target="slides/slide30.xml" Type="http://schemas.openxmlformats.org/officeDocument/2006/relationships/slide" Id="rId31"/>
    <Relationship Target="slides/slide43.xml" Type="http://schemas.openxmlformats.org/officeDocument/2006/relationships/slide" Id="rId44"/>
    <Relationship Target="slides/slide3.xml" Type="http://schemas.openxmlformats.org/officeDocument/2006/relationships/slide" Id="rId4"/>
    <Relationship Target="slides/slide8.xml" Type="http://schemas.openxmlformats.org/officeDocument/2006/relationships/slide" Id="rId9"/>
    <Relationship Target="slides/slide13.xml" Type="http://schemas.openxmlformats.org/officeDocument/2006/relationships/slide" Id="rId14"/>
    <Relationship Target="slides/slide21.xml" Type="http://schemas.openxmlformats.org/officeDocument/2006/relationships/slide" Id="rId22"/>
    <Relationship Target="slides/slide26.xml" Type="http://schemas.openxmlformats.org/officeDocument/2006/relationships/slide" Id="rId27"/>
    <Relationship Target="slides/slide29.xml" Type="http://schemas.openxmlformats.org/officeDocument/2006/relationships/slide" Id="rId30"/>
    <Relationship Target="slides/slide34.xml" Type="http://schemas.openxmlformats.org/officeDocument/2006/relationships/slide" Id="rId35"/>
    <Relationship Target="slides/slide42.xml" Type="http://schemas.openxmlformats.org/officeDocument/2006/relationships/slide" Id="rId43"/>
    <Relationship Target="presProps.xml" Type="http://schemas.openxmlformats.org/officeDocument/2006/relationships/presProps" Id="rId48"/>
    <Relationship Target="slides/slide7.xml" Type="http://schemas.openxmlformats.org/officeDocument/2006/relationships/slide" Id="rId8"/>
    <Relationship Target="tableStyles.xml" Type="http://schemas.openxmlformats.org/officeDocument/2006/relationships/tableStyles" Id="rId51"/>
</Relationships>

</file>

<file path=ppt/handoutMasters/_rels/handoutMaster1.xml.rels><?xml version="1.0" encoding="UTF-8" standalone="yes"?>
<Relationships xmlns="http://schemas.openxmlformats.org/package/2006/relationships">
    <Relationship Target="../theme/theme3.xml" Type="http://schemas.openxmlformats.org/officeDocument/2006/relationships/theme" Id="rId1"/>
</Relationships>
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1" y="1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false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quarter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29" tIns="45714" rIns="91429" bIns="45714" rtlCol="false"/>
          <a:lstStyle>
            <a:lvl1pPr algn="r">
              <a:defRPr sz="1200"/>
            </a:lvl1pPr>
          </a:lstStyle>
          <a:p>
            <a:fld id="{FE790CC1-2189-4B79-9B30-6892D191141E}" type="datetimeFigureOut">
              <a:rPr lang="cs-CZ" smtClean="false"/>
              <a:t>27.6.2016</a:t>
            </a:fld>
            <a:endParaRPr lang="cs-CZ"/>
          </a:p>
        </p:txBody>
      </p:sp>
      <p:sp>
        <p:nvSpPr>
          <p:cNvPr id="4" name="Zástupný symbol pro zápatí 3"/>
          <p:cNvSpPr>
            <a:spLocks noGrp="true"/>
          </p:cNvSpPr>
          <p:nvPr>
            <p:ph type="ftr" sz="quarter" idx="2"/>
          </p:nvPr>
        </p:nvSpPr>
        <p:spPr>
          <a:xfrm>
            <a:off x="1" y="9428163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false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3"/>
          </p:nvPr>
        </p:nvSpPr>
        <p:spPr>
          <a:xfrm>
            <a:off x="3849689" y="9428163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false" anchor="b"/>
          <a:lstStyle>
            <a:lvl1pPr algn="r">
              <a:defRPr sz="1200"/>
            </a:lvl1pPr>
          </a:lstStyle>
          <a:p>
            <a:fld id="{419EBA10-E2A6-444F-B869-09EA7C3B2236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6771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
<Relationships xmlns="http://schemas.openxmlformats.org/package/2006/relationships">
    <Relationship Target="../theme/theme2.xml" Type="http://schemas.openxmlformats.org/officeDocument/2006/relationships/theme" Id="rId1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417" tIns="46209" rIns="92417" bIns="46209" rtlCol="false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417" tIns="46209" rIns="92417" bIns="46209" rtlCol="false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false"/>
              <a:t>27.6.2016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7" tIns="46209" rIns="92417" bIns="46209" rtlCol="false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true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2417" tIns="46209" rIns="92417" bIns="46209" rtlCol="false"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2417" tIns="46209" rIns="92417" bIns="46209" rtlCol="false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2417" tIns="46209" rIns="92417" bIns="46209" rtlCol="false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
    <Relationship Target="../media/image1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    <Relationship Target="../media/image1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zápatí 6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0" name="Obdélník 9"/>
          <p:cNvSpPr/>
          <p:nvPr userDrawn="true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false"/>
              <a:t>Kliknutím lze upravit styl.</a:t>
            </a:r>
            <a:endParaRPr lang="cs-CZ" dirty="false"/>
          </a:p>
        </p:txBody>
      </p:sp>
      <p:sp>
        <p:nvSpPr>
          <p:cNvPr id="13" name="Zástupný symbol pro text 12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 smtClean="false"/>
              <a:t>Kliknutím vložíte jméno</a:t>
            </a:r>
          </a:p>
        </p:txBody>
      </p:sp>
      <p:sp>
        <p:nvSpPr>
          <p:cNvPr id="15" name="Zástupný symbol pro text 1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 smtClean="false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false"/>
              <a:t>Kliknutím na ikonu přidáte obrázek.</a:t>
            </a:r>
            <a:endParaRPr lang="cs-CZ" dirty="false"/>
          </a:p>
        </p:txBody>
      </p:sp>
      <p:sp>
        <p:nvSpPr>
          <p:cNvPr id="14" name="Zástupný symbol pro obrázek 4"/>
          <p:cNvSpPr>
            <a:spLocks noGrp="true" noChangeAspect="true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false"/>
              <a:t>Kliknutím na ikonu přidáte obrázek.</a:t>
            </a:r>
            <a:endParaRPr lang="cs-CZ" dirty="false"/>
          </a:p>
        </p:txBody>
      </p:sp>
      <p:sp>
        <p:nvSpPr>
          <p:cNvPr id="16" name="Zástupný symbol pro obrázek 4"/>
          <p:cNvSpPr>
            <a:spLocks noGrp="true" noChangeAspect="true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false"/>
              <a:t>Kliknutím na ikonu přidáte obrázek.</a:t>
            </a:r>
            <a:endParaRPr lang="cs-CZ" dirty="false"/>
          </a:p>
        </p:txBody>
      </p:sp>
      <p:sp>
        <p:nvSpPr>
          <p:cNvPr id="20" name="Obdélník 19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</p:sldLayout>
</file>

<file path=ppt/slideLayouts/slideLayout1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true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/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false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true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false"/>
              <a:t>Kliknutím lze upravit styl.</a:t>
            </a:r>
            <a:endParaRPr lang="cs-CZ" dirty="false"/>
          </a:p>
        </p:txBody>
      </p:sp>
      <p:sp>
        <p:nvSpPr>
          <p:cNvPr id="9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smtClean="false"/>
              <a:t>Kliknutím na ikonu přidáte obrázek.</a:t>
            </a:r>
            <a:endParaRPr lang="cs-CZ" dirty="false"/>
          </a:p>
        </p:txBody>
      </p:sp>
      <p:sp>
        <p:nvSpPr>
          <p:cNvPr id="7" name="Obdélník 6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obsah 2"/>
          <p:cNvSpPr>
            <a:spLocks noGrp="true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false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8" name="Zástupný symbol pro obsah 2"/>
          <p:cNvSpPr>
            <a:spLocks noGrp="true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false"/>
              <a:t>Kliknutím lze upravit styly předlohy textu.</a:t>
            </a:r>
          </a:p>
          <a:p>
            <a:pPr lvl="1"/>
            <a:r>
              <a:rPr lang="cs-CZ" smtClean="false"/>
              <a:t>Druhá úroveň</a:t>
            </a:r>
          </a:p>
          <a:p>
            <a:pPr lvl="2"/>
            <a:r>
              <a:rPr lang="cs-CZ" smtClean="false"/>
              <a:t>Třetí úroveň</a:t>
            </a:r>
          </a:p>
          <a:p>
            <a:pPr lvl="3"/>
            <a:r>
              <a:rPr lang="cs-CZ" smtClean="false"/>
              <a:t>Čtvrtá úroveň</a:t>
            </a:r>
          </a:p>
          <a:p>
            <a:pPr lvl="4"/>
            <a:r>
              <a:rPr lang="cs-CZ" smtClean="false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Target="../slideLayouts/slideLayout8.xml" Type="http://schemas.openxmlformats.org/officeDocument/2006/relationships/slideLayout" Id="rId8"/>
    <Relationship Target="../slideLayouts/slideLayout3.xml" Type="http://schemas.openxmlformats.org/officeDocument/2006/relationships/slideLayout" Id="rId3"/>
    <Relationship Target="../slideLayouts/slideLayout7.xml" Type="http://schemas.openxmlformats.org/officeDocument/2006/relationships/slideLayout" Id="rId7"/>
    <Relationship Target="../slideLayouts/slideLayout2.xml" Type="http://schemas.openxmlformats.org/officeDocument/2006/relationships/slideLayout" Id="rId2"/>
    <Relationship Target="../slideLayouts/slideLayout1.xml" Type="http://schemas.openxmlformats.org/officeDocument/2006/relationships/slideLayout" Id="rId1"/>
    <Relationship Target="../slideLayouts/slideLayout6.xml" Type="http://schemas.openxmlformats.org/officeDocument/2006/relationships/slideLayout" Id="rId6"/>
    <Relationship Target="../theme/theme1.xml" Type="http://schemas.openxmlformats.org/officeDocument/2006/relationships/theme" Id="rId11"/>
    <Relationship Target="../slideLayouts/slideLayout5.xml" Type="http://schemas.openxmlformats.org/officeDocument/2006/relationships/slideLayout" Id="rId5"/>
    <Relationship Target="../slideLayouts/slideLayout10.xml" Type="http://schemas.openxmlformats.org/officeDocument/2006/relationships/slideLayout" Id="rId10"/>
    <Relationship Target="../slideLayouts/slideLayout4.xml" Type="http://schemas.openxmlformats.org/officeDocument/2006/relationships/slideLayout" Id="rId4"/>
    <Relationship Target="../slideLayouts/slideLayout9.xml" Type="http://schemas.openxmlformats.org/officeDocument/2006/relationships/slideLayout" Id="rId9"/>
</Relationships>

</file>

<file path=ppt/slideMasters/slideMaster1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/>
          <a:p>
            <a:r>
              <a:rPr lang="cs-CZ" dirty="false" smtClean="false"/>
              <a:t>Kliknutím lze upravit styl.</a:t>
            </a:r>
            <a:endParaRPr lang="cs-CZ" dirty="false"/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cs-CZ" dirty="false" smtClean="false"/>
              <a:t>Kliknutím lze upravit styly předlohy textu.</a:t>
            </a:r>
          </a:p>
          <a:p>
            <a:pPr lvl="1"/>
            <a:r>
              <a:rPr lang="cs-CZ" dirty="false" smtClean="false"/>
              <a:t>Druhá úroveň</a:t>
            </a:r>
          </a:p>
          <a:p>
            <a:pPr lvl="2"/>
            <a:r>
              <a:rPr lang="cs-CZ" dirty="false" smtClean="false"/>
              <a:t>Třetí úroveň</a:t>
            </a:r>
          </a:p>
          <a:p>
            <a:pPr lvl="3"/>
            <a:r>
              <a:rPr lang="cs-CZ" dirty="false" smtClean="false"/>
              <a:t>Čtvrtá úroveň</a:t>
            </a:r>
          </a:p>
          <a:p>
            <a:pPr lvl="4"/>
            <a:r>
              <a:rPr lang="cs-CZ" dirty="false" smtClean="false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ctr">
              <a:defRPr sz="1050" b="true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false" ftr="false" dt="false"/>
  <p:txStyles>
    <p:titleStyle>
      <a:lvl1pPr algn="l" defTabSz="914400" rtl="false" eaLnBrk="true" latinLnBrk="false" hangingPunct="true">
        <a:lnSpc>
          <a:spcPct val="100000"/>
        </a:lnSpc>
        <a:spcBef>
          <a:spcPct val="0"/>
        </a:spcBef>
        <a:buNone/>
        <a:defRPr sz="3200" b="true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false" eaLnBrk="true" latinLnBrk="false" hangingPunct="true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false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false" smtClean="false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="../media/image2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10.xml.rels><?xml version="1.0" encoding="UTF-8" standalone="yes"?>
<Relationships xmlns="http://schemas.openxmlformats.org/package/2006/relationships">
    <Relationship Target="../media/image12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11.xml.rels><?xml version="1.0" encoding="UTF-8" standalone="yes"?>
<Relationships xmlns="http://schemas.openxmlformats.org/package/2006/relationships">
    <Relationship Target="../media/image14.png" Type="http://schemas.openxmlformats.org/officeDocument/2006/relationships/image" Id="rId3"/>
    <Relationship Target="../media/image13.png" Type="http://schemas.openxmlformats.org/officeDocument/2006/relationships/image" Id="rId2"/>
    <Relationship Target="../slideLayouts/slideLayout4.xml" Type="http://schemas.openxmlformats.org/officeDocument/2006/relationships/slideLayout" Id="rId1"/>
    <Relationship Target="../media/image15.png" Type="http://schemas.openxmlformats.org/officeDocument/2006/relationships/image" Id="rId4"/>
</Relationships>

</file>

<file path=ppt/slides/_rels/slide12.xml.rels><?xml version="1.0" encoding="UTF-8" standalone="yes"?>
<Relationships xmlns="http://schemas.openxmlformats.org/package/2006/relationships">
    <Relationship Target="../media/image16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3.xml.rels><?xml version="1.0" encoding="UTF-8" standalone="yes"?>
<Relationships xmlns="http://schemas.openxmlformats.org/package/2006/relationships">
    <Relationship Target="../media/image18.png" Type="http://schemas.openxmlformats.org/officeDocument/2006/relationships/image" Id="rId3"/>
    <Relationship Target="../media/image17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14.xml.rels><?xml version="1.0" encoding="UTF-8" standalone="yes"?>
<Relationships xmlns="http://schemas.openxmlformats.org/package/2006/relationships">
    <Relationship Target="../slideLayouts/slideLayout4.xml" Type="http://schemas.openxmlformats.org/officeDocument/2006/relationships/slideLayout" Id="rId1"/>
</Relationships>

</file>

<file path=ppt/slides/_rels/slide15.xml.rels><?xml version="1.0" encoding="UTF-8" standalone="yes"?>
<Relationships xmlns="http://schemas.openxmlformats.org/package/2006/relationships">
    <Relationship Target="../media/image19.png" Type="http://schemas.openxmlformats.org/officeDocument/2006/relationships/image" Id="rId2"/>
    <Relationship Target="../slideLayouts/slideLayout8.xml" Type="http://schemas.openxmlformats.org/officeDocument/2006/relationships/slideLayout" Id="rId1"/>
</Relationships>

</file>

<file path=ppt/slides/_rels/slide16.xml.rels><?xml version="1.0" encoding="UTF-8" standalone="yes"?>
<Relationships xmlns="http://schemas.openxmlformats.org/package/2006/relationships">
    <Relationship Target="../media/image20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17.xml.rels><?xml version="1.0" encoding="UTF-8" standalone="yes"?>
<Relationships xmlns="http://schemas.openxmlformats.org/package/2006/relationships">
    <Relationship Target="../media/image21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18.xml.rels><?xml version="1.0" encoding="UTF-8" standalone="yes"?>
<Relationships xmlns="http://schemas.openxmlformats.org/package/2006/relationships">
    <Relationship Target="../media/image22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19.xml.rels><?xml version="1.0" encoding="UTF-8" standalone="yes"?>
<Relationships xmlns="http://schemas.openxmlformats.org/package/2006/relationships">
    <Relationship Target="../media/image23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2.xml.rels><?xml version="1.0" encoding="UTF-8" standalone="yes"?>
<Relationships xmlns="http://schemas.openxmlformats.org/package/2006/relationships">
    <Relationship TargetMode="External" Target="mailto:iskp@mpsv.cz" Type="http://schemas.openxmlformats.org/officeDocument/2006/relationships/hyperlink" Id="rId3"/>
    <Relationship TargetMode="External" Target="https://mseu.mssf.cz/" Type="http://schemas.openxmlformats.org/officeDocument/2006/relationships/hyperlink" Id="rId2"/>
    <Relationship Target="../slideLayouts/slideLayout2.xml" Type="http://schemas.openxmlformats.org/officeDocument/2006/relationships/slideLayout" Id="rId1"/>
</Relationships>

</file>

<file path=ppt/slides/_rels/slide20.xml.rels><?xml version="1.0" encoding="UTF-8" standalone="yes"?>
<Relationships xmlns="http://schemas.openxmlformats.org/package/2006/relationships">
    <Relationship Target="../media/image24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21.xml.rels><?xml version="1.0" encoding="UTF-8" standalone="yes"?>
<Relationships xmlns="http://schemas.openxmlformats.org/package/2006/relationships">
    <Relationship Target="../media/image25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22.xml.rels><?xml version="1.0" encoding="UTF-8" standalone="yes"?>
<Relationships xmlns="http://schemas.openxmlformats.org/package/2006/relationships">
    <Relationship Target="../media/image26.png" Type="http://schemas.openxmlformats.org/officeDocument/2006/relationships/image" Id="rId2"/>
    <Relationship Target="../slideLayouts/slideLayout8.xml" Type="http://schemas.openxmlformats.org/officeDocument/2006/relationships/slideLayout" Id="rId1"/>
</Relationships>

</file>

<file path=ppt/slides/_rels/slide23.xml.rels><?xml version="1.0" encoding="UTF-8" standalone="yes"?>
<Relationships xmlns="http://schemas.openxmlformats.org/package/2006/relationships">
    <Relationship Target="../media/image27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24.xml.rels><?xml version="1.0" encoding="UTF-8" standalone="yes"?>
<Relationships xmlns="http://schemas.openxmlformats.org/package/2006/relationships">
    <Relationship Target="../media/image29.png" Type="http://schemas.openxmlformats.org/officeDocument/2006/relationships/image" Id="rId3"/>
    <Relationship Target="../media/image28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25.xml.rels><?xml version="1.0" encoding="UTF-8" standalone="yes"?>
<Relationships xmlns="http://schemas.openxmlformats.org/package/2006/relationships">
    <Relationship Target="../media/image30.png" Type="http://schemas.openxmlformats.org/officeDocument/2006/relationships/image" Id="rId3"/>
    <Relationship TargetMode="External" Target="mailto:iskp@mpsv.cz" Type="http://schemas.openxmlformats.org/officeDocument/2006/relationships/hyperlink" Id="rId2"/>
    <Relationship Target="../slideLayouts/slideLayout4.xml" Type="http://schemas.openxmlformats.org/officeDocument/2006/relationships/slideLayout" Id="rId1"/>
</Relationships>

</file>

<file path=ppt/slides/_rels/slide26.xml.rels><?xml version="1.0" encoding="UTF-8" standalone="yes"?>
<Relationships xmlns="http://schemas.openxmlformats.org/package/2006/relationships">
    <Relationship Target="../slideLayouts/slideLayout4.xml" Type="http://schemas.openxmlformats.org/officeDocument/2006/relationships/slideLayout" Id="rId1"/>
</Relationships>

</file>

<file path=ppt/slides/_rels/slide27.xml.rels><?xml version="1.0" encoding="UTF-8" standalone="yes"?>
<Relationships xmlns="http://schemas.openxmlformats.org/package/2006/relationships">
    <Relationship Target="../media/image31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28.xml.rels><?xml version="1.0" encoding="UTF-8" standalone="yes"?>
<Relationships xmlns="http://schemas.openxmlformats.org/package/2006/relationships">
    <Relationship Target="../media/image32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29.xml.rels><?xml version="1.0" encoding="UTF-8" standalone="yes"?>
<Relationships xmlns="http://schemas.openxmlformats.org/package/2006/relationships">
    <Relationship Target="../media/image33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3.xml.rels><?xml version="1.0" encoding="UTF-8" standalone="yes"?>
<Relationships xmlns="http://schemas.openxmlformats.org/package/2006/relationships">
    <Relationship TargetMode="External" Target="https://www.esfcr.cz/formulare-a-pokyny-potrebne-v-ramci-pripravy-zadosti-o-podporu-opz/-/dokument/3435491" Type="http://schemas.openxmlformats.org/officeDocument/2006/relationships/hyperlink" Id="rId3"/>
    <Relationship TargetMode="External" Target="https://www.esfcr.cz/infocentrum/dokumenty" Type="http://schemas.openxmlformats.org/officeDocument/2006/relationships/hyperlink" Id="rId2"/>
    <Relationship Target="../slideLayouts/slideLayout2.xml" Type="http://schemas.openxmlformats.org/officeDocument/2006/relationships/slideLayout" Id="rId1"/>
    <Relationship TargetMode="External" Target="http://www.strukturalni-fondy.cz/cs/Jak-na-projekt/Elektronicka-zadost/Edukacni-videa" Type="http://schemas.openxmlformats.org/officeDocument/2006/relationships/hyperlink" Id="rId6"/>
    <Relationship TargetMode="External" Target="https://www.esfcr.cz/vyzva-043-opz" Type="http://schemas.openxmlformats.org/officeDocument/2006/relationships/hyperlink" Id="rId5"/>
    <Relationship TargetMode="External" Target="http://www.esfcr.cz/dokumenty-opz" Type="http://schemas.openxmlformats.org/officeDocument/2006/relationships/hyperlink" Id="rId4"/>
</Relationships>

</file>

<file path=ppt/slides/_rels/slide30.xml.rels><?xml version="1.0" encoding="UTF-8" standalone="yes"?>
<Relationships xmlns="http://schemas.openxmlformats.org/package/2006/relationships">
    <Relationship Target="../media/image34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31.xml.rels><?xml version="1.0" encoding="UTF-8" standalone="yes"?>
<Relationships xmlns="http://schemas.openxmlformats.org/package/2006/relationships">
    <Relationship Target="../media/image35.png" Type="http://schemas.openxmlformats.org/officeDocument/2006/relationships/image" Id="rId2"/>
    <Relationship Target="../slideLayouts/slideLayout9.xml" Type="http://schemas.openxmlformats.org/officeDocument/2006/relationships/slideLayout" Id="rId1"/>
</Relationships>

</file>

<file path=ppt/slides/_rels/slide32.xml.rels><?xml version="1.0" encoding="UTF-8" standalone="yes"?>
<Relationships xmlns="http://schemas.openxmlformats.org/package/2006/relationships">
    <Relationship Target="../media/image36.png" Type="http://schemas.openxmlformats.org/officeDocument/2006/relationships/image" Id="rId2"/>
    <Relationship Target="../slideLayouts/slideLayout9.xml" Type="http://schemas.openxmlformats.org/officeDocument/2006/relationships/slideLayout" Id="rId1"/>
</Relationships>

</file>

<file path=ppt/slides/_rels/slide33.xml.rels><?xml version="1.0" encoding="UTF-8" standalone="yes"?>
<Relationships xmlns="http://schemas.openxmlformats.org/package/2006/relationships">
    <Relationship Target="../media/image37.png" Type="http://schemas.openxmlformats.org/officeDocument/2006/relationships/image" Id="rId2"/>
    <Relationship Target="../slideLayouts/slideLayout9.xml" Type="http://schemas.openxmlformats.org/officeDocument/2006/relationships/slideLayout" Id="rId1"/>
</Relationships>

</file>

<file path=ppt/slides/_rels/slide34.xml.rels><?xml version="1.0" encoding="UTF-8" standalone="yes"?>
<Relationships xmlns="http://schemas.openxmlformats.org/package/2006/relationships">
    <Relationship Target="../media/image38.png" Type="http://schemas.openxmlformats.org/officeDocument/2006/relationships/image" Id="rId2"/>
    <Relationship Target="../slideLayouts/slideLayout9.xml" Type="http://schemas.openxmlformats.org/officeDocument/2006/relationships/slideLayout" Id="rId1"/>
</Relationships>

</file>

<file path=ppt/slides/_rels/slide35.xml.rels><?xml version="1.0" encoding="UTF-8" standalone="yes"?>
<Relationships xmlns="http://schemas.openxmlformats.org/package/2006/relationships">
    <Relationship Target="../media/image39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36.xml.rels><?xml version="1.0" encoding="UTF-8" standalone="yes"?>
<Relationships xmlns="http://schemas.openxmlformats.org/package/2006/relationships">
    <Relationship TargetMode="External" Target="mailto:iskp@mpsv.cz" Type="http://schemas.openxmlformats.org/officeDocument/2006/relationships/hyperlink" Id="rId2"/>
    <Relationship Target="../slideLayouts/slideLayout2.xml" Type="http://schemas.openxmlformats.org/officeDocument/2006/relationships/slideLayout" Id="rId1"/>
</Relationships>

</file>

<file path=ppt/slides/_rels/slide37.xml.rels><?xml version="1.0" encoding="UTF-8" standalone="yes"?>
<Relationships xmlns="http://schemas.openxmlformats.org/package/2006/relationships">
    <Relationship Target="../media/image40.png" Type="http://schemas.openxmlformats.org/officeDocument/2006/relationships/image" Id="rId2"/>
    <Relationship Target="../slideLayouts/slideLayout9.xml" Type="http://schemas.openxmlformats.org/officeDocument/2006/relationships/slideLayout" Id="rId1"/>
</Relationships>

</file>

<file path=ppt/slides/_rels/slide38.xml.rels><?xml version="1.0" encoding="UTF-8" standalone="yes"?>
<Relationships xmlns="http://schemas.openxmlformats.org/package/2006/relationships">
    <Relationship Target="../media/image41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39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4.xml.rels><?xml version="1.0" encoding="UTF-8" standalone="yes"?>
<Relationships xmlns="http://schemas.openxmlformats.org/package/2006/relationships">
    <Relationship Target="../media/image3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40.xml.rels><?xml version="1.0" encoding="UTF-8" standalone="yes"?>
<Relationships xmlns="http://schemas.openxmlformats.org/package/2006/relationships">
    <Relationship Target="../slideLayouts/slideLayout4.xml" Type="http://schemas.openxmlformats.org/officeDocument/2006/relationships/slideLayout" Id="rId1"/>
</Relationships>

</file>

<file path=ppt/slides/_rels/slide41.xml.rels><?xml version="1.0" encoding="UTF-8" standalone="yes"?>
<Relationships xmlns="http://schemas.openxmlformats.org/package/2006/relationships">
    <Relationship Target="../media/image42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42.xml.rels><?xml version="1.0" encoding="UTF-8" standalone="yes"?>
<Relationships xmlns="http://schemas.openxmlformats.org/package/2006/relationships">
    <Relationship Target="../media/image43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43.xml.rels><?xml version="1.0" encoding="UTF-8" standalone="yes"?>
<Relationships xmlns="http://schemas.openxmlformats.org/package/2006/relationships">
    <Relationship Target="../media/image44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_rels/slide44.xml.rels><?xml version="1.0" encoding="UTF-8" standalone="yes"?>
<Relationships xmlns="http://schemas.openxmlformats.org/package/2006/relationships">
    <Relationship Target="../slideLayouts/slideLayout1.xml" Type="http://schemas.openxmlformats.org/officeDocument/2006/relationships/slideLayout" Id="rId1"/>
</Relationships>

</file>

<file path=ppt/slides/_rels/slide5.xml.rels><?xml version="1.0" encoding="UTF-8" standalone="yes"?>
<Relationships xmlns="http://schemas.openxmlformats.org/package/2006/relationships">
    <Relationship Target="../media/image4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6.xml.rels><?xml version="1.0" encoding="UTF-8" standalone="yes"?>
<Relationships xmlns="http://schemas.openxmlformats.org/package/2006/relationships">
    <Relationship Target="../media/image6.png" Type="http://schemas.openxmlformats.org/officeDocument/2006/relationships/image" Id="rId3"/>
    <Relationship Target="../media/image5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7.xml.rels><?xml version="1.0" encoding="UTF-8" standalone="yes"?>
<Relationships xmlns="http://schemas.openxmlformats.org/package/2006/relationships">
    <Relationship Target="../media/image7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8.xml.rels><?xml version="1.0" encoding="UTF-8" standalone="yes"?>
<Relationships xmlns="http://schemas.openxmlformats.org/package/2006/relationships">
    <Relationship Target="../media/image9.png" Type="http://schemas.openxmlformats.org/officeDocument/2006/relationships/image" Id="rId3"/>
    <Relationship Target="../media/image8.png" Type="http://schemas.openxmlformats.org/officeDocument/2006/relationships/image" Id="rId2"/>
    <Relationship Target="../slideLayouts/slideLayout9.xml" Type="http://schemas.openxmlformats.org/officeDocument/2006/relationships/slideLayout" Id="rId1"/>
    <Relationship Target="../media/image10.png" Type="http://schemas.openxmlformats.org/officeDocument/2006/relationships/image" Id="rId4"/>
</Relationships>

</file>

<file path=ppt/slides/_rels/slide9.xml.rels><?xml version="1.0" encoding="UTF-8" standalone="yes"?>
<Relationships xmlns="http://schemas.openxmlformats.org/package/2006/relationships">
    <Relationship Target="../media/image11.png" Type="http://schemas.openxmlformats.org/officeDocument/2006/relationships/image" Id="rId2"/>
    <Relationship Target="../slideLayouts/slideLayout4.xml" Type="http://schemas.openxmlformats.org/officeDocument/2006/relationships/slideLayout" Id="rId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false">
                <a:solidFill>
                  <a:srgbClr val="0070C0"/>
                </a:solidFill>
              </a:rPr>
              <a:t>Ukázka portálu </a:t>
            </a:r>
            <a:r>
              <a:rPr lang="cs-CZ" u="sng" dirty="false" smtClean="false">
                <a:solidFill>
                  <a:srgbClr val="0070C0"/>
                </a:solidFill>
              </a:rPr>
              <a:t>IS KP14+</a:t>
            </a:r>
            <a:r>
              <a:rPr lang="cs-CZ" dirty="false">
                <a:solidFill>
                  <a:srgbClr val="0070C0"/>
                </a:solidFill>
              </a:rPr>
              <a:t/>
            </a:r>
            <a:br>
              <a:rPr lang="cs-CZ" dirty="false">
                <a:solidFill>
                  <a:srgbClr val="0070C0"/>
                </a:solidFill>
              </a:rPr>
            </a:br>
            <a:endParaRPr lang="cs-CZ" dirty="false"/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2636837"/>
            <a:ext cx="540000" cy="540000"/>
          </a:xfrm>
        </p:spPr>
      </p:pic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Nastavení notifikací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340768"/>
            <a:ext cx="8064000" cy="254723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false" smtClean="false"/>
              <a:t>Tlačítko </a:t>
            </a:r>
            <a:r>
              <a:rPr lang="cs-CZ" b="true" dirty="false" smtClean="false"/>
              <a:t>Profilu uživatele </a:t>
            </a:r>
            <a:r>
              <a:rPr lang="cs-CZ" dirty="false" smtClean="false">
                <a:sym typeface="Wingdings" pitchFamily="2" charset="2"/>
              </a:rPr>
              <a:t></a:t>
            </a:r>
            <a:r>
              <a:rPr lang="cs-CZ" dirty="false" smtClean="false"/>
              <a:t> </a:t>
            </a:r>
            <a:r>
              <a:rPr lang="cs-CZ" b="true" dirty="false" smtClean="false"/>
              <a:t>Kontaktní údaje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false" smtClean="false"/>
              <a:t>Možnosti: SMS, E-mail, SMS a e-mail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dirty="false" smtClean="false"/>
              <a:t>Možnost nastavit noční klid 22:00 – 8:00</a:t>
            </a:r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10</a:t>
            </a:fld>
            <a:endParaRPr lang="cs-CZ" dirty="false"/>
          </a:p>
        </p:txBody>
      </p:sp>
      <p:pic>
        <p:nvPicPr>
          <p:cNvPr id="8194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7875024" cy="417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56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Základní menu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37966" y="2349239"/>
            <a:ext cx="8064000" cy="1080120"/>
          </a:xfrm>
        </p:spPr>
        <p:txBody>
          <a:bodyPr/>
          <a:lstStyle/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true" dirty="false" smtClean="false"/>
              <a:t>Žadatel</a:t>
            </a:r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100" dirty="false" smtClean="false"/>
              <a:t>Hodnotitel</a:t>
            </a:r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100" dirty="false" smtClean="false"/>
              <a:t>Nositel </a:t>
            </a:r>
            <a:r>
              <a:rPr lang="cs-CZ" sz="2100" dirty="false"/>
              <a:t>strategií</a:t>
            </a:r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11</a:t>
            </a:fld>
            <a:endParaRPr lang="cs-CZ" dirty="false"/>
          </a:p>
        </p:txBody>
      </p:sp>
      <p:pic>
        <p:nvPicPr>
          <p:cNvPr id="9218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28" y="1340768"/>
            <a:ext cx="8699500" cy="100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25241" y="1907566"/>
            <a:ext cx="7477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9219" name="Picture 3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523" y="2557775"/>
            <a:ext cx="5579378" cy="77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4017064" y="2617661"/>
            <a:ext cx="2499151" cy="4249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9220" name="Picture 4"/>
          <p:cNvPicPr>
            <a:picLocks noChangeAspect="true" noChangeArrowheads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44" y="3501008"/>
            <a:ext cx="8172003" cy="306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>
            <a:off x="1979712" y="2557775"/>
            <a:ext cx="1872208" cy="598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true">
            <a:off x="2114368" y="3055031"/>
            <a:ext cx="1809560" cy="11660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79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Nápověda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03996" y="1412776"/>
            <a:ext cx="8064000" cy="4968552"/>
          </a:xfrm>
        </p:spPr>
        <p:txBody>
          <a:bodyPr/>
          <a:lstStyle/>
          <a:p>
            <a:pPr algn="just"/>
            <a:r>
              <a:rPr lang="cs-CZ" b="true" dirty="false" smtClean="false"/>
              <a:t>Kontextová</a:t>
            </a:r>
          </a:p>
          <a:p>
            <a:pPr lvl="1" algn="just"/>
            <a:r>
              <a:rPr lang="cs-CZ" dirty="false" smtClean="false"/>
              <a:t>Zobrazuje se  pokud uživatel najede myší na vyplňované pole.</a:t>
            </a:r>
            <a:endParaRPr lang="cs-CZ" dirty="false"/>
          </a:p>
          <a:p>
            <a:pPr algn="just"/>
            <a:r>
              <a:rPr lang="cs-CZ" b="true" dirty="false" smtClean="false"/>
              <a:t>Zabudovaná</a:t>
            </a:r>
          </a:p>
          <a:p>
            <a:pPr lvl="1" algn="just"/>
            <a:r>
              <a:rPr lang="cs-CZ" dirty="false" smtClean="false"/>
              <a:t>V pravém horním rohu obrazovky </a:t>
            </a:r>
          </a:p>
          <a:p>
            <a:pPr lvl="1" algn="just"/>
            <a:endParaRPr lang="cs-CZ" dirty="false" smtClean="false"/>
          </a:p>
          <a:p>
            <a:pPr lvl="1" algn="just"/>
            <a:endParaRPr lang="cs-CZ" dirty="false"/>
          </a:p>
          <a:p>
            <a:pPr lvl="1" algn="just"/>
            <a:endParaRPr lang="cs-CZ" dirty="false" smtClean="false"/>
          </a:p>
          <a:p>
            <a:pPr lvl="1" algn="just"/>
            <a:endParaRPr lang="cs-CZ" dirty="false" smtClean="false"/>
          </a:p>
          <a:p>
            <a:pPr marL="414000" lvl="1" indent="0" algn="just">
              <a:buNone/>
            </a:pPr>
            <a:endParaRPr lang="cs-CZ" sz="500" dirty="false" smtClean="false"/>
          </a:p>
          <a:p>
            <a:pPr marL="414000" lvl="1" indent="0" algn="just">
              <a:buNone/>
            </a:pPr>
            <a:r>
              <a:rPr lang="cs-CZ" sz="500" dirty="false" smtClean="false"/>
              <a:t>   </a:t>
            </a:r>
            <a:endParaRPr lang="cs-CZ" sz="500" dirty="false"/>
          </a:p>
          <a:p>
            <a:pPr marL="0" indent="0" algn="just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12</a:t>
            </a:fld>
            <a:endParaRPr lang="cs-CZ" dirty="false"/>
          </a:p>
        </p:txBody>
      </p:sp>
      <p:pic>
        <p:nvPicPr>
          <p:cNvPr id="102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47" y="3284984"/>
            <a:ext cx="741682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7511523" y="3645024"/>
            <a:ext cx="73324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09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Vytvoření nové žádosti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724128" y="2132856"/>
            <a:ext cx="3240360" cy="442732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100" dirty="false" smtClean="false"/>
              <a:t>Nová žádost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100" dirty="false" smtClean="false"/>
              <a:t>Seznam programů a výzev (uživatel vybere správný OP)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100" dirty="false" smtClean="false"/>
              <a:t>Otevřené výzvy (uživatel vybere správnou výzvu a klikne na individuální projekt)</a:t>
            </a:r>
            <a:endParaRPr lang="cs-CZ" sz="2100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13</a:t>
            </a:fld>
            <a:endParaRPr lang="cs-CZ" dirty="false"/>
          </a:p>
        </p:txBody>
      </p:sp>
      <p:pic>
        <p:nvPicPr>
          <p:cNvPr id="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16" y="1916832"/>
            <a:ext cx="5326363" cy="472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85" y="1196416"/>
            <a:ext cx="5161611" cy="52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2059195" y="1361121"/>
            <a:ext cx="1115777" cy="277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684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Pravidla pro vyplňování žádosti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12776"/>
            <a:ext cx="8064000" cy="2664296"/>
          </a:xfrm>
        </p:spPr>
        <p:txBody>
          <a:bodyPr/>
          <a:lstStyle/>
          <a:p>
            <a:pPr algn="just"/>
            <a:r>
              <a:rPr lang="cs-CZ" dirty="false" smtClean="false"/>
              <a:t>Uživatel vyplňuje záložky </a:t>
            </a:r>
            <a:r>
              <a:rPr lang="cs-CZ" u="sng" dirty="false" smtClean="false"/>
              <a:t>postupně</a:t>
            </a:r>
            <a:r>
              <a:rPr lang="cs-CZ" dirty="false" smtClean="false"/>
              <a:t> podle navigačního menu v levé části obrazovky</a:t>
            </a:r>
          </a:p>
          <a:p>
            <a:pPr algn="just"/>
            <a:r>
              <a:rPr lang="cs-CZ" dirty="false" smtClean="false"/>
              <a:t>Jednou vepsaná data se propisují do dalších záložek, či umožní zaktivnění některých neaktivních záložek</a:t>
            </a:r>
          </a:p>
          <a:p>
            <a:pPr algn="just"/>
            <a:r>
              <a:rPr lang="cs-CZ" dirty="false"/>
              <a:t>K</a:t>
            </a:r>
            <a:r>
              <a:rPr lang="cs-CZ" dirty="false" smtClean="false"/>
              <a:t>aždou vyplněnou záložku, či delší textové pole před jeho opuštěním uložte</a:t>
            </a:r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540000" y="4293096"/>
            <a:ext cx="8064000" cy="1826904"/>
          </a:xfrm>
        </p:spPr>
        <p:txBody>
          <a:bodyPr/>
          <a:lstStyle/>
          <a:p>
            <a:r>
              <a:rPr lang="cs-CZ" dirty="false" smtClean="false"/>
              <a:t>Pravidlo:</a:t>
            </a:r>
          </a:p>
          <a:p>
            <a:pPr lvl="1"/>
            <a:r>
              <a:rPr lang="cs-CZ" dirty="false" smtClean="false"/>
              <a:t>Žlutě podbarvená pole = povinná</a:t>
            </a:r>
          </a:p>
          <a:p>
            <a:pPr lvl="1"/>
            <a:r>
              <a:rPr lang="cs-CZ" dirty="false" smtClean="false"/>
              <a:t>Šedivě podbarvená pole = volitelná</a:t>
            </a:r>
          </a:p>
          <a:p>
            <a:pPr lvl="1"/>
            <a:r>
              <a:rPr lang="cs-CZ" dirty="false" smtClean="false"/>
              <a:t>Bíle podbarvená pole = vyplňuje systém</a:t>
            </a:r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31207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Datová oblast žádosti</a:t>
            </a:r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15</a:t>
            </a:fld>
            <a:endParaRPr lang="cs-CZ" dirty="false"/>
          </a:p>
        </p:txBody>
      </p:sp>
      <p:sp>
        <p:nvSpPr>
          <p:cNvPr id="7" name="Zástupný symbol pro obsah 6"/>
          <p:cNvSpPr>
            <a:spLocks noGrp="true"/>
          </p:cNvSpPr>
          <p:nvPr>
            <p:ph idx="13"/>
          </p:nvPr>
        </p:nvSpPr>
        <p:spPr>
          <a:xfrm>
            <a:off x="1763688" y="1268760"/>
            <a:ext cx="7200800" cy="532859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"/>
            </a:pPr>
            <a:r>
              <a:rPr lang="cs-CZ" dirty="false"/>
              <a:t>Seznam jednotlivých záložek žádosti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dirty="false"/>
              <a:t>Pomocí šipek možno seznam rozbalovat či zabalovat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dirty="false"/>
              <a:t>Šedivé záložky nejsou </a:t>
            </a:r>
            <a:r>
              <a:rPr lang="cs-CZ" dirty="false" smtClean="false"/>
              <a:t>přístupné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false" smtClean="false"/>
              <a:t>Zpřístupní se podle dat vyplňovaných během žádosti</a:t>
            </a:r>
          </a:p>
          <a:p>
            <a:pPr marL="666000" lvl="2" indent="0" algn="just">
              <a:buNone/>
            </a:pPr>
            <a:r>
              <a:rPr lang="cs-CZ" dirty="false" smtClean="false"/>
              <a:t>nebo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false" smtClean="false"/>
              <a:t>Nejsou podle zadaných dat povinná </a:t>
            </a:r>
          </a:p>
          <a:p>
            <a:pPr algn="just">
              <a:buFont typeface="Wingdings" panose="05000000000000000000" pitchFamily="2" charset="2"/>
              <a:buChar char=""/>
            </a:pPr>
            <a:r>
              <a:rPr lang="cs-CZ" dirty="false"/>
              <a:t>Možnosti vyplnění jednotlivých polí na </a:t>
            </a:r>
            <a:r>
              <a:rPr lang="cs-CZ" dirty="false" smtClean="false"/>
              <a:t>záložkách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false" smtClean="false"/>
              <a:t>Text, číslo, datum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false" smtClean="false"/>
              <a:t>Výběr s rozbalovacího seznamu, kalendáře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false" err="true" smtClean="false"/>
              <a:t>Checkboxy</a:t>
            </a:r>
            <a:endParaRPr lang="cs-CZ" dirty="false"/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false" smtClean="false"/>
              <a:t>Výběr ze seznamu a přesunutí </a:t>
            </a:r>
          </a:p>
          <a:p>
            <a:pPr lvl="1" algn="just">
              <a:buFont typeface="Wingdings" panose="05000000000000000000" pitchFamily="2" charset="2"/>
              <a:buChar char=""/>
            </a:pPr>
            <a:r>
              <a:rPr lang="cs-CZ" dirty="false" smtClean="false"/>
              <a:t>Nový záznam</a:t>
            </a:r>
          </a:p>
        </p:txBody>
      </p:sp>
      <p:pic>
        <p:nvPicPr>
          <p:cNvPr id="4098" name="Picture 2"/>
          <p:cNvPicPr>
            <a:picLocks noGrp="true" noChangeAspect="true" noChangeArrowheads="true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78" y="1307260"/>
            <a:ext cx="1296144" cy="535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30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Příklady vyplňovaných záložek – IDENTIFIKACE OPERACE</a:t>
            </a:r>
            <a:endParaRPr lang="cs-CZ" dirty="false"/>
          </a:p>
        </p:txBody>
      </p:sp>
      <p:sp>
        <p:nvSpPr>
          <p:cNvPr id="6" name="Zástupný symbol pro obsah 5"/>
          <p:cNvSpPr>
            <a:spLocks noGrp="true"/>
          </p:cNvSpPr>
          <p:nvPr>
            <p:ph idx="10"/>
          </p:nvPr>
        </p:nvSpPr>
        <p:spPr>
          <a:xfrm>
            <a:off x="511763" y="5494057"/>
            <a:ext cx="8064000" cy="10081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Vyplňují se žlutá povinná pole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Výběr z rozbalovacího seznamu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Po vyplnění ULOŽIT</a:t>
            </a: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16</a:t>
            </a:fld>
            <a:endParaRPr lang="cs-CZ" dirty="false"/>
          </a:p>
        </p:txBody>
      </p:sp>
      <p:pic>
        <p:nvPicPr>
          <p:cNvPr id="1126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70" y="1196751"/>
            <a:ext cx="8265386" cy="427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5436096" y="2348880"/>
            <a:ext cx="144016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9" name="Zástupný symbol pro obsah 5"/>
          <p:cNvSpPr>
            <a:spLocks noGrp="true"/>
          </p:cNvSpPr>
          <p:nvPr>
            <p:ph idx="10"/>
          </p:nvPr>
        </p:nvSpPr>
        <p:spPr>
          <a:xfrm>
            <a:off x="6372200" y="4293096"/>
            <a:ext cx="2481329" cy="100811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false" smtClean="false"/>
              <a:t>Důležitý údaj k identifikaci žádosti - HASH!!!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 flipH="true" flipV="true">
            <a:off x="6444208" y="2708920"/>
            <a:ext cx="720080" cy="15841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26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projekt</a:t>
            </a:r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17</a:t>
            </a:fld>
            <a:endParaRPr lang="cs-CZ" dirty="false"/>
          </a:p>
        </p:txBody>
      </p:sp>
      <p:pic>
        <p:nvPicPr>
          <p:cNvPr id="12290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45106"/>
            <a:ext cx="6624736" cy="527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1187624" y="2096852"/>
            <a:ext cx="1296144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/>
          <p:nvPr/>
        </p:nvCxnSpPr>
        <p:spPr>
          <a:xfrm flipH="true" flipV="true">
            <a:off x="2478688" y="2438640"/>
            <a:ext cx="4325560" cy="12783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Zástupný symbol pro obsah 5"/>
          <p:cNvSpPr>
            <a:spLocks noGrp="true"/>
          </p:cNvSpPr>
          <p:nvPr>
            <p:ph idx="10"/>
          </p:nvPr>
        </p:nvSpPr>
        <p:spPr>
          <a:xfrm>
            <a:off x="6876256" y="3380593"/>
            <a:ext cx="2088232" cy="100811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false" smtClean="false"/>
              <a:t>Důležitý údaj k ověření správnosti výběru výzvy!!!</a:t>
            </a:r>
          </a:p>
        </p:txBody>
      </p:sp>
    </p:spTree>
    <p:extLst>
      <p:ext uri="{BB962C8B-B14F-4D97-AF65-F5344CB8AC3E}">
        <p14:creationId xmlns:p14="http://schemas.microsoft.com/office/powerpoint/2010/main" val="267465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specifické cíle</a:t>
            </a:r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540000" y="5445224"/>
            <a:ext cx="8064000" cy="122413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Specifické cíle jsou nastavené automaticky</a:t>
            </a:r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18</a:t>
            </a:fld>
            <a:endParaRPr lang="cs-CZ" dirty="false"/>
          </a:p>
        </p:txBody>
      </p:sp>
      <p:pic>
        <p:nvPicPr>
          <p:cNvPr id="102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480720" cy="377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51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Popis projektu</a:t>
            </a:r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5508104" y="1340768"/>
            <a:ext cx="3095896" cy="4779232"/>
          </a:xfrm>
        </p:spPr>
        <p:txBody>
          <a:bodyPr/>
          <a:lstStyle/>
          <a:p>
            <a:r>
              <a:rPr lang="cs-CZ" dirty="false" smtClean="false"/>
              <a:t>Předvyplnění text</a:t>
            </a:r>
          </a:p>
          <a:p>
            <a:r>
              <a:rPr lang="cs-CZ" smtClean="false"/>
              <a:t>Vyplnit pouze 2 pole</a:t>
            </a:r>
            <a:endParaRPr lang="cs-CZ" dirty="false" smtClean="false"/>
          </a:p>
          <a:p>
            <a:pPr lvl="1"/>
            <a:r>
              <a:rPr lang="cs-CZ" dirty="false" smtClean="false"/>
              <a:t>Co je cílem projektu</a:t>
            </a:r>
          </a:p>
          <a:p>
            <a:pPr lvl="1"/>
            <a:r>
              <a:rPr lang="cs-CZ" dirty="false" smtClean="false"/>
              <a:t>Popis RT</a:t>
            </a:r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19</a:t>
            </a:fld>
            <a:endParaRPr lang="cs-CZ" dirty="false"/>
          </a:p>
        </p:txBody>
      </p:sp>
      <p:pic>
        <p:nvPicPr>
          <p:cNvPr id="1026" name="Picture 2"/>
          <p:cNvPicPr>
            <a:picLocks noGrp="true" noChangeAspect="true" noChangeArrowheads="true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464496" cy="539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644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>
                <a:solidFill>
                  <a:schemeClr val="bg1"/>
                </a:solidFill>
              </a:rPr>
              <a:t/>
            </a:r>
            <a:br>
              <a:rPr lang="cs-CZ" dirty="false" smtClean="false">
                <a:solidFill>
                  <a:schemeClr val="bg1"/>
                </a:solidFill>
              </a:rPr>
            </a:br>
            <a:r>
              <a:rPr lang="cs-CZ" dirty="false"/>
              <a:t>přihlášení A Podpora uživatelů</a:t>
            </a:r>
            <a:br>
              <a:rPr lang="cs-CZ" dirty="false"/>
            </a:b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44824"/>
            <a:ext cx="8064000" cy="4275176"/>
          </a:xfrm>
          <a:ln>
            <a:noFill/>
          </a:ln>
        </p:spPr>
        <p:txBody>
          <a:bodyPr/>
          <a:lstStyle/>
          <a:p>
            <a:r>
              <a:rPr lang="cs-CZ" b="true" dirty="false" smtClean="false"/>
              <a:t>Produkční </a:t>
            </a:r>
            <a:r>
              <a:rPr lang="cs-CZ" dirty="false" smtClean="false"/>
              <a:t>(ostré)</a:t>
            </a:r>
            <a:r>
              <a:rPr lang="cs-CZ" dirty="false"/>
              <a:t> </a:t>
            </a:r>
            <a:r>
              <a:rPr lang="cs-CZ" b="true" dirty="false" smtClean="false"/>
              <a:t>prostředí </a:t>
            </a:r>
            <a:r>
              <a:rPr lang="cs-CZ" dirty="false"/>
              <a:t>(slouží pro realizaci OP, zadávají se pouze ostrá </a:t>
            </a:r>
            <a:r>
              <a:rPr lang="cs-CZ" dirty="false" smtClean="false"/>
              <a:t>data)</a:t>
            </a:r>
          </a:p>
          <a:p>
            <a:pPr lvl="1"/>
            <a:r>
              <a:rPr lang="cs-CZ" sz="2400" b="true" u="sng" dirty="false" smtClean="false">
                <a:solidFill>
                  <a:schemeClr val="tx1">
                    <a:lumMod val="60000"/>
                    <a:lumOff val="40000"/>
                  </a:schemeClr>
                </a:solidFill>
                <a:hlinkClick r:id="rId2"/>
              </a:rPr>
              <a:t>https</a:t>
            </a:r>
            <a:r>
              <a:rPr lang="cs-CZ" sz="2400" b="true" u="sng" dirty="false">
                <a:solidFill>
                  <a:schemeClr val="tx1">
                    <a:lumMod val="60000"/>
                    <a:lumOff val="40000"/>
                  </a:schemeClr>
                </a:solidFill>
                <a:hlinkClick r:id="rId2"/>
              </a:rPr>
              <a:t>://</a:t>
            </a:r>
            <a:r>
              <a:rPr lang="cs-CZ" sz="2400" b="true" u="sng" dirty="false" smtClean="false">
                <a:solidFill>
                  <a:schemeClr val="tx1">
                    <a:lumMod val="60000"/>
                    <a:lumOff val="40000"/>
                  </a:schemeClr>
                </a:solidFill>
                <a:hlinkClick r:id="rId2"/>
              </a:rPr>
              <a:t>mseu.mssf.cz</a:t>
            </a:r>
            <a:r>
              <a:rPr lang="cs-CZ" sz="2400" b="true" u="sng" dirty="false" smtClean="false">
                <a:solidFill>
                  <a:schemeClr val="tx1">
                    <a:lumMod val="60000"/>
                    <a:lumOff val="40000"/>
                  </a:schemeClr>
                </a:solidFill>
              </a:rPr>
              <a:t>  </a:t>
            </a:r>
            <a:r>
              <a:rPr lang="cs-CZ" b="true" u="sng" dirty="false"/>
              <a:t/>
            </a:r>
            <a:br>
              <a:rPr lang="cs-CZ" b="true" u="sng" dirty="false"/>
            </a:br>
            <a:endParaRPr lang="cs-CZ" b="true" u="sng" dirty="false" smtClean="false"/>
          </a:p>
          <a:p>
            <a:pPr lvl="1"/>
            <a:endParaRPr lang="cs-CZ" b="true" u="sng" dirty="false"/>
          </a:p>
          <a:p>
            <a:r>
              <a:rPr lang="cs-CZ" b="true" dirty="false" smtClean="false"/>
              <a:t>Technická podpora </a:t>
            </a:r>
            <a:r>
              <a:rPr lang="cs-CZ" b="true" smtClean="false"/>
              <a:t>IS KP14+ </a:t>
            </a:r>
            <a:r>
              <a:rPr lang="cs-CZ" smtClean="false"/>
              <a:t>v </a:t>
            </a:r>
            <a:r>
              <a:rPr lang="cs-CZ" dirty="false" smtClean="false"/>
              <a:t>rámci OPZ </a:t>
            </a:r>
            <a:endParaRPr lang="cs-CZ" dirty="false"/>
          </a:p>
          <a:p>
            <a:pPr lvl="1"/>
            <a:r>
              <a:rPr lang="cs-CZ" sz="2400" b="true" u="sng" dirty="false">
                <a:hlinkClick r:id="rId3"/>
              </a:rPr>
              <a:t>iskp@mpsv.cz</a:t>
            </a:r>
            <a:endParaRPr lang="cs-CZ" sz="2400" b="true" dirty="false"/>
          </a:p>
          <a:p>
            <a:pPr marL="0" indent="0">
              <a:buNone/>
            </a:pPr>
            <a:r>
              <a:rPr lang="cs-CZ" dirty="false" smtClean="false"/>
              <a:t> 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0664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Indikátory</a:t>
            </a:r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6300192" y="1412776"/>
            <a:ext cx="2592288" cy="4968552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cs-CZ" sz="2000" dirty="false" smtClean="false"/>
              <a:t>Indikátory aktuální se nabízí ze seznamu</a:t>
            </a:r>
          </a:p>
          <a:p>
            <a:pPr>
              <a:lnSpc>
                <a:spcPts val="2500"/>
              </a:lnSpc>
            </a:pPr>
            <a:r>
              <a:rPr lang="cs-CZ" sz="2000" dirty="false" smtClean="false"/>
              <a:t>Povinná pole:</a:t>
            </a:r>
          </a:p>
          <a:p>
            <a:pPr lvl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700" dirty="false" smtClean="false"/>
              <a:t>Cílová hodnota</a:t>
            </a:r>
          </a:p>
          <a:p>
            <a:pPr lvl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700" dirty="false" smtClean="false"/>
              <a:t>Datum cílové hodnoty</a:t>
            </a:r>
          </a:p>
          <a:p>
            <a:pPr lvl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700" dirty="false" smtClean="false"/>
              <a:t>Popis hodnoty </a:t>
            </a:r>
          </a:p>
          <a:p>
            <a:pPr>
              <a:lnSpc>
                <a:spcPts val="2500"/>
              </a:lnSpc>
            </a:pPr>
            <a:r>
              <a:rPr lang="cs-CZ" sz="2000" dirty="false" smtClean="false"/>
              <a:t>Každý řádek (indikátor) je nutné po vyplnění uložit</a:t>
            </a:r>
          </a:p>
          <a:p>
            <a:pPr marL="0" indent="0">
              <a:lnSpc>
                <a:spcPts val="2500"/>
              </a:lnSpc>
              <a:buNone/>
            </a:pPr>
            <a:endParaRPr lang="cs-CZ" sz="2100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20</a:t>
            </a:fld>
            <a:endParaRPr lang="cs-CZ" dirty="false"/>
          </a:p>
        </p:txBody>
      </p:sp>
      <p:sp>
        <p:nvSpPr>
          <p:cNvPr id="9" name="Obdélník 8"/>
          <p:cNvSpPr/>
          <p:nvPr/>
        </p:nvSpPr>
        <p:spPr>
          <a:xfrm>
            <a:off x="1331640" y="4761148"/>
            <a:ext cx="1872208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80237"/>
            <a:ext cx="6026079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07504" y="5373216"/>
            <a:ext cx="5893359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1115616" y="4066498"/>
            <a:ext cx="1008112" cy="2986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43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Horizontální principy</a:t>
            </a:r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501602" y="5373216"/>
            <a:ext cx="8064000" cy="115212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Nutno vyplnit všechny tři horizontální principy výběrem ze seznamu, případně popisem a zdůvodněním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Nutno průběžně ukládat jednotlivé řádky</a:t>
            </a:r>
            <a:endParaRPr lang="cs-CZ" sz="2000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21</a:t>
            </a:fld>
            <a:endParaRPr lang="cs-CZ" dirty="false"/>
          </a:p>
        </p:txBody>
      </p:sp>
      <p:pic>
        <p:nvPicPr>
          <p:cNvPr id="15362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48" y="1196752"/>
            <a:ext cx="828570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 flipV="true">
            <a:off x="390748" y="1844824"/>
            <a:ext cx="2146953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970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AKTIVITY</a:t>
            </a:r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22</a:t>
            </a:fld>
            <a:endParaRPr lang="cs-CZ" dirty="false"/>
          </a:p>
        </p:txBody>
      </p:sp>
      <p:pic>
        <p:nvPicPr>
          <p:cNvPr id="3075" name="Picture 3"/>
          <p:cNvPicPr>
            <a:picLocks noGrp="true" noChangeAspect="true" noChangeArrowheads="true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5040560" cy="554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827584" y="2690969"/>
            <a:ext cx="338437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23528" y="3140968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3059832" y="5912955"/>
            <a:ext cx="864096" cy="3243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5436096" y="1198850"/>
            <a:ext cx="34563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false" smtClean="false"/>
              <a:t>Dvě tabulky – horní a dolní</a:t>
            </a:r>
          </a:p>
          <a:p>
            <a:endParaRPr lang="cs-CZ" dirty="false" smtClean="fal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false" smtClean="false"/>
              <a:t>V horní volím jednotku ( 7 jednotek)</a:t>
            </a:r>
          </a:p>
          <a:p>
            <a:endParaRPr lang="cs-CZ" dirty="false" smtClean="fal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false" smtClean="false"/>
              <a:t>V dolní vypisuji počet jednotek v aktivitě (počet </a:t>
            </a:r>
            <a:r>
              <a:rPr lang="cs-CZ" dirty="false" err="true" smtClean="false"/>
              <a:t>osobohodin</a:t>
            </a:r>
            <a:r>
              <a:rPr lang="cs-CZ" dirty="false" smtClean="false"/>
              <a:t>)</a:t>
            </a:r>
          </a:p>
          <a:p>
            <a:endParaRPr lang="cs-CZ" dirty="false" smtClean="fal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false" smtClean="false"/>
              <a:t>Počet aktivit ZP vždy 1!</a:t>
            </a:r>
          </a:p>
          <a:p>
            <a:endParaRPr lang="cs-CZ" dirty="false" smtClean="fal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false" smtClean="false"/>
              <a:t>V dolní tabulce NEPOUŽÍVAT nový </a:t>
            </a:r>
            <a:r>
              <a:rPr lang="cs-CZ" dirty="false" smtClean="false"/>
              <a:t>záznam</a:t>
            </a:r>
          </a:p>
          <a:p>
            <a:endParaRPr lang="cs-CZ" dirty="false" smtClean="fals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false" smtClean="false"/>
              <a:t>Popis realizace aktivity je nepovinný údaj</a:t>
            </a:r>
            <a:endParaRPr lang="cs-CZ" dirty="false" smtClean="false"/>
          </a:p>
          <a:p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96222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CÍLOVÁ SKUPINA</a:t>
            </a:r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540000" y="5085184"/>
            <a:ext cx="8064000" cy="1034816"/>
          </a:xfrm>
        </p:spPr>
        <p:txBody>
          <a:bodyPr/>
          <a:lstStyle/>
          <a:p>
            <a:r>
              <a:rPr lang="cs-CZ" sz="1800" dirty="false" smtClean="false"/>
              <a:t>Výzva 43 má 1 CS</a:t>
            </a:r>
          </a:p>
          <a:p>
            <a:r>
              <a:rPr lang="cs-CZ" sz="1800" dirty="false" smtClean="false"/>
              <a:t>Stručný popis</a:t>
            </a:r>
            <a:endParaRPr lang="cs-CZ" sz="1800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23</a:t>
            </a:fld>
            <a:endParaRPr lang="cs-CZ" dirty="false"/>
          </a:p>
        </p:txBody>
      </p:sp>
      <p:pic>
        <p:nvPicPr>
          <p:cNvPr id="4098" name="Picture 2"/>
          <p:cNvPicPr>
            <a:picLocks noGrp="true" noChangeAspect="true" noChangeArrowheads="true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698931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534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UMÍSTĚNÍ</a:t>
            </a:r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5940152" y="1412776"/>
            <a:ext cx="2663848" cy="4707224"/>
          </a:xfrm>
        </p:spPr>
        <p:txBody>
          <a:bodyPr/>
          <a:lstStyle/>
          <a:p>
            <a:r>
              <a:rPr lang="cs-CZ" dirty="false" smtClean="false"/>
              <a:t>ČR bez hl. m. Prahy</a:t>
            </a:r>
          </a:p>
          <a:p>
            <a:r>
              <a:rPr lang="cs-CZ" dirty="false" smtClean="false"/>
              <a:t>Výběr pomocí šipek</a:t>
            </a:r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24</a:t>
            </a:fld>
            <a:endParaRPr lang="cs-CZ" dirty="false"/>
          </a:p>
        </p:txBody>
      </p:sp>
      <p:pic>
        <p:nvPicPr>
          <p:cNvPr id="5122" name="Picture 2"/>
          <p:cNvPicPr>
            <a:picLocks noGrp="true" noChangeAspect="true" noChangeArrowheads="true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1133"/>
            <a:ext cx="511256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54309" y="2712215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60241" y="4005064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5123" name="Picture 3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09120"/>
            <a:ext cx="490709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428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Subjekty projektu</a:t>
            </a:r>
            <a:endParaRPr lang="cs-CZ" dirty="false"/>
          </a:p>
        </p:txBody>
      </p:sp>
      <p:sp>
        <p:nvSpPr>
          <p:cNvPr id="6" name="Zástupný symbol pro obsah 5"/>
          <p:cNvSpPr>
            <a:spLocks noGrp="true"/>
          </p:cNvSpPr>
          <p:nvPr>
            <p:ph idx="10"/>
          </p:nvPr>
        </p:nvSpPr>
        <p:spPr>
          <a:xfrm>
            <a:off x="6156175" y="1412776"/>
            <a:ext cx="2880321" cy="509892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Vybrat Typ subjektu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Vyplnit IČ a Validovat</a:t>
            </a:r>
            <a:r>
              <a:rPr lang="cs-CZ" sz="1800" dirty="false" smtClean="false"/>
              <a:t>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1800" dirty="false" smtClean="false"/>
              <a:t>po úspěšné validaci jsou data doplněna z </a:t>
            </a:r>
            <a:r>
              <a:rPr lang="cs-CZ" sz="1800" dirty="false" err="true" smtClean="false"/>
              <a:t>ROSu</a:t>
            </a:r>
            <a:r>
              <a:rPr lang="cs-CZ" sz="1800" dirty="false" smtClean="false"/>
              <a:t>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1800" dirty="false"/>
              <a:t>p</a:t>
            </a:r>
            <a:r>
              <a:rPr lang="cs-CZ" sz="1800" dirty="false" smtClean="false"/>
              <a:t>okud nelze validovat, kontaktujte technickou podporu </a:t>
            </a:r>
            <a:r>
              <a:rPr lang="cs-CZ" sz="1800" dirty="false" smtClean="false">
                <a:hlinkClick r:id="rId2"/>
              </a:rPr>
              <a:t>iskp@mpsv.cz</a:t>
            </a:r>
            <a:r>
              <a:rPr lang="cs-CZ" sz="1800" dirty="false" smtClean="false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Vyplnit </a:t>
            </a:r>
            <a:r>
              <a:rPr lang="cs-CZ" sz="2000" dirty="false" err="true" smtClean="false"/>
              <a:t>checkbox</a:t>
            </a:r>
            <a:r>
              <a:rPr lang="cs-CZ" sz="2000" dirty="false" smtClean="false"/>
              <a:t> Zahrnout subjekt do definice jednoho podniku</a:t>
            </a: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25</a:t>
            </a:fld>
            <a:endParaRPr lang="cs-CZ" dirty="false"/>
          </a:p>
        </p:txBody>
      </p:sp>
      <p:pic>
        <p:nvPicPr>
          <p:cNvPr id="16386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08162"/>
            <a:ext cx="6048672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190181" y="2996952"/>
            <a:ext cx="1429491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151681" y="4149080"/>
            <a:ext cx="154962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1707837" y="4149080"/>
            <a:ext cx="95553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619672" y="4880570"/>
            <a:ext cx="95553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672262" y="4880570"/>
            <a:ext cx="95553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16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SUBJEKTY PROJEKTU - TYPY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84784"/>
            <a:ext cx="8064000" cy="2403216"/>
          </a:xfrm>
        </p:spPr>
        <p:txBody>
          <a:bodyPr/>
          <a:lstStyle/>
          <a:p>
            <a:r>
              <a:rPr lang="cs-CZ" b="true" dirty="false"/>
              <a:t>Osoba s podílem v právnické osobě </a:t>
            </a:r>
            <a:r>
              <a:rPr lang="cs-CZ" b="true" dirty="false" smtClean="false"/>
              <a:t>žadatele/příjemce</a:t>
            </a:r>
          </a:p>
          <a:p>
            <a:pPr lvl="1"/>
            <a:r>
              <a:rPr lang="cs-CZ" dirty="false"/>
              <a:t>§ 14 odst. 3 písm. e) zákona č. 218/2000 Sb., o rozpočtových pravidlech </a:t>
            </a:r>
            <a:endParaRPr lang="cs-CZ" dirty="false" smtClean="false"/>
          </a:p>
          <a:p>
            <a:pPr lvl="1"/>
            <a:r>
              <a:rPr lang="cs-CZ" dirty="false"/>
              <a:t>uvést informace o všech </a:t>
            </a:r>
            <a:r>
              <a:rPr lang="cs-CZ" b="true" dirty="false"/>
              <a:t>osobách s podílem v právnické osobě žadatele </a:t>
            </a:r>
            <a:endParaRPr lang="cs-CZ" b="true" dirty="false" smtClean="false"/>
          </a:p>
          <a:p>
            <a:pPr lvl="1"/>
            <a:r>
              <a:rPr lang="cs-CZ" dirty="false"/>
              <a:t>v</a:t>
            </a:r>
            <a:r>
              <a:rPr lang="cs-CZ" dirty="false" smtClean="false"/>
              <a:t>yčíslit podíl</a:t>
            </a:r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/>
        <p:txBody>
          <a:bodyPr/>
          <a:lstStyle/>
          <a:p>
            <a:r>
              <a:rPr lang="cs-CZ" b="true" dirty="false"/>
              <a:t>Osoby, v nichž má žadatel/příjemce </a:t>
            </a:r>
            <a:r>
              <a:rPr lang="cs-CZ" b="true" dirty="false" smtClean="false"/>
              <a:t>podíl</a:t>
            </a:r>
          </a:p>
          <a:p>
            <a:pPr lvl="1"/>
            <a:r>
              <a:rPr lang="cs-CZ" dirty="false"/>
              <a:t>§ 14 odst. 3 písm. e) zákona č. 218/2000 Sb., o rozpočtových pravidlech </a:t>
            </a:r>
            <a:endParaRPr lang="cs-CZ" dirty="false" smtClean="false"/>
          </a:p>
          <a:p>
            <a:pPr lvl="1"/>
            <a:r>
              <a:rPr lang="cs-CZ" dirty="false"/>
              <a:t>uvést informace o všech </a:t>
            </a:r>
            <a:r>
              <a:rPr lang="cs-CZ" b="true" dirty="false"/>
              <a:t>osobách, v nichž má žadatel podíl </a:t>
            </a:r>
            <a:endParaRPr lang="cs-CZ" b="true" dirty="false" smtClean="false"/>
          </a:p>
          <a:p>
            <a:pPr lvl="1"/>
            <a:r>
              <a:rPr lang="cs-CZ" dirty="false"/>
              <a:t>v</a:t>
            </a:r>
            <a:r>
              <a:rPr lang="cs-CZ" dirty="false" smtClean="false"/>
              <a:t>yčíslit podíl</a:t>
            </a:r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83007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CZ NACE</a:t>
            </a:r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27</a:t>
            </a:fld>
            <a:endParaRPr lang="cs-CZ" dirty="false"/>
          </a:p>
        </p:txBody>
      </p:sp>
      <p:pic>
        <p:nvPicPr>
          <p:cNvPr id="1026" name="Picture 2"/>
          <p:cNvPicPr>
            <a:picLocks noGrp="true" noChangeAspect="true" noChangeArrowheads="true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3" y="1268760"/>
            <a:ext cx="5904656" cy="512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4211960" y="4077072"/>
            <a:ext cx="288033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716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ADRESY SUBJEKTU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6372200" y="1800000"/>
            <a:ext cx="2231800" cy="4221288"/>
          </a:xfrm>
        </p:spPr>
        <p:txBody>
          <a:bodyPr/>
          <a:lstStyle/>
          <a:p>
            <a:r>
              <a:rPr lang="cs-CZ" sz="1800" dirty="false" smtClean="false"/>
              <a:t>V pokynech je chybně uvedeno, že žadatel přiřazuje 2 adresy</a:t>
            </a:r>
          </a:p>
          <a:p>
            <a:r>
              <a:rPr lang="cs-CZ" sz="1800" dirty="false" smtClean="false"/>
              <a:t>Pouze oficiální – doplňuje se automaticky po validaci</a:t>
            </a:r>
            <a:endParaRPr lang="cs-CZ" sz="1800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28</a:t>
            </a:fld>
            <a:endParaRPr lang="cs-CZ" dirty="false"/>
          </a:p>
        </p:txBody>
      </p:sp>
      <p:pic>
        <p:nvPicPr>
          <p:cNvPr id="2050" name="Picture 2"/>
          <p:cNvPicPr>
            <a:picLocks noGrp="true" noChangeAspect="true" noChangeArrowheads="true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79830"/>
            <a:ext cx="5832648" cy="505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2699792" y="5589240"/>
            <a:ext cx="3312368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6147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osoby subjektu</a:t>
            </a:r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261648" y="5445224"/>
            <a:ext cx="8486816" cy="108012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Nutno vložit hlavní kontaktní osobu a minimálně jednoho statutárního zástupce (rozlišit zaškrtnutím </a:t>
            </a:r>
            <a:r>
              <a:rPr lang="cs-CZ" sz="2000" dirty="false" err="true" smtClean="false"/>
              <a:t>checkboxu</a:t>
            </a:r>
            <a:r>
              <a:rPr lang="cs-CZ" sz="2000" dirty="false"/>
              <a:t>)</a:t>
            </a:r>
            <a:endParaRPr lang="cs-CZ" sz="2000" dirty="false" smtClean="false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Každá další osoba je vložena pomocí Nový záznam</a:t>
            </a:r>
            <a:endParaRPr lang="cs-CZ" sz="2000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29</a:t>
            </a:fld>
            <a:endParaRPr lang="cs-CZ" dirty="false"/>
          </a:p>
        </p:txBody>
      </p:sp>
      <p:sp>
        <p:nvSpPr>
          <p:cNvPr id="3" name="Obdélník 2"/>
          <p:cNvSpPr/>
          <p:nvPr/>
        </p:nvSpPr>
        <p:spPr>
          <a:xfrm>
            <a:off x="2561644" y="3933532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573568" y="3933056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17410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02" y="1196751"/>
            <a:ext cx="8544070" cy="4231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323528" y="5061908"/>
            <a:ext cx="3384376" cy="3113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82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Příručky a výzvy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</a:t>
            </a:fld>
            <a:endParaRPr lang="cs-CZ" dirty="false"/>
          </a:p>
        </p:txBody>
      </p:sp>
      <p:sp>
        <p:nvSpPr>
          <p:cNvPr id="6" name="Zástupný symbol pro obsah 5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sz="2800" b="true" dirty="false" smtClean="false"/>
              <a:t>Příručky OPZ</a:t>
            </a:r>
          </a:p>
          <a:p>
            <a:pPr lvl="1"/>
            <a:r>
              <a:rPr lang="cs-CZ" sz="2500" b="true" dirty="false">
                <a:hlinkClick r:id="rId2"/>
              </a:rPr>
              <a:t>https://</a:t>
            </a:r>
            <a:r>
              <a:rPr lang="cs-CZ" sz="2500" b="true" dirty="false" smtClean="false">
                <a:hlinkClick r:id="rId2"/>
              </a:rPr>
              <a:t>www.esfcr.cz/infocentrum/dokumenty</a:t>
            </a:r>
            <a:endParaRPr lang="cs-CZ" sz="2500" b="true" dirty="false" smtClean="false"/>
          </a:p>
          <a:p>
            <a:pPr lvl="1"/>
            <a:r>
              <a:rPr lang="cs-CZ" sz="2500" b="true" dirty="false">
                <a:hlinkClick r:id="rId3"/>
              </a:rPr>
              <a:t>Pokyny k vyplnění projektové žádosti v IS KP2014+</a:t>
            </a:r>
            <a:endParaRPr lang="cs-CZ" sz="2500" b="true" dirty="false"/>
          </a:p>
          <a:p>
            <a:r>
              <a:rPr lang="cs-CZ" sz="2800" b="true" dirty="false" smtClean="false"/>
              <a:t>Text výzvy 43</a:t>
            </a:r>
            <a:endParaRPr lang="cs-CZ" sz="2800" b="true" dirty="false">
              <a:hlinkClick r:id="rId4"/>
            </a:endParaRPr>
          </a:p>
          <a:p>
            <a:pPr lvl="1"/>
            <a:r>
              <a:rPr lang="cs-CZ" sz="2500" b="true" dirty="false">
                <a:hlinkClick r:id="rId5"/>
              </a:rPr>
              <a:t>https://www.esfcr.cz/vyzva-043-opz</a:t>
            </a:r>
            <a:endParaRPr lang="cs-CZ" sz="2500" b="true" dirty="false"/>
          </a:p>
          <a:p>
            <a:pPr marL="414000" lvl="1" indent="0">
              <a:buNone/>
            </a:pPr>
            <a:endParaRPr lang="cs-CZ" sz="2500" b="true" dirty="false"/>
          </a:p>
          <a:p>
            <a:r>
              <a:rPr lang="cs-CZ" sz="2800" b="true" dirty="false"/>
              <a:t>Edukační video</a:t>
            </a:r>
          </a:p>
          <a:p>
            <a:pPr lvl="1"/>
            <a:r>
              <a:rPr lang="cs-CZ" sz="2500" b="true" dirty="false">
                <a:hlinkClick r:id="rId6"/>
              </a:rPr>
              <a:t>http://www.strukturalni-fondy.cz/cs/Jak-na-projekt/Elektronicka-zadost/Edukacni-videa</a:t>
            </a:r>
            <a:r>
              <a:rPr lang="cs-CZ" sz="2500" b="true" dirty="false"/>
              <a:t> </a:t>
            </a:r>
          </a:p>
          <a:p>
            <a:pPr marL="0" indent="0">
              <a:buNone/>
            </a:pP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681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Rozpočet </a:t>
            </a:r>
            <a:r>
              <a:rPr lang="cs-CZ" dirty="false" smtClean="false"/>
              <a:t>jednotkový</a:t>
            </a:r>
            <a:endParaRPr lang="cs-CZ" dirty="false"/>
          </a:p>
        </p:txBody>
      </p:sp>
      <p:sp>
        <p:nvSpPr>
          <p:cNvPr id="6" name="Zástupný symbol pro obsah 5"/>
          <p:cNvSpPr>
            <a:spLocks noGrp="true"/>
          </p:cNvSpPr>
          <p:nvPr>
            <p:ph idx="10"/>
          </p:nvPr>
        </p:nvSpPr>
        <p:spPr>
          <a:xfrm>
            <a:off x="539552" y="5618776"/>
            <a:ext cx="8064000" cy="90656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Nutné vrátit se na záložku AKTIVITY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GENEROVAT AKTIVITY DO ROZPOČTU!!!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Po úpravě v aktivitách se musí znova </a:t>
            </a:r>
            <a:r>
              <a:rPr lang="cs-CZ" sz="2000" dirty="false" err="true" smtClean="false"/>
              <a:t>přegenerovat</a:t>
            </a:r>
            <a:r>
              <a:rPr lang="cs-CZ" sz="2000" dirty="false" smtClean="false"/>
              <a:t> rozpočet</a:t>
            </a: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30</a:t>
            </a:fld>
            <a:endParaRPr lang="cs-CZ" dirty="false"/>
          </a:p>
        </p:txBody>
      </p:sp>
      <p:pic>
        <p:nvPicPr>
          <p:cNvPr id="614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85350"/>
            <a:ext cx="6577786" cy="443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9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Přehled zdrojů financování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31</a:t>
            </a:fld>
            <a:endParaRPr lang="cs-CZ" dirty="false"/>
          </a:p>
        </p:txBody>
      </p:sp>
      <p:sp>
        <p:nvSpPr>
          <p:cNvPr id="5" name="Zástupný symbol pro obsah 4"/>
          <p:cNvSpPr>
            <a:spLocks noGrp="true"/>
          </p:cNvSpPr>
          <p:nvPr>
            <p:ph idx="13"/>
          </p:nvPr>
        </p:nvSpPr>
        <p:spPr>
          <a:xfrm>
            <a:off x="373969" y="5373216"/>
            <a:ext cx="7704856" cy="115212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false" smtClean="false"/>
              <a:t>Rozpad zdrojů financování pomocí tlačítka Rozpad financí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false" smtClean="false"/>
              <a:t>Po </a:t>
            </a:r>
            <a:r>
              <a:rPr lang="cs-CZ" sz="2000" dirty="false"/>
              <a:t>každé změně </a:t>
            </a:r>
            <a:r>
              <a:rPr lang="cs-CZ" sz="2000" dirty="false" smtClean="false"/>
              <a:t>rozpočtu nutno provést rozpad financí znovu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000" dirty="false"/>
          </a:p>
        </p:txBody>
      </p:sp>
      <p:pic>
        <p:nvPicPr>
          <p:cNvPr id="7170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41" y="1347344"/>
            <a:ext cx="7056784" cy="359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077706" y="3789040"/>
            <a:ext cx="1253011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411760" y="3356992"/>
            <a:ext cx="2444918" cy="4213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5004048" y="3390333"/>
            <a:ext cx="1253011" cy="3547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44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Finanční plán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32</a:t>
            </a:fld>
            <a:endParaRPr lang="cs-CZ" dirty="false"/>
          </a:p>
        </p:txBody>
      </p:sp>
      <p:sp>
        <p:nvSpPr>
          <p:cNvPr id="5" name="Zástupný symbol pro obsah 4"/>
          <p:cNvSpPr>
            <a:spLocks noGrp="true"/>
          </p:cNvSpPr>
          <p:nvPr>
            <p:ph idx="13"/>
          </p:nvPr>
        </p:nvSpPr>
        <p:spPr>
          <a:xfrm>
            <a:off x="540000" y="5805264"/>
            <a:ext cx="8064000" cy="864096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false" smtClean="false"/>
              <a:t>Automaticky generování – možnost přepsání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false" smtClean="false"/>
              <a:t>Kontrola </a:t>
            </a:r>
            <a:r>
              <a:rPr lang="cs-CZ" sz="2000" dirty="false"/>
              <a:t>shody částek finančního plánu a </a:t>
            </a:r>
            <a:r>
              <a:rPr lang="cs-CZ" sz="2000" dirty="false" smtClean="false"/>
              <a:t>rozpočtu</a:t>
            </a:r>
            <a:endParaRPr lang="cs-CZ" sz="2000" dirty="false"/>
          </a:p>
        </p:txBody>
      </p:sp>
      <p:pic>
        <p:nvPicPr>
          <p:cNvPr id="8194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5474593" cy="412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čestné prohlášení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33</a:t>
            </a:fld>
            <a:endParaRPr lang="cs-CZ" dirty="false"/>
          </a:p>
        </p:txBody>
      </p:sp>
      <p:sp>
        <p:nvSpPr>
          <p:cNvPr id="5" name="Zástupný symbol pro obsah 4"/>
          <p:cNvSpPr>
            <a:spLocks noGrp="true"/>
          </p:cNvSpPr>
          <p:nvPr>
            <p:ph idx="13"/>
          </p:nvPr>
        </p:nvSpPr>
        <p:spPr>
          <a:xfrm>
            <a:off x="539552" y="5661248"/>
            <a:ext cx="8064000" cy="778650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false"/>
              <a:t>Z</a:t>
            </a:r>
            <a:r>
              <a:rPr lang="cs-CZ" sz="2000" dirty="false" smtClean="false"/>
              <a:t>aškrtnout </a:t>
            </a:r>
            <a:r>
              <a:rPr lang="cs-CZ" sz="2000" dirty="false" err="true" smtClean="false"/>
              <a:t>checkbox</a:t>
            </a:r>
            <a:endParaRPr lang="cs-CZ" sz="2000" dirty="false"/>
          </a:p>
        </p:txBody>
      </p:sp>
      <p:pic>
        <p:nvPicPr>
          <p:cNvPr id="9218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43" y="1268760"/>
            <a:ext cx="7170018" cy="414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5652120" y="5157192"/>
            <a:ext cx="1709392" cy="1867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74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dokumenty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34</a:t>
            </a:fld>
            <a:endParaRPr lang="cs-CZ" dirty="false"/>
          </a:p>
        </p:txBody>
      </p:sp>
      <p:sp>
        <p:nvSpPr>
          <p:cNvPr id="5" name="Zástupný symbol pro obsah 4"/>
          <p:cNvSpPr>
            <a:spLocks noGrp="true"/>
          </p:cNvSpPr>
          <p:nvPr>
            <p:ph idx="13"/>
          </p:nvPr>
        </p:nvSpPr>
        <p:spPr>
          <a:xfrm>
            <a:off x="351801" y="5445224"/>
            <a:ext cx="8352928" cy="114902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false" smtClean="false"/>
              <a:t>1 povinná příloha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false" smtClean="false"/>
              <a:t>Předdefinovaný vzor přílohy stáhnete přes tlačítko Stáhnout soubor dokumentu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sz="2000" dirty="false" smtClean="false"/>
              <a:t>Tlačítkem Připojit fyzický soubor připojíte</a:t>
            </a:r>
            <a:endParaRPr lang="cs-CZ" sz="2000" dirty="false"/>
          </a:p>
        </p:txBody>
      </p:sp>
      <p:sp>
        <p:nvSpPr>
          <p:cNvPr id="12" name="Obdélník 11"/>
          <p:cNvSpPr/>
          <p:nvPr/>
        </p:nvSpPr>
        <p:spPr>
          <a:xfrm>
            <a:off x="3908193" y="4640490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10242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406" y="1224659"/>
            <a:ext cx="6143718" cy="400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1403648" y="4917651"/>
            <a:ext cx="158417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1403648" y="1628800"/>
            <a:ext cx="619647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4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Operace se žádostí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84784"/>
            <a:ext cx="8064000" cy="2403216"/>
          </a:xfrm>
        </p:spPr>
        <p:txBody>
          <a:bodyPr/>
          <a:lstStyle/>
          <a:p>
            <a:r>
              <a:rPr lang="cs-CZ" dirty="false" smtClean="false"/>
              <a:t>Horní příkazový řádek obsahuje:</a:t>
            </a:r>
          </a:p>
          <a:p>
            <a:pPr lvl="1"/>
            <a:r>
              <a:rPr lang="cs-CZ" dirty="false" smtClean="false">
                <a:solidFill>
                  <a:schemeClr val="accent6"/>
                </a:solidFill>
              </a:rPr>
              <a:t>Přístup k projektu</a:t>
            </a:r>
          </a:p>
          <a:p>
            <a:pPr lvl="1"/>
            <a:r>
              <a:rPr lang="cs-CZ" dirty="false" smtClean="false"/>
              <a:t>Plné moci</a:t>
            </a:r>
          </a:p>
          <a:p>
            <a:pPr lvl="1"/>
            <a:r>
              <a:rPr lang="cs-CZ" dirty="false" smtClean="false"/>
              <a:t>Kopírovat</a:t>
            </a:r>
          </a:p>
          <a:p>
            <a:pPr lvl="1"/>
            <a:r>
              <a:rPr lang="cs-CZ" dirty="false" smtClean="false"/>
              <a:t>Mazání žádosti</a:t>
            </a:r>
          </a:p>
          <a:p>
            <a:pPr lvl="1"/>
            <a:r>
              <a:rPr lang="cs-CZ" dirty="false" smtClean="false">
                <a:solidFill>
                  <a:schemeClr val="accent6"/>
                </a:solidFill>
              </a:rPr>
              <a:t>Kontrola</a:t>
            </a:r>
          </a:p>
          <a:p>
            <a:pPr lvl="1"/>
            <a:r>
              <a:rPr lang="cs-CZ" dirty="false" smtClean="false">
                <a:solidFill>
                  <a:schemeClr val="accent6"/>
                </a:solidFill>
              </a:rPr>
              <a:t>Finalizace</a:t>
            </a:r>
          </a:p>
          <a:p>
            <a:pPr lvl="1"/>
            <a:r>
              <a:rPr lang="cs-CZ" dirty="false"/>
              <a:t>T</a:t>
            </a:r>
            <a:r>
              <a:rPr lang="cs-CZ" dirty="false" smtClean="false"/>
              <a:t>isk</a:t>
            </a:r>
          </a:p>
          <a:p>
            <a:pPr lvl="1"/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35</a:t>
            </a:fld>
            <a:endParaRPr lang="cs-CZ" dirty="false"/>
          </a:p>
        </p:txBody>
      </p:sp>
      <p:pic>
        <p:nvPicPr>
          <p:cNvPr id="12290" name="Picture 2"/>
          <p:cNvPicPr>
            <a:picLocks noGrp="true" noChangeAspect="true" noChangeArrowheads="true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41168"/>
            <a:ext cx="8064500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69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Přístup k projektu (I.)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700808"/>
            <a:ext cx="8064000" cy="4320000"/>
          </a:xfrm>
        </p:spPr>
        <p:txBody>
          <a:bodyPr/>
          <a:lstStyle/>
          <a:p>
            <a:pPr algn="just"/>
            <a:r>
              <a:rPr lang="cs-CZ" dirty="false" smtClean="false"/>
              <a:t>Ten, kdo žádost založil automaticky se stává </a:t>
            </a:r>
            <a:r>
              <a:rPr lang="cs-CZ" u="sng" dirty="false" smtClean="false"/>
              <a:t>správcem přístupů</a:t>
            </a:r>
          </a:p>
          <a:p>
            <a:pPr algn="just"/>
            <a:r>
              <a:rPr lang="cs-CZ" dirty="false" smtClean="false"/>
              <a:t>Možno zpřístupnit žádost dalším uživatelům, včetně pracovníků technické podpory </a:t>
            </a:r>
            <a:r>
              <a:rPr lang="cs-CZ" dirty="false" smtClean="false">
                <a:hlinkClick r:id="rId2"/>
              </a:rPr>
              <a:t>iskp@mpsv.cz</a:t>
            </a:r>
            <a:r>
              <a:rPr lang="cs-CZ" dirty="false" smtClean="false"/>
              <a:t> </a:t>
            </a:r>
          </a:p>
          <a:p>
            <a:pPr algn="just"/>
            <a:r>
              <a:rPr lang="cs-CZ" dirty="false" smtClean="false"/>
              <a:t>Nastavit práva uživatelů:</a:t>
            </a:r>
          </a:p>
          <a:p>
            <a:pPr lvl="1" algn="just"/>
            <a:r>
              <a:rPr lang="cs-CZ" dirty="false" smtClean="false"/>
              <a:t>Signatář</a:t>
            </a:r>
          </a:p>
          <a:p>
            <a:pPr lvl="1" algn="just"/>
            <a:r>
              <a:rPr lang="cs-CZ" dirty="false" smtClean="false"/>
              <a:t>Editor</a:t>
            </a:r>
          </a:p>
          <a:p>
            <a:pPr lvl="1" algn="just"/>
            <a:r>
              <a:rPr lang="cs-CZ" dirty="false" smtClean="false"/>
              <a:t>Čtenář</a:t>
            </a:r>
          </a:p>
          <a:p>
            <a:pPr lvl="1" algn="just"/>
            <a:r>
              <a:rPr lang="cs-CZ" dirty="false" smtClean="false"/>
              <a:t>Správce přístupů</a:t>
            </a:r>
          </a:p>
          <a:p>
            <a:pPr lvl="1" algn="just"/>
            <a:r>
              <a:rPr lang="cs-CZ" dirty="false" smtClean="false"/>
              <a:t>Zástupce správce přístupů</a:t>
            </a:r>
          </a:p>
          <a:p>
            <a:pPr marL="414000" lvl="1" indent="0">
              <a:buNone/>
            </a:pPr>
            <a:endParaRPr lang="cs-CZ" dirty="false"/>
          </a:p>
          <a:p>
            <a:pPr marL="414000" lvl="1" indent="0">
              <a:buNone/>
            </a:pPr>
            <a:endParaRPr lang="cs-CZ" dirty="false" smtClean="false"/>
          </a:p>
          <a:p>
            <a:pPr lvl="1"/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1698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Přístup k projektu (II.)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84784"/>
            <a:ext cx="8064000" cy="1512168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dirty="false"/>
              <a:t>Přidělení přístupu novému uživateli pomocí tlačítka Nový záznam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dirty="false"/>
              <a:t>Změna práv stávajících uživatelů – Změnit nastavení přístupů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37</a:t>
            </a:fld>
            <a:endParaRPr lang="cs-CZ" dirty="false"/>
          </a:p>
        </p:txBody>
      </p:sp>
      <p:pic>
        <p:nvPicPr>
          <p:cNvPr id="24579" name="Picture 3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0" y="3429000"/>
            <a:ext cx="829406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6607474" y="5209950"/>
            <a:ext cx="194421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467544" y="3501008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61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Kontrola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12776"/>
            <a:ext cx="8064000" cy="5184576"/>
          </a:xfrm>
        </p:spPr>
        <p:txBody>
          <a:bodyPr/>
          <a:lstStyle/>
          <a:p>
            <a:pPr algn="just"/>
            <a:r>
              <a:rPr lang="cs-CZ" dirty="false" smtClean="false"/>
              <a:t>Provádíme zpravidla po vyplnění všech záložek (celé žádosti) </a:t>
            </a:r>
          </a:p>
          <a:p>
            <a:pPr algn="just"/>
            <a:r>
              <a:rPr lang="cs-CZ" dirty="false" smtClean="false"/>
              <a:t>Můžeme využít i průběžně jako nápovědu jak správně dané pole vyplnit</a:t>
            </a:r>
          </a:p>
          <a:p>
            <a:pPr algn="just"/>
            <a:r>
              <a:rPr lang="cs-CZ" dirty="false" smtClean="false"/>
              <a:t>Všechny červené chybové hlášky nutno odstranit</a:t>
            </a:r>
          </a:p>
          <a:p>
            <a:endParaRPr lang="cs-CZ" dirty="false" smtClean="false"/>
          </a:p>
          <a:p>
            <a:endParaRPr lang="cs-CZ" dirty="false"/>
          </a:p>
          <a:p>
            <a:endParaRPr lang="cs-CZ" dirty="false" smtClean="false"/>
          </a:p>
          <a:p>
            <a:endParaRPr lang="cs-CZ" dirty="false" smtClean="false"/>
          </a:p>
          <a:p>
            <a:r>
              <a:rPr lang="cs-CZ" dirty="false" smtClean="false"/>
              <a:t>Kontrola proběhla v pořádku = možnost finalizovat!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38</a:t>
            </a:fld>
            <a:endParaRPr lang="cs-CZ" dirty="false"/>
          </a:p>
        </p:txBody>
      </p:sp>
      <p:pic>
        <p:nvPicPr>
          <p:cNvPr id="25602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626469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12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Finalizace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3213176"/>
          </a:xfrm>
        </p:spPr>
        <p:txBody>
          <a:bodyPr/>
          <a:lstStyle/>
          <a:p>
            <a:r>
              <a:rPr lang="cs-CZ" dirty="false" smtClean="false"/>
              <a:t>Nutno v nastavení přístupů (záložka Přístup k žádosti) uvést/zatrhnout </a:t>
            </a:r>
            <a:r>
              <a:rPr lang="cs-CZ" dirty="false"/>
              <a:t>S</a:t>
            </a:r>
            <a:r>
              <a:rPr lang="cs-CZ" dirty="false" smtClean="false"/>
              <a:t>ignatáře</a:t>
            </a:r>
          </a:p>
          <a:p>
            <a:r>
              <a:rPr lang="cs-CZ" dirty="false" smtClean="false"/>
              <a:t>I po finalizaci žádosti o podporu možno provést změny</a:t>
            </a:r>
          </a:p>
          <a:p>
            <a:r>
              <a:rPr lang="cs-CZ" dirty="false" smtClean="false"/>
              <a:t>V horním řádku se objeví tlačítko STORNO FINALIZACE</a:t>
            </a:r>
          </a:p>
          <a:p>
            <a:r>
              <a:rPr lang="cs-CZ" dirty="false" smtClean="false"/>
              <a:t>Poté opět nutno finalizovat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4075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Titulní obrazovka </a:t>
            </a:r>
            <a:r>
              <a:rPr lang="cs-CZ" dirty="false" err="true" smtClean="false"/>
              <a:t>Is</a:t>
            </a:r>
            <a:r>
              <a:rPr lang="cs-CZ" dirty="false" smtClean="false"/>
              <a:t> kp14+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</a:t>
            </a:fld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7942287" cy="507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444208" y="2852936"/>
            <a:ext cx="1728192" cy="4678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96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podpis </a:t>
            </a:r>
            <a:r>
              <a:rPr lang="cs-CZ" dirty="false" smtClean="false"/>
              <a:t>a podání žádosti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84784"/>
            <a:ext cx="8064000" cy="2403216"/>
          </a:xfrm>
        </p:spPr>
        <p:txBody>
          <a:bodyPr/>
          <a:lstStyle/>
          <a:p>
            <a:r>
              <a:rPr lang="cs-CZ" dirty="false"/>
              <a:t>Podpis </a:t>
            </a:r>
            <a:r>
              <a:rPr lang="cs-CZ" dirty="false" smtClean="false"/>
              <a:t>žádosti</a:t>
            </a:r>
          </a:p>
          <a:p>
            <a:pPr lvl="1"/>
            <a:r>
              <a:rPr lang="cs-CZ" dirty="false" smtClean="false"/>
              <a:t>Poslední záložka v levém menu</a:t>
            </a:r>
          </a:p>
          <a:p>
            <a:pPr lvl="1"/>
            <a:r>
              <a:rPr lang="cs-CZ" b="true" u="sng" dirty="false" smtClean="false"/>
              <a:t>Zaktivní se až po úspěšné finalizaci</a:t>
            </a:r>
            <a:endParaRPr lang="cs-CZ" b="true" u="sng" dirty="false"/>
          </a:p>
          <a:p>
            <a:pPr lvl="1"/>
            <a:r>
              <a:rPr lang="cs-CZ" dirty="false"/>
              <a:t>Podepisuje jeden či více </a:t>
            </a:r>
            <a:r>
              <a:rPr lang="cs-CZ" dirty="false" smtClean="false"/>
              <a:t>signatářů</a:t>
            </a:r>
          </a:p>
          <a:p>
            <a:pPr lvl="3"/>
            <a:r>
              <a:rPr lang="cs-CZ" dirty="false" smtClean="false"/>
              <a:t>Podle toho jak je uvedeno v žádosti o podporu</a:t>
            </a:r>
            <a:endParaRPr lang="cs-CZ" dirty="false"/>
          </a:p>
          <a:p>
            <a:pPr lvl="1"/>
            <a:r>
              <a:rPr lang="cs-CZ" dirty="false"/>
              <a:t>Nutný elektronický </a:t>
            </a:r>
            <a:r>
              <a:rPr lang="cs-CZ" dirty="false" smtClean="false"/>
              <a:t>podpis</a:t>
            </a:r>
          </a:p>
          <a:p>
            <a:pPr lvl="1"/>
            <a:r>
              <a:rPr lang="cs-CZ" b="true" u="sng" dirty="false" smtClean="false"/>
              <a:t>Po podepsání již není možné udělat storno finalizace</a:t>
            </a:r>
            <a:endParaRPr lang="cs-CZ" b="true" u="sng" dirty="false"/>
          </a:p>
          <a:p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539552" y="4293096"/>
            <a:ext cx="8064000" cy="1970920"/>
          </a:xfrm>
        </p:spPr>
        <p:txBody>
          <a:bodyPr/>
          <a:lstStyle/>
          <a:p>
            <a:pPr algn="just"/>
            <a:r>
              <a:rPr lang="cs-CZ" dirty="false" smtClean="false"/>
              <a:t>Podání žádosti</a:t>
            </a:r>
          </a:p>
          <a:p>
            <a:pPr lvl="1" algn="just"/>
            <a:r>
              <a:rPr lang="cs-CZ" dirty="false" smtClean="false"/>
              <a:t>Určeno na první záložce při vyplňování žádosti</a:t>
            </a:r>
          </a:p>
          <a:p>
            <a:pPr lvl="1" algn="just"/>
            <a:r>
              <a:rPr lang="cs-CZ" dirty="false" smtClean="false"/>
              <a:t>Automaticky x Ručně</a:t>
            </a:r>
          </a:p>
          <a:p>
            <a:pPr lvl="1" algn="just"/>
            <a:r>
              <a:rPr lang="cs-CZ" dirty="false" smtClean="false"/>
              <a:t>Žádost podána současně s podpisem x Žádost ručně podána									</a:t>
            </a:r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7760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podpis žádosti (I.)</a:t>
            </a:r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41</a:t>
            </a:fld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683568" y="4581128"/>
            <a:ext cx="8064000" cy="792088"/>
          </a:xfrm>
        </p:spPr>
        <p:txBody>
          <a:bodyPr/>
          <a:lstStyle/>
          <a:p>
            <a:pPr algn="just"/>
            <a:r>
              <a:rPr lang="cs-CZ" dirty="false" smtClean="false"/>
              <a:t>Na záložce </a:t>
            </a:r>
            <a:r>
              <a:rPr lang="cs-CZ" dirty="false"/>
              <a:t>Podpis žádosti vyberte ikonu </a:t>
            </a:r>
            <a:r>
              <a:rPr lang="cs-CZ" dirty="false" smtClean="false"/>
              <a:t>pečeti</a:t>
            </a:r>
            <a:endParaRPr lang="cs-CZ" dirty="false"/>
          </a:p>
        </p:txBody>
      </p:sp>
      <p:pic>
        <p:nvPicPr>
          <p:cNvPr id="27650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58974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981225" y="2617662"/>
            <a:ext cx="21602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419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podpis žádosti (II.)</a:t>
            </a:r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540000" y="4509120"/>
            <a:ext cx="8064000" cy="1944216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Označíte </a:t>
            </a:r>
            <a:r>
              <a:rPr lang="cs-CZ" sz="2000" dirty="false" err="true" smtClean="false"/>
              <a:t>checkbox</a:t>
            </a:r>
            <a:r>
              <a:rPr lang="cs-CZ" sz="2000" dirty="false" smtClean="false"/>
              <a:t> Soubory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Přes tlačítko Vybrat vložíte soubor s elektronickým podpisem výběrem z adresářů vašeho počítače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Vložíte Heslo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sz="2000" dirty="false" smtClean="false"/>
              <a:t>Stisknete tlačítko Dokončit</a:t>
            </a:r>
          </a:p>
          <a:p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42</a:t>
            </a:fld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endParaRPr lang="cs-CZ" dirty="false"/>
          </a:p>
        </p:txBody>
      </p:sp>
      <p:pic>
        <p:nvPicPr>
          <p:cNvPr id="2662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268760"/>
            <a:ext cx="6541344" cy="324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07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Status žádosti </a:t>
            </a:r>
            <a:endParaRPr lang="cs-CZ" dirty="false"/>
          </a:p>
        </p:txBody>
      </p:sp>
      <p:sp>
        <p:nvSpPr>
          <p:cNvPr id="4" name="Zástupný symbol pro obsah 3"/>
          <p:cNvSpPr>
            <a:spLocks noGrp="true"/>
          </p:cNvSpPr>
          <p:nvPr>
            <p:ph idx="10"/>
          </p:nvPr>
        </p:nvSpPr>
        <p:spPr>
          <a:xfrm>
            <a:off x="540000" y="3933056"/>
            <a:ext cx="8064000" cy="2186944"/>
          </a:xfrm>
        </p:spPr>
        <p:txBody>
          <a:bodyPr/>
          <a:lstStyle/>
          <a:p>
            <a:pPr algn="just"/>
            <a:r>
              <a:rPr lang="cs-CZ" dirty="false" smtClean="false"/>
              <a:t>Datum a čas jednotlivých operací se žádostí od jejího založení až po podání</a:t>
            </a:r>
          </a:p>
          <a:p>
            <a:pPr algn="just"/>
            <a:r>
              <a:rPr lang="cs-CZ" dirty="false" smtClean="false"/>
              <a:t>Možno sledovat stav podané žádosti během její administrace v systému CSSF</a:t>
            </a:r>
          </a:p>
          <a:p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43</a:t>
            </a:fld>
            <a:endParaRPr lang="cs-CZ" dirty="false"/>
          </a:p>
        </p:txBody>
      </p:sp>
      <p:pic>
        <p:nvPicPr>
          <p:cNvPr id="28674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807200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3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smtClean="false"/>
              <a:t>Děkuji za pozornost</a:t>
            </a:r>
            <a:endParaRPr lang="cs-CZ" dirty="false"/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1403648" y="3789040"/>
            <a:ext cx="7307643" cy="840560"/>
          </a:xfrm>
        </p:spPr>
        <p:txBody>
          <a:bodyPr/>
          <a:lstStyle/>
          <a:p>
            <a:endParaRPr lang="cs-CZ" dirty="false" smtClean="false"/>
          </a:p>
          <a:p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4835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Registrace do IS KP14+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</a:t>
            </a:fld>
            <a:endParaRPr lang="cs-CZ" dirty="false"/>
          </a:p>
        </p:txBody>
      </p:sp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7912"/>
            <a:ext cx="5976664" cy="425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6156176" y="1412776"/>
            <a:ext cx="2880320" cy="5184576"/>
          </a:xfrm>
        </p:spPr>
        <p:txBody>
          <a:bodyPr/>
          <a:lstStyle/>
          <a:p>
            <a:r>
              <a:rPr lang="cs-CZ" dirty="false" smtClean="false"/>
              <a:t>Po </a:t>
            </a:r>
            <a:r>
              <a:rPr lang="cs-CZ" dirty="false"/>
              <a:t>odeslání údajů nutno:</a:t>
            </a:r>
          </a:p>
          <a:p>
            <a:pPr lvl="1"/>
            <a:r>
              <a:rPr lang="cs-CZ" dirty="false"/>
              <a:t>Potvrdit po obdržení SMS </a:t>
            </a:r>
            <a:r>
              <a:rPr lang="cs-CZ" u="sng" dirty="false" smtClean="false"/>
              <a:t>identifikační kód</a:t>
            </a:r>
            <a:r>
              <a:rPr lang="cs-CZ" dirty="false" smtClean="false"/>
              <a:t>;</a:t>
            </a:r>
            <a:endParaRPr lang="cs-CZ" dirty="false"/>
          </a:p>
          <a:p>
            <a:pPr lvl="1"/>
            <a:r>
              <a:rPr lang="cs-CZ" dirty="false"/>
              <a:t>Potvrdit URL odkaz po obdržení potvrzovacího </a:t>
            </a:r>
            <a:r>
              <a:rPr lang="cs-CZ" dirty="false" smtClean="false"/>
              <a:t>emailu </a:t>
            </a:r>
            <a:r>
              <a:rPr lang="cs-CZ" dirty="false"/>
              <a:t>do 24 </a:t>
            </a:r>
            <a:r>
              <a:rPr lang="cs-CZ" dirty="false" smtClean="false"/>
              <a:t>hodin;</a:t>
            </a:r>
            <a:endParaRPr lang="cs-CZ" dirty="false"/>
          </a:p>
          <a:p>
            <a:pPr lvl="1"/>
            <a:r>
              <a:rPr lang="cs-CZ" dirty="false" smtClean="false"/>
              <a:t>Se přihlásit </a:t>
            </a:r>
            <a:r>
              <a:rPr lang="cs-CZ" dirty="false"/>
              <a:t>pod obdrženým uživatelským jménem a zadaným </a:t>
            </a:r>
            <a:r>
              <a:rPr lang="cs-CZ" dirty="false" smtClean="false"/>
              <a:t>heslem.</a:t>
            </a:r>
            <a:r>
              <a:rPr lang="cs-CZ" dirty="false"/>
              <a:t>	</a:t>
            </a:r>
            <a:endParaRPr lang="cs-CZ" dirty="false" smtClean="false"/>
          </a:p>
          <a:p>
            <a:endParaRPr lang="cs-CZ" dirty="false"/>
          </a:p>
        </p:txBody>
      </p:sp>
      <p:sp>
        <p:nvSpPr>
          <p:cNvPr id="10" name="Obdélník 9"/>
          <p:cNvSpPr/>
          <p:nvPr/>
        </p:nvSpPr>
        <p:spPr>
          <a:xfrm>
            <a:off x="2843808" y="5229200"/>
            <a:ext cx="108012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802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Úvodní obrazovka – nástěnka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</a:t>
            </a:fld>
            <a:endParaRPr lang="cs-CZ" dirty="false"/>
          </a:p>
        </p:txBody>
      </p:sp>
      <p:pic>
        <p:nvPicPr>
          <p:cNvPr id="3074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81225"/>
            <a:ext cx="7416824" cy="521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899592" y="1340768"/>
            <a:ext cx="741682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899592" y="1840191"/>
            <a:ext cx="7416824" cy="5086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2339752" y="2483630"/>
            <a:ext cx="5904656" cy="31683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923198" y="2448625"/>
            <a:ext cx="1344546" cy="2651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2339752" y="5690482"/>
            <a:ext cx="5904656" cy="7293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14" name="Picture 4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16" y="1772816"/>
            <a:ext cx="5715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ástupný symbol pro obsah 2"/>
          <p:cNvSpPr>
            <a:spLocks noGrp="true"/>
          </p:cNvSpPr>
          <p:nvPr>
            <p:ph idx="1"/>
          </p:nvPr>
        </p:nvSpPr>
        <p:spPr>
          <a:xfrm>
            <a:off x="251520" y="5301207"/>
            <a:ext cx="2016224" cy="1297635"/>
          </a:xfrm>
        </p:spPr>
        <p:txBody>
          <a:bodyPr/>
          <a:lstStyle/>
          <a:p>
            <a:pPr marL="0" indent="0">
              <a:buNone/>
            </a:pPr>
            <a:r>
              <a:rPr lang="cs-CZ" sz="1800" dirty="false" smtClean="false"/>
              <a:t>Symbol Domečku vždy vrací uživatele na Nástěnku.</a:t>
            </a:r>
          </a:p>
          <a:p>
            <a:endParaRPr lang="cs-CZ" dirty="false"/>
          </a:p>
        </p:txBody>
      </p:sp>
      <p:cxnSp>
        <p:nvCxnSpPr>
          <p:cNvPr id="15" name="Přímá spojnice se šipkou 14"/>
          <p:cNvCxnSpPr>
            <a:endCxn id="14" idx="2"/>
          </p:cNvCxnSpPr>
          <p:nvPr/>
        </p:nvCxnSpPr>
        <p:spPr>
          <a:xfrm flipV="true">
            <a:off x="612666" y="2220491"/>
            <a:ext cx="0" cy="3152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65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Depeše – vytvoření nové depeše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56483" y="1340768"/>
            <a:ext cx="8640960" cy="576064"/>
          </a:xfrm>
        </p:spPr>
        <p:txBody>
          <a:bodyPr/>
          <a:lstStyle/>
          <a:p>
            <a:pPr algn="just"/>
            <a:r>
              <a:rPr lang="cs-CZ" dirty="false" smtClean="false"/>
              <a:t>Nová depeše </a:t>
            </a:r>
            <a:r>
              <a:rPr lang="cs-CZ" dirty="false" smtClean="false">
                <a:sym typeface="Wingdings" pitchFamily="2" charset="2"/>
              </a:rPr>
              <a:t></a:t>
            </a:r>
            <a:r>
              <a:rPr lang="cs-CZ" dirty="false" smtClean="false"/>
              <a:t> Nový záznam </a:t>
            </a:r>
            <a:r>
              <a:rPr lang="cs-CZ" dirty="false" smtClean="false">
                <a:sym typeface="Wingdings" pitchFamily="2" charset="2"/>
              </a:rPr>
              <a:t></a:t>
            </a:r>
            <a:r>
              <a:rPr lang="cs-CZ" dirty="false" smtClean="false"/>
              <a:t> Vyplnit text </a:t>
            </a:r>
            <a:r>
              <a:rPr lang="cs-CZ" dirty="false" smtClean="false">
                <a:sym typeface="Wingdings" pitchFamily="2" charset="2"/>
              </a:rPr>
              <a:t></a:t>
            </a:r>
            <a:r>
              <a:rPr lang="cs-CZ" dirty="false" smtClean="false"/>
              <a:t> Uložit</a:t>
            </a:r>
          </a:p>
          <a:p>
            <a:endParaRPr lang="cs-CZ" dirty="false" smtClean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</a:t>
            </a:fld>
            <a:endParaRPr lang="cs-CZ" dirty="false"/>
          </a:p>
        </p:txBody>
      </p:sp>
      <p:pic>
        <p:nvPicPr>
          <p:cNvPr id="5122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58666"/>
            <a:ext cx="8424936" cy="470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4120702" y="4758652"/>
            <a:ext cx="129614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6917487" y="5589240"/>
            <a:ext cx="124528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06044" y="4780537"/>
            <a:ext cx="1243386" cy="2565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456642" y="2113606"/>
            <a:ext cx="188311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370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Depeše - výběr adresátů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</a:t>
            </a:fld>
            <a:endParaRPr lang="cs-CZ" dirty="false"/>
          </a:p>
        </p:txBody>
      </p:sp>
      <p:sp>
        <p:nvSpPr>
          <p:cNvPr id="5" name="Zástupný symbol pro obsah 4"/>
          <p:cNvSpPr>
            <a:spLocks noGrp="true"/>
          </p:cNvSpPr>
          <p:nvPr>
            <p:ph idx="13"/>
          </p:nvPr>
        </p:nvSpPr>
        <p:spPr>
          <a:xfrm>
            <a:off x="5724128" y="2020350"/>
            <a:ext cx="3240360" cy="4216961"/>
          </a:xfrm>
        </p:spPr>
        <p:txBody>
          <a:bodyPr/>
          <a:lstStyle/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false" smtClean="false"/>
              <a:t>Vyhledávání </a:t>
            </a:r>
            <a:r>
              <a:rPr lang="cs-CZ" sz="2400" dirty="false"/>
              <a:t>pomocí filtrů v horním šedivém řádku </a:t>
            </a:r>
            <a:r>
              <a:rPr lang="cs-CZ" sz="2400" dirty="false" smtClean="false"/>
              <a:t>(zástupný znak </a:t>
            </a:r>
            <a:r>
              <a:rPr lang="cs-CZ" sz="3000" dirty="false" smtClean="false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cs-CZ" sz="2400" dirty="false" smtClean="false"/>
              <a:t>)</a:t>
            </a:r>
            <a:endParaRPr lang="cs-CZ" sz="2400" dirty="false"/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false" smtClean="false"/>
              <a:t>Označení konkrétní osoby</a:t>
            </a:r>
          </a:p>
          <a:p>
            <a:pPr marL="432000" lvl="1" indent="-432000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false" smtClean="false"/>
              <a:t>Výběr </a:t>
            </a:r>
            <a:r>
              <a:rPr lang="cs-CZ" sz="2400" dirty="false"/>
              <a:t>pomocí </a:t>
            </a:r>
            <a:r>
              <a:rPr lang="cs-CZ" sz="2400" dirty="false" smtClean="false"/>
              <a:t>šipek</a:t>
            </a:r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false" smtClean="false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false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false" smtClean="false"/>
              <a:t>Uložit </a:t>
            </a:r>
            <a:r>
              <a:rPr lang="cs-CZ" sz="2400" dirty="false"/>
              <a:t>a zpě</a:t>
            </a:r>
            <a:r>
              <a:rPr lang="cs-CZ" dirty="false"/>
              <a:t>t</a:t>
            </a:r>
          </a:p>
        </p:txBody>
      </p:sp>
      <p:sp>
        <p:nvSpPr>
          <p:cNvPr id="6" name="Obdélník 5"/>
          <p:cNvSpPr/>
          <p:nvPr/>
        </p:nvSpPr>
        <p:spPr>
          <a:xfrm>
            <a:off x="1763688" y="2276872"/>
            <a:ext cx="115212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614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00" y="1270000"/>
            <a:ext cx="5266984" cy="489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337232" y="2020351"/>
            <a:ext cx="1426455" cy="2565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6147" name="Picture 3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281" y="4755949"/>
            <a:ext cx="63055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>
            <a:off x="1187624" y="2276872"/>
            <a:ext cx="2304256" cy="26096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6081802" y="5094414"/>
            <a:ext cx="2593828" cy="2565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5774521" y="4886488"/>
            <a:ext cx="288032" cy="2358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6149" name="Picture 5"/>
          <p:cNvPicPr>
            <a:picLocks noChangeAspect="true" noChangeArrowheads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093295"/>
            <a:ext cx="1224136" cy="457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bdélník 19"/>
          <p:cNvSpPr/>
          <p:nvPr/>
        </p:nvSpPr>
        <p:spPr>
          <a:xfrm>
            <a:off x="7167380" y="6136429"/>
            <a:ext cx="1296914" cy="3856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99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 smtClean="false"/>
              <a:t>Depeše - Správa složek</a:t>
            </a:r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9</a:t>
            </a:fld>
            <a:endParaRPr lang="cs-CZ" dirty="false"/>
          </a:p>
        </p:txBody>
      </p:sp>
      <p:pic>
        <p:nvPicPr>
          <p:cNvPr id="2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8424936" cy="430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888454" y="5618115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2" name="Zástupný symbol pro obsah 8"/>
          <p:cNvSpPr>
            <a:spLocks noGrp="true"/>
          </p:cNvSpPr>
          <p:nvPr>
            <p:ph idx="10"/>
          </p:nvPr>
        </p:nvSpPr>
        <p:spPr>
          <a:xfrm>
            <a:off x="250155" y="1268760"/>
            <a:ext cx="8427815" cy="1224136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false" smtClean="false"/>
              <a:t>Možno vytvářet nové položky a podpoložky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cs-CZ" dirty="false"/>
              <a:t>Možno třídění depeší podle předem nastavených atributů (např. čísla výzvy, projektu atd.)</a:t>
            </a:r>
          </a:p>
          <a:p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3842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o="urn:schemas-microsoft-com:office:office" xmlns:xvml="urn:schemas-microsoft-com:office:excel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Template>prezentace</properties:Template>
  <properties:Words>1060</properties:Words>
  <properties:PresentationFormat>Předvádění na obrazovce (4:3)</properties:PresentationFormat>
  <properties:Paragraphs>262</properties:Paragraphs>
  <properties:Slides>44</properties:Slides>
  <properties:Notes>0</properties:Notes>
  <properties:TotalTime>1918</properties:TotalTime>
  <properties:HiddenSlides>0</properties:HiddenSlides>
  <properties:MMClips>0</properties:MMClips>
  <properties:ScaleCrop>false</properties:ScaleCrop>
  <properties:HeadingPairs>
    <vt:vector baseType="variant" size="4"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properties:HeadingPairs>
  <properties:TitlesOfParts>
    <vt:vector baseType="lpstr" size="45">
      <vt:lpstr>prezentace</vt:lpstr>
      <vt:lpstr>Ukázka portálu IS KP14+ </vt:lpstr>
      <vt:lpstr> přihlášení A Podpora uživatelů </vt:lpstr>
      <vt:lpstr>Příručky a výzvy</vt:lpstr>
      <vt:lpstr>Titulní obrazovka Is kp14+</vt:lpstr>
      <vt:lpstr>Registrace do IS KP14+</vt:lpstr>
      <vt:lpstr>Úvodní obrazovka – nástěnka</vt:lpstr>
      <vt:lpstr>Depeše – vytvoření nové depeše</vt:lpstr>
      <vt:lpstr>Depeše - výběr adresátů</vt:lpstr>
      <vt:lpstr>Depeše - Správa složek</vt:lpstr>
      <vt:lpstr>Nastavení notifikací</vt:lpstr>
      <vt:lpstr>Základní menu</vt:lpstr>
      <vt:lpstr>Nápověda</vt:lpstr>
      <vt:lpstr>Vytvoření nové žádosti</vt:lpstr>
      <vt:lpstr>Pravidla pro vyplňování žádosti</vt:lpstr>
      <vt:lpstr>Datová oblast žádosti</vt:lpstr>
      <vt:lpstr>Příklady vyplňovaných záložek – IDENTIFIKACE OPERACE</vt:lpstr>
      <vt:lpstr>projekt</vt:lpstr>
      <vt:lpstr>specifické cíle</vt:lpstr>
      <vt:lpstr>Popis projektu</vt:lpstr>
      <vt:lpstr>Indikátory</vt:lpstr>
      <vt:lpstr>Horizontální principy</vt:lpstr>
      <vt:lpstr>AKTIVITY</vt:lpstr>
      <vt:lpstr>CÍLOVÁ SKUPINA</vt:lpstr>
      <vt:lpstr>UMÍSTĚNÍ</vt:lpstr>
      <vt:lpstr>Subjekty projektu</vt:lpstr>
      <vt:lpstr>SUBJEKTY PROJEKTU - TYPY</vt:lpstr>
      <vt:lpstr>CZ NACE</vt:lpstr>
      <vt:lpstr>ADRESY SUBJEKTU</vt:lpstr>
      <vt:lpstr>osoby subjektu</vt:lpstr>
      <vt:lpstr>Rozpočet jednotkový</vt:lpstr>
      <vt:lpstr>Přehled zdrojů financování</vt:lpstr>
      <vt:lpstr>Finanční plán</vt:lpstr>
      <vt:lpstr>čestné prohlášení</vt:lpstr>
      <vt:lpstr>dokumenty</vt:lpstr>
      <vt:lpstr>Operace se žádostí</vt:lpstr>
      <vt:lpstr>Přístup k projektu (I.)</vt:lpstr>
      <vt:lpstr>Přístup k projektu (II.)</vt:lpstr>
      <vt:lpstr>Kontrola</vt:lpstr>
      <vt:lpstr>Finalizace</vt:lpstr>
      <vt:lpstr>podpis a podání žádosti</vt:lpstr>
      <vt:lpstr>podpis žádosti (I.)</vt:lpstr>
      <vt:lpstr>podpis žádosti (II.)</vt:lpstr>
      <vt:lpstr>Status žádosti </vt:lpstr>
      <vt:lpstr>Děkuji za pozornost</vt:lpstr>
    </vt:vector>
  </properties:TitlesOfParts>
  <properties:LinksUpToDate>false</properties:LinksUpToDate>
  <properties:SharedDoc>false</properties:SharedDoc>
  <properties:HyperlinksChanged>false</properties:HyperlinksChanged>
  <properties:Application>Microsoft Office PowerPoint</properties:Application>
  <properties:AppVersion>14.0000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terms:created xmlns:xsi="http://www.w3.org/2001/XMLSchema-instance" xsi:type="dcterms:W3CDTF">2015-02-20T08:23:15Z</dcterms:created>
  <dc:creator/>
  <cp:lastModifiedBy/>
  <cp:lastPrinted>2016-06-27T07:48:29Z</cp:lastPrinted>
  <dcterms:modified xmlns:xsi="http://www.w3.org/2001/XMLSchema-instance" xsi:type="dcterms:W3CDTF">2016-06-27T07:55:57Z</dcterms:modified>
  <cp:revision>265</cp:revision>
  <dc:title>Prezentace aplikace PowerPoint</dc:title>
</cp:coreProperties>
</file>