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1"/>
  </p:sldMasterIdLst>
  <p:notesMasterIdLst>
    <p:notesMasterId r:id="rId31"/>
  </p:notesMasterIdLst>
  <p:sldIdLst>
    <p:sldId id="256" r:id="rId2"/>
    <p:sldId id="382" r:id="rId3"/>
    <p:sldId id="383" r:id="rId4"/>
    <p:sldId id="339" r:id="rId5"/>
    <p:sldId id="406" r:id="rId6"/>
    <p:sldId id="378" r:id="rId7"/>
    <p:sldId id="385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381" r:id="rId29"/>
    <p:sldId id="337" r:id="rId3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9943" autoAdjust="false"/>
  </p:normalViewPr>
  <p:slideViewPr>
    <p:cSldViewPr showGuides="true">
      <p:cViewPr>
        <p:scale>
          <a:sx n="100" d="100"/>
          <a:sy n="100" d="100"/>
        </p:scale>
        <p:origin x="-1860" y="-11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slides/slide25.xml" Type="http://schemas.openxmlformats.org/officeDocument/2006/relationships/slide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theme/theme1.xml" Type="http://schemas.openxmlformats.org/officeDocument/2006/relationships/theme" Id="rId34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slides/slide24.xml" Type="http://schemas.openxmlformats.org/officeDocument/2006/relationships/slide" Id="rId25"/>
    <Relationship Target="viewProps.xml" Type="http://schemas.openxmlformats.org/officeDocument/2006/relationships/viewProps" Id="rId33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slides/slide28.xml" Type="http://schemas.openxmlformats.org/officeDocument/2006/relationships/slid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presProps.xml" Type="http://schemas.openxmlformats.org/officeDocument/2006/relationships/presProps" Id="rId32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slides/slide27.xml" Type="http://schemas.openxmlformats.org/officeDocument/2006/relationships/slide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notesMasters/notesMaster1.xml" Type="http://schemas.openxmlformats.org/officeDocument/2006/relationships/notesMaster" Id="rId31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slides/slide26.xml" Type="http://schemas.openxmlformats.org/officeDocument/2006/relationships/slide" Id="rId27"/>
    <Relationship Target="slides/slide29.xml" Type="http://schemas.openxmlformats.org/officeDocument/2006/relationships/slide" Id="rId30"/>
    <Relationship Target="tableStyles.xml" Type="http://schemas.openxmlformats.org/officeDocument/2006/relationships/tableStyles" Id="rId35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3.10.2016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algn="just">
              <a:defRPr/>
            </a:pPr>
            <a:endParaRPr lang="cs-CZ" altLang="cs-CZ" dirty="false" smtClean="false"/>
          </a:p>
          <a:p>
            <a:pPr marL="0" marR="0" indent="0" algn="just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VIERKA</a:t>
            </a:r>
          </a:p>
          <a:p>
            <a:pPr algn="just">
              <a:defRPr/>
            </a:pPr>
            <a:r>
              <a:rPr lang="cs-CZ" altLang="cs-CZ" dirty="false" smtClean="false"/>
              <a:t>Úvazek pracovníka v OPZ může být maximálně </a:t>
            </a:r>
            <a:r>
              <a:rPr lang="cs-CZ" altLang="cs-CZ" b="true" dirty="false" smtClean="false"/>
              <a:t>1,0 celkem</a:t>
            </a:r>
            <a:r>
              <a:rPr lang="cs-CZ" altLang="cs-CZ" dirty="false" smtClean="false"/>
              <a:t>, tj. součet všech úvazků pracovníka u zaměstnavatele a partnera včetně příp. DPP a DPČ, nesmí překročit jeden pracovní úvazek, a to po celou dobu zapojení do projektu.</a:t>
            </a:r>
          </a:p>
          <a:p>
            <a:pPr algn="just">
              <a:defRPr/>
            </a:pPr>
            <a:r>
              <a:rPr lang="cs-CZ" altLang="cs-CZ" dirty="false" smtClean="false"/>
              <a:t>Změna oproti OP LZZ, kde byl povolený úvazek max. 1,0 u jednoho zaměstnavatele</a:t>
            </a:r>
            <a:r>
              <a:rPr lang="cs-CZ" altLang="cs-CZ" sz="1400" dirty="false" smtClean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true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8705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56035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99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5901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endParaRPr lang="cs-CZ" altLang="cs-CZ" dirty="false" smtClean="false"/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 smtClean="false"/>
              <a:t>VIERKA</a:t>
            </a: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true" dirty="false" smtClean="false"/>
          </a:p>
          <a:p>
            <a:r>
              <a:rPr lang="cs-CZ" altLang="cs-CZ" dirty="false" smtClean="false"/>
              <a:t>Stanovení výše hodinové sazby</a:t>
            </a:r>
          </a:p>
          <a:p>
            <a:r>
              <a:rPr lang="cs-CZ" altLang="cs-CZ" dirty="false" smtClean="false"/>
              <a:t>Při stanovení výše hodinové sazby za práci pro projekt u osob, které vykonávají stejnou či obdobnou práci i mimo realizaci projektu, je příjemce povinen brát v úvahu výši sazeb těchto zaměstnanců za činnosti mimo projekt. Pokud zaměstnanec zajišťuje v projektu stejnou či obdobnou činnost, jakou vykonává mimo projekt, pak se výše sazby za práci pro projekt a za stejnou či obdobnou práci bez vazby na projekt nemohou lišit. Vyšší hodinová sazba za práci pro projekt může být stanovena pouze v odůvodněných případech a s ohledem na charakter vykonávané činnosti s projektem nesouvisející.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 smtClean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false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 smtClean="false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 smtClean="false"/>
              <a:t>Kliknutím lze upravit styl.</a:t>
            </a:r>
            <a:endParaRPr lang="cs-CZ" dirty="false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 smtClean="false"/>
              <a:t>Kliknutím lze upravit styly předlohy textu.</a:t>
            </a:r>
          </a:p>
          <a:p>
            <a:pPr lvl="1"/>
            <a:r>
              <a:rPr lang="cs-CZ" dirty="false" smtClean="false"/>
              <a:t>Druhá úroveň</a:t>
            </a:r>
          </a:p>
          <a:p>
            <a:pPr lvl="2"/>
            <a:r>
              <a:rPr lang="cs-CZ" dirty="false" smtClean="false"/>
              <a:t>Třetí úroveň</a:t>
            </a:r>
          </a:p>
          <a:p>
            <a:pPr lvl="3"/>
            <a:r>
              <a:rPr lang="cs-CZ" dirty="false" smtClean="false"/>
              <a:t>Čtvrtá úroveň</a:t>
            </a:r>
          </a:p>
          <a:p>
            <a:pPr lvl="4"/>
            <a:r>
              <a:rPr lang="cs-CZ" dirty="false" smtClean="false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media/image2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obvykle-ceny-a-mzdy-platy-opz/-/dokument/799359" Type="http://schemas.openxmlformats.org/officeDocument/2006/relationships/hyperlink" Id="rId4"/>
</Relationships>

</file>

<file path=ppt/slides/_rels/slide12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www.mpsv.cz/ISPV.php" Type="http://schemas.openxmlformats.org/officeDocument/2006/relationships/hyperlink" Id="rId3"/>
    <Relationship TargetMode="External" Target="https://www.esfcr.cz/obvykle-ceny-a-mzdy-platy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s://ec.europa.eu/europeaid/applicable-rates-diems-framework-ec-funded-external-aid-contracts-18032015_en" Type="http://schemas.openxmlformats.org/officeDocument/2006/relationships/hyperlink" Id="rId3"/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mailto:dita.tondlova@mpsv.cz" Type="http://schemas.openxmlformats.org/officeDocument/2006/relationships/hyperlink" Id="rId8"/>
    <Relationship TargetMode="External" Target="mailto:petra.piglova@mpsv.cz" Type="http://schemas.openxmlformats.org/officeDocument/2006/relationships/hyperlink" Id="rId13"/>
    <Relationship TargetMode="External" Target="mailto:monika.ljubkova@mpsv.cz" Type="http://schemas.openxmlformats.org/officeDocument/2006/relationships/hyperlink" Id="rId3"/>
    <Relationship TargetMode="External" Target="mailto:vera.nouzova@mpsv.cz" Type="http://schemas.openxmlformats.org/officeDocument/2006/relationships/hyperlink" Id="rId7"/>
    <Relationship TargetMode="External" Target="mailto:veronika.dankova@mpsv.cz" Type="http://schemas.openxmlformats.org/officeDocument/2006/relationships/hyperlink" Id="rId12"/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tereza.zahalkova@mpsv.cz" Type="http://schemas.openxmlformats.org/officeDocument/2006/relationships/hyperlink" Id="rId6"/>
    <Relationship TargetMode="External" Target="mailto:ondrej.remes@mpsv.cz" Type="http://schemas.openxmlformats.org/officeDocument/2006/relationships/hyperlink" Id="rId11"/>
    <Relationship TargetMode="External" Target="mailto:hana.bartonickova@mpsv.cz" Type="http://schemas.openxmlformats.org/officeDocument/2006/relationships/hyperlink" Id="rId5"/>
    <Relationship TargetMode="External" Target="mailto:marketa.olsanska@mpsv.cz" Type="http://schemas.openxmlformats.org/officeDocument/2006/relationships/hyperlink" Id="rId10"/>
    <Relationship TargetMode="External" Target="mailto:lenka.veverkova@mpsv.cz" Type="http://schemas.openxmlformats.org/officeDocument/2006/relationships/hyperlink" Id="rId4"/>
    <Relationship TargetMode="External" Target="mailto:viera.hudecova@mpsv.cz" Type="http://schemas.openxmlformats.org/officeDocument/2006/relationships/hyperlink" Id="rId9"/>
</Relationships>

</file>

<file path=ppt/slides/_rels/slide29.xml.rels><?xml version="1.0" encoding="UTF-8" standalone="yes"?>
<Relationships xmlns="http://schemas.openxmlformats.org/package/2006/relationships">
    <Relationship Target="../media/image5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1475656" y="1988840"/>
            <a:ext cx="7272000" cy="1224000"/>
          </a:xfrm>
        </p:spPr>
        <p:txBody>
          <a:bodyPr/>
          <a:lstStyle/>
          <a:p>
            <a:r>
              <a:rPr lang="cs-CZ" dirty="false" smtClean="false"/>
              <a:t>seminář pro příjemce</a:t>
            </a:r>
            <a:br>
              <a:rPr lang="cs-CZ" dirty="false" smtClean="false"/>
            </a:br>
            <a:r>
              <a:rPr lang="cs-CZ" dirty="false" smtClean="false"/>
              <a:t>Výzva č. 03_15_023</a:t>
            </a:r>
            <a:br>
              <a:rPr lang="cs-CZ" dirty="false" smtClean="false"/>
            </a:br>
            <a:r>
              <a:rPr lang="cs-CZ" sz="3200" i="true" dirty="false"/>
              <a:t>Pravidla realizace projektů</a:t>
            </a:r>
            <a:r>
              <a:rPr lang="cs-CZ" dirty="false" smtClean="false"/>
              <a:t/>
            </a:r>
            <a:br>
              <a:rPr lang="cs-CZ" dirty="false" smtClean="false"/>
            </a:br>
            <a:endParaRPr lang="cs-CZ" dirty="false"/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false"/>
              <a:t>Oddělení projektů systému služeb </a:t>
            </a:r>
            <a:r>
              <a:rPr lang="cs-CZ" dirty="false" smtClean="false"/>
              <a:t>(874</a:t>
            </a:r>
            <a:r>
              <a:rPr lang="cs-CZ" dirty="false"/>
              <a:t>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47664" y="4941168"/>
            <a:ext cx="7272000" cy="540000"/>
          </a:xfrm>
        </p:spPr>
        <p:txBody>
          <a:bodyPr/>
          <a:lstStyle/>
          <a:p>
            <a:r>
              <a:rPr lang="cs-CZ" dirty="false"/>
              <a:t>ř</a:t>
            </a:r>
            <a:r>
              <a:rPr lang="cs-CZ" dirty="false" smtClean="false"/>
              <a:t>íjen 2016</a:t>
            </a:r>
            <a:endParaRPr lang="cs-CZ" dirty="false"/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-99392"/>
            <a:ext cx="8424000" cy="1080000"/>
          </a:xfrm>
        </p:spPr>
        <p:txBody>
          <a:bodyPr/>
          <a:lstStyle/>
          <a:p>
            <a:pPr algn="ctr"/>
            <a:r>
              <a:rPr lang="cs-CZ" sz="2800" dirty="false"/>
              <a:t>Projekty s nepřímými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</a:t>
            </a:r>
            <a:r>
              <a:rPr lang="cs-CZ" sz="1800" dirty="false" smtClean="false"/>
              <a:t>procenta nepřímých nákladů).</a:t>
            </a:r>
            <a:endParaRPr lang="cs-CZ" sz="1800" dirty="false"/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 smtClean="false"/>
              <a:t>Prostředky </a:t>
            </a:r>
            <a:r>
              <a:rPr lang="cs-CZ" sz="1800" dirty="false"/>
              <a:t>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 smtClean="false"/>
              <a:t> 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 smtClean="false"/>
              <a:t>(v poměru </a:t>
            </a:r>
            <a:r>
              <a:rPr lang="cs-CZ" sz="1800" dirty="false"/>
              <a:t>stanoveném právním aktem</a:t>
            </a:r>
            <a:r>
              <a:rPr lang="cs-CZ" sz="1800" dirty="false" smtClean="false"/>
              <a:t>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Využití </a:t>
            </a:r>
            <a:r>
              <a:rPr lang="cs-CZ" sz="1800" dirty="false"/>
              <a:t>nepřímých nákladů není předmětem kontrol ze strany Řídicího orgánu (administrativních, ani </a:t>
            </a:r>
            <a:r>
              <a:rPr lang="cs-CZ" sz="1800" dirty="false" smtClean="false"/>
              <a:t>kontrol </a:t>
            </a:r>
            <a:r>
              <a:rPr lang="cs-CZ" sz="1800" dirty="false"/>
              <a:t>na místě).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4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způsobilého </a:t>
            </a:r>
            <a:r>
              <a:rPr lang="cs-CZ" dirty="false" smtClean="false"/>
              <a:t/>
            </a:r>
            <a:br>
              <a:rPr lang="cs-CZ" dirty="false" smtClean="false"/>
            </a:br>
            <a:r>
              <a:rPr lang="cs-CZ" dirty="false" smtClean="false"/>
              <a:t>výdaje 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v době před zahájením realizace projektu</a:t>
            </a:r>
            <a:r>
              <a:rPr lang="cs-CZ" sz="1800" dirty="false" smtClean="false"/>
              <a:t>).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 </a:t>
            </a:r>
            <a:r>
              <a:rPr lang="cs-CZ" sz="1800" dirty="false"/>
              <a:t>výdaj musí být v souladu s právními předpisy, v souladu s pravidly programu </a:t>
            </a:r>
            <a:r>
              <a:rPr lang="cs-CZ" sz="1800" dirty="false" smtClean="false"/>
              <a:t>OPZ a </a:t>
            </a:r>
            <a:r>
              <a:rPr lang="cs-CZ" sz="1800" dirty="false"/>
              <a:t>s podmínkami poskytnutí podpory, musí být přiměřený, vzniknul v době realizace, splňuje podmínky územní způsobilosti, je řádně identifikovaný, prokazatelný a doložitelný, je nezbytný pro dosažení cílů projektu. Podmínky musí být splněny zároveň</a:t>
            </a:r>
            <a:r>
              <a:rPr lang="cs-CZ" sz="1800" dirty="false" smtClean="false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</a:t>
            </a:r>
            <a:r>
              <a:rPr lang="cs-CZ" altLang="cs-CZ" sz="1800" b="true" dirty="false" smtClean="false"/>
              <a:t>: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800" b="true" dirty="false"/>
              <a:t>Hospodárností,</a:t>
            </a:r>
            <a:r>
              <a:rPr lang="cs-CZ" altLang="cs-CZ" sz="1800" dirty="false"/>
              <a:t> tj. zajištěním kvalitně dosažených úkolů s co nejnižším vynaložením veřejných </a:t>
            </a:r>
            <a:r>
              <a:rPr lang="cs-CZ" altLang="cs-CZ" sz="1800" dirty="false" smtClean="false"/>
              <a:t>prostředků – informace k obvyklým cenám na stránkách </a:t>
            </a:r>
            <a:r>
              <a:rPr lang="cs-CZ" altLang="cs-CZ" sz="1800" dirty="false" smtClean="false">
                <a:hlinkClick r:id="rId3"/>
              </a:rPr>
              <a:t>www.esfcr.cz</a:t>
            </a:r>
            <a:r>
              <a:rPr lang="cs-CZ" altLang="cs-CZ" sz="1800" dirty="false" smtClean="false"/>
              <a:t>: </a:t>
            </a:r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dirty="false" smtClean="false">
                <a:hlinkClick r:id="rId4"/>
              </a:rPr>
              <a:t>https</a:t>
            </a:r>
            <a:r>
              <a:rPr lang="cs-CZ" altLang="cs-CZ" sz="1600" b="true" dirty="false">
                <a:hlinkClick r:id="rId4"/>
              </a:rPr>
              <a:t>://www.esfcr.cz/obvykle-ceny-a-mzdy-platy-opz/-/</a:t>
            </a:r>
            <a:r>
              <a:rPr lang="cs-CZ" altLang="cs-CZ" sz="1600" b="true" dirty="false" smtClean="false">
                <a:hlinkClick r:id="rId4"/>
              </a:rPr>
              <a:t>dokument/799359</a:t>
            </a:r>
            <a:endParaRPr lang="cs-CZ" altLang="cs-CZ" sz="1600" b="true" dirty="false" smtClean="false"/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1600" b="true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</a:t>
            </a:r>
            <a:r>
              <a:rPr lang="cs-CZ" sz="2800" dirty="false" err="true" smtClean="false"/>
              <a:t>ZpůsobiléHO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 výdaje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/>
              <a:t>Účelností, </a:t>
            </a:r>
            <a:r>
              <a:rPr lang="cs-CZ" altLang="cs-CZ" sz="2000" dirty="false"/>
              <a:t>tj. využitím veřejných prostředků k zajištění optimální míry dosažení cílů</a:t>
            </a:r>
            <a:r>
              <a:rPr lang="cs-CZ" altLang="cs-CZ" sz="2000" dirty="false" smtClean="false"/>
              <a:t>.</a:t>
            </a:r>
            <a:endParaRPr lang="cs-CZ" altLang="cs-CZ" sz="2000" b="true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true" dirty="false" smtClean="false"/>
              <a:t>Efektivností</a:t>
            </a:r>
            <a:r>
              <a:rPr lang="cs-CZ" altLang="cs-CZ" sz="2000" b="true" dirty="false"/>
              <a:t>, tj. </a:t>
            </a:r>
            <a:r>
              <a:rPr lang="cs-CZ" altLang="cs-CZ" sz="18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výdaje vykazované příjemcem nejsou přiměřené, ŘO je oprávněn výdaj jako způsobilý neschválit, nebo jej schválit pouze do určité výše</a:t>
            </a:r>
            <a:r>
              <a:rPr lang="cs-CZ" altLang="cs-CZ" sz="1800" dirty="false" smtClean="false"/>
              <a:t>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 smtClean="false"/>
              <a:t>Časová </a:t>
            </a:r>
            <a:r>
              <a:rPr lang="cs-CZ" sz="1800" b="true" u="sng" dirty="false"/>
              <a:t>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</a:t>
            </a:r>
            <a:r>
              <a:rPr lang="cs-CZ" sz="1800" dirty="false" smtClean="false"/>
              <a:t>projektu.</a:t>
            </a:r>
            <a:r>
              <a:rPr lang="cs-CZ" sz="1800" dirty="false"/>
              <a:t> </a:t>
            </a:r>
            <a:r>
              <a:rPr lang="cs-CZ" sz="1800" dirty="false" smtClean="false"/>
              <a:t>Tato podmínka musí být ověřitelná,  např. datem vzniku nákladu na </a:t>
            </a:r>
            <a:r>
              <a:rPr lang="cs-CZ" sz="1800" dirty="false"/>
              <a:t>příslušném účetním </a:t>
            </a:r>
            <a:r>
              <a:rPr lang="cs-CZ" sz="1800" dirty="false" smtClean="false"/>
              <a:t>dokladu.</a:t>
            </a:r>
            <a:endParaRPr lang="cs-CZ" sz="2000" b="true" u="sng" dirty="false" smtClean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true" u="sng" dirty="false" smtClean="false"/>
              <a:t>Úhrada </a:t>
            </a:r>
            <a:r>
              <a:rPr lang="cs-CZ" sz="1800" b="true" u="sng" dirty="false"/>
              <a:t>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  <a:endParaRPr lang="cs-CZ" sz="1800" dirty="false" smtClean="false"/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 smtClean="false"/>
              <a:t>Způsobilé výdaje - Osobní náklady členů RT</a:t>
            </a:r>
            <a:r>
              <a:rPr lang="cs-CZ" alt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Mzdy a platy zaměstnanců příjemce nebo partnera s finančním </a:t>
            </a:r>
            <a:r>
              <a:rPr lang="cs-CZ" altLang="cs-CZ" sz="1800" dirty="false" smtClean="false"/>
              <a:t>příspěvkem pracujících </a:t>
            </a:r>
            <a:r>
              <a:rPr lang="cs-CZ" altLang="cs-CZ" sz="1800" dirty="false"/>
              <a:t>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Příslušná část mezd nebo platů zaměstnanců příjemce nebo partnera s finančním příspěvkem podílejících se na projektu pouze částí svého </a:t>
            </a:r>
            <a:r>
              <a:rPr lang="cs-CZ" altLang="cs-CZ" sz="1800" dirty="false" smtClean="false"/>
              <a:t>úvazku.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Odměny zaměstnanců příjemce nebo partnera s finančním příspěvkem zaměstnaných na  dohodu o pracovní činnosti anebo dohodu o provedení </a:t>
            </a:r>
            <a:r>
              <a:rPr lang="cs-CZ" altLang="cs-CZ" sz="1800" dirty="false" smtClean="false"/>
              <a:t>práce.</a:t>
            </a:r>
            <a:endParaRPr lang="cs-CZ" altLang="cs-CZ" sz="1800" dirty="false"/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/>
              <a:t>Odměna příjemce nebo partnera s finančním příspěvkem, který je </a:t>
            </a:r>
            <a:r>
              <a:rPr lang="cs-CZ" altLang="cs-CZ" sz="1800" dirty="false" smtClean="false"/>
              <a:t>OSVČ.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 smtClean="false"/>
              <a:t>Osobní náklady pracovníků příjemce nebo partnera s finančním příspěvkem (členů RT), kteří vykonávají pro projekt činnosti, které patří </a:t>
            </a:r>
            <a:r>
              <a:rPr lang="cs-CZ" sz="1800" dirty="false"/>
              <a:t>na základě vymezení nepřímých nákladů </a:t>
            </a:r>
            <a:r>
              <a:rPr lang="cs-CZ" sz="1800" dirty="false" smtClean="false"/>
              <a:t>mezi </a:t>
            </a:r>
            <a:r>
              <a:rPr lang="cs-CZ" sz="1800" dirty="false"/>
              <a:t>nepřímé </a:t>
            </a:r>
            <a:r>
              <a:rPr lang="cs-CZ" sz="1800" dirty="false" smtClean="false"/>
              <a:t>náklady, patří do nepřímých nákladů. </a:t>
            </a:r>
            <a:endParaRPr lang="cs-CZ" alt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Způsobilé osobní náklady </a:t>
            </a:r>
            <a:r>
              <a:rPr lang="cs-CZ" sz="1800" dirty="false"/>
              <a:t>- součet hrubé mzdy/platu/odměny z dohody a odvodů na sociální a zdravotní pojištění hrazených </a:t>
            </a:r>
            <a:r>
              <a:rPr lang="cs-CZ" sz="1800" dirty="false" smtClean="false"/>
              <a:t>zaměstnavatelem a </a:t>
            </a:r>
            <a:r>
              <a:rPr lang="cs-CZ" sz="1800" dirty="false"/>
              <a:t>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</a:t>
            </a:r>
            <a:r>
              <a:rPr lang="cs-CZ" altLang="cs-CZ" sz="1800" dirty="false" smtClean="false"/>
              <a:t>by měly respektovat obvyklou </a:t>
            </a:r>
            <a:r>
              <a:rPr lang="cs-CZ" altLang="cs-CZ" sz="1800" dirty="false"/>
              <a:t>výši v daném místě, čase a oboru. </a:t>
            </a:r>
            <a:r>
              <a:rPr lang="cs-CZ" altLang="cs-CZ" sz="1800" dirty="false" smtClean="false"/>
              <a:t>V případě nárokování vyšších mzdových sazeb - nutné odůvodnění.</a:t>
            </a:r>
            <a:endParaRPr lang="cs-CZ" altLang="cs-CZ" sz="1800" dirty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Informace </a:t>
            </a:r>
            <a:r>
              <a:rPr lang="cs-CZ" altLang="cs-CZ" sz="1800" dirty="false"/>
              <a:t>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2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3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III.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 smtClean="false"/>
              <a:t>Pracovní </a:t>
            </a:r>
            <a:r>
              <a:rPr lang="cs-CZ" altLang="cs-CZ" sz="1800" dirty="false"/>
              <a:t>smlouvy a dohody o pracích konaných mimo pracovní poměr (DPP/DPČ) musí být v souladu se </a:t>
            </a:r>
            <a:r>
              <a:rPr lang="cs-CZ" altLang="cs-CZ" sz="1800" dirty="false" smtClean="false"/>
              <a:t>zákoníkem </a:t>
            </a:r>
            <a:r>
              <a:rPr lang="cs-CZ" altLang="cs-CZ" sz="1800" dirty="false"/>
              <a:t>práce</a:t>
            </a:r>
            <a:r>
              <a:rPr lang="cs-CZ" altLang="cs-CZ" sz="1800" dirty="false" smtClean="false"/>
              <a:t>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dirty="false" smtClean="false"/>
              <a:t>DPČ </a:t>
            </a:r>
            <a:r>
              <a:rPr lang="cs-CZ" sz="1800" dirty="false"/>
              <a:t>- týdenní rozsah nesmí v průměru </a:t>
            </a:r>
            <a:r>
              <a:rPr lang="cs-CZ" sz="1800" dirty="false" smtClean="false"/>
              <a:t>překračovat 20 hodin, maximálně </a:t>
            </a:r>
            <a:r>
              <a:rPr lang="cs-CZ" sz="1800" dirty="false"/>
              <a:t>za dobu 52 </a:t>
            </a:r>
            <a:r>
              <a:rPr lang="cs-CZ" sz="1800" dirty="false" smtClean="false"/>
              <a:t>týdnů.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Do částky 2499 Kč za měsíc </a:t>
            </a:r>
            <a:r>
              <a:rPr lang="cs-CZ" sz="1600" dirty="false" smtClean="false"/>
              <a:t>– nehradí se odvody </a:t>
            </a:r>
            <a:r>
              <a:rPr lang="cs-CZ" sz="1600" dirty="false"/>
              <a:t>na zdravotní a sociální </a:t>
            </a:r>
            <a:r>
              <a:rPr lang="cs-CZ" sz="1600" dirty="false" smtClean="false"/>
              <a:t>pojištění (zaměstnání malého rozsahu).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sz="1600" dirty="false"/>
              <a:t>Od částky 2500 Kč za měsíc vzniká povinnost platby zdravotního a sociálního pojištění</a:t>
            </a:r>
            <a:r>
              <a:rPr lang="cs-CZ" sz="1800" dirty="false"/>
              <a:t>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DPP - rozsah práce nesmí překročit 300 hodin v kalendářním roce u jednoho </a:t>
            </a:r>
            <a:r>
              <a:rPr lang="cs-CZ" sz="1800" dirty="false" smtClean="false"/>
              <a:t>zaměstnavatele. </a:t>
            </a:r>
            <a:endParaRPr lang="cs-CZ" sz="1800" dirty="false"/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</a:t>
            </a:r>
            <a:r>
              <a:rPr lang="cs-CZ" sz="1600" dirty="false" smtClean="false"/>
              <a:t>se hradí, pokud odměna DPP v  měsíci přesáhne 10.000 </a:t>
            </a:r>
            <a:r>
              <a:rPr lang="cs-CZ" sz="1600" dirty="false"/>
              <a:t>Kč.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</a:t>
            </a:r>
            <a:r>
              <a:rPr lang="cs-CZ" altLang="cs-CZ" sz="1600" dirty="false" smtClean="false"/>
              <a:t>10.000 </a:t>
            </a:r>
            <a:r>
              <a:rPr lang="cs-CZ" altLang="cs-CZ" sz="1600" dirty="false"/>
              <a:t>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 smtClean="false"/>
              <a:t>pojištění</a:t>
            </a:r>
            <a:r>
              <a:rPr lang="cs-CZ" altLang="cs-CZ" sz="1600" dirty="false"/>
              <a:t>.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IV.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1800" b="true" u="sng" dirty="false" smtClean="false"/>
              <a:t>Povinné náležitosti pracovních smluv, DPČ a DPP v OPZ</a:t>
            </a:r>
            <a:r>
              <a:rPr lang="cs-CZ" sz="1800" dirty="false" smtClean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Identifikace </a:t>
            </a:r>
            <a:r>
              <a:rPr lang="cs-CZ" sz="1800" dirty="false"/>
              <a:t>projektu (název či registrační číslo</a:t>
            </a:r>
            <a:r>
              <a:rPr lang="cs-CZ" sz="1800" dirty="false" smtClean="false"/>
              <a:t>),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</a:t>
            </a:r>
            <a:r>
              <a:rPr lang="cs-CZ" sz="1800" dirty="false"/>
              <a:t>opis pracovní činnosti</a:t>
            </a:r>
            <a:r>
              <a:rPr lang="cs-CZ" sz="1800" dirty="false" smtClean="false"/>
              <a:t>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Rozsah </a:t>
            </a:r>
            <a:r>
              <a:rPr lang="cs-CZ" sz="1800" dirty="false"/>
              <a:t>činnosti, tzn. úvazek nebo  počet hodin za časovou </a:t>
            </a:r>
            <a:r>
              <a:rPr lang="cs-CZ" sz="1800" dirty="false" smtClean="false"/>
              <a:t>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 smtClean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 smtClean="false"/>
              <a:t>Úvazek </a:t>
            </a:r>
            <a:r>
              <a:rPr lang="cs-CZ" altLang="cs-CZ" sz="1800" dirty="false"/>
              <a:t>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 smtClean="false"/>
              <a:t>Úvazek 1,0 - neprojektové úvazky =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Příklad: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 smtClean="false"/>
              <a:t>              Maximální úvazek pro projekt je možný ve výši 0,2.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 smtClean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smtClean="false"/>
              <a:t>V.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Odvody </a:t>
            </a:r>
            <a:r>
              <a:rPr lang="cs-CZ" sz="1800" b="true" u="sng" dirty="false"/>
              <a:t>zaměstnavatele na sociální a zdravotní pojištění</a:t>
            </a:r>
            <a:r>
              <a:rPr lang="cs-CZ" sz="1800" b="true" dirty="false"/>
              <a:t>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Způsobilé jsou odvody na </a:t>
            </a:r>
            <a:r>
              <a:rPr lang="cs-CZ" sz="1800" dirty="false"/>
              <a:t>sociální a zdravotní pojištění</a:t>
            </a:r>
            <a:r>
              <a:rPr lang="cs-CZ" sz="1800" b="true" dirty="false"/>
              <a:t> </a:t>
            </a:r>
            <a:r>
              <a:rPr lang="cs-CZ" sz="1800" dirty="false" smtClean="false"/>
              <a:t>spojené </a:t>
            </a:r>
            <a:r>
              <a:rPr lang="cs-CZ" sz="1800" dirty="false"/>
              <a:t>se zaměstnancem hrazené zaměstnavatelem povinně na základě právních předpisů</a:t>
            </a:r>
            <a:r>
              <a:rPr lang="cs-CZ" sz="1800" dirty="false" smtClean="false"/>
              <a:t>. </a:t>
            </a:r>
          </a:p>
          <a:p>
            <a:pPr marL="0" indent="0" algn="just">
              <a:buNone/>
            </a:pPr>
            <a:r>
              <a:rPr lang="cs-CZ" sz="1800" b="true" u="sng" dirty="false" smtClean="false"/>
              <a:t>Odměny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</a:t>
            </a:r>
            <a:r>
              <a:rPr lang="cs-CZ" altLang="cs-CZ" sz="1800" dirty="false" smtClean="false"/>
              <a:t>jsou odměny za </a:t>
            </a:r>
            <a:r>
              <a:rPr lang="cs-CZ" altLang="cs-CZ" sz="1800" dirty="false"/>
              <a:t>splnění mimořádného nebo zvlášť významného úkolu apod</a:t>
            </a:r>
            <a:r>
              <a:rPr lang="cs-CZ" altLang="cs-CZ" sz="1800" dirty="false" smtClean="false"/>
              <a:t>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 smtClean="false"/>
              <a:t>Příjemce </a:t>
            </a:r>
            <a:r>
              <a:rPr lang="cs-CZ" altLang="cs-CZ" sz="1800" dirty="false"/>
              <a:t>stanoví kritéria, při jejichž splnění lze odměny zaměstnanci poskytnout. </a:t>
            </a:r>
            <a:endParaRPr lang="cs-CZ" altLang="cs-CZ" sz="1800" dirty="false" smtClean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 smtClean="false"/>
              <a:t>Způsobilé </a:t>
            </a:r>
            <a:r>
              <a:rPr lang="cs-CZ" altLang="cs-CZ" sz="1800" dirty="false"/>
              <a:t>jsou odměny, které nepřekročí 25 </a:t>
            </a:r>
            <a:r>
              <a:rPr lang="cs-CZ" altLang="cs-CZ" sz="1800" dirty="false" smtClean="false"/>
              <a:t>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</a:t>
            </a:r>
            <a:r>
              <a:rPr lang="cs-CZ" sz="2800" dirty="false" smtClean="false"/>
              <a:t>náklady VI.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Náhrady za </a:t>
            </a:r>
            <a:r>
              <a:rPr lang="cs-CZ" sz="1800" b="true" u="sng" dirty="false"/>
              <a:t>dovolenou </a:t>
            </a:r>
            <a:endParaRPr lang="cs-CZ" sz="1800" b="true" u="sng" dirty="false" smtClean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</a:t>
            </a:r>
            <a:r>
              <a:rPr lang="cs-CZ" altLang="cs-CZ" sz="1800" dirty="false" smtClean="false"/>
              <a:t>pouze </a:t>
            </a:r>
            <a:r>
              <a:rPr lang="cs-CZ" altLang="cs-CZ" sz="1800" dirty="false"/>
              <a:t>v rozsahu, v jakém odpovídají míře zapojení zaměstnance (=úvazek </a:t>
            </a:r>
            <a:r>
              <a:rPr lang="cs-CZ" altLang="cs-CZ" sz="1800" dirty="false" smtClean="false"/>
              <a:t>dle pracovní smlouvy, DPČ, DPP v </a:t>
            </a:r>
            <a:r>
              <a:rPr lang="cs-CZ" altLang="cs-CZ" sz="1800" dirty="false"/>
              <a:t>projektu) do realizace </a:t>
            </a:r>
            <a:r>
              <a:rPr lang="cs-CZ" altLang="cs-CZ" sz="1800" dirty="false" smtClean="false"/>
              <a:t>projektu </a:t>
            </a:r>
            <a:r>
              <a:rPr lang="cs-CZ" altLang="cs-CZ" sz="1800" dirty="false"/>
              <a:t>v měsíci, </a:t>
            </a:r>
            <a:r>
              <a:rPr lang="cs-CZ" altLang="cs-CZ" sz="1800" dirty="false" smtClean="false"/>
              <a:t>v </a:t>
            </a:r>
            <a:r>
              <a:rPr lang="cs-CZ" altLang="cs-CZ" sz="1800" dirty="false"/>
              <a:t>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</a:t>
            </a:r>
            <a:r>
              <a:rPr lang="cs-CZ" altLang="cs-CZ" sz="1800" dirty="false" smtClean="false"/>
              <a:t>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 smtClean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náklady na tvorbu, ne na čerpání FKSP.</a:t>
            </a:r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 smtClean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 smtClean="false"/>
              <a:t>VIi</a:t>
            </a:r>
            <a:r>
              <a:rPr lang="cs-CZ" sz="2800" dirty="false" smtClean="false"/>
              <a:t>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 smtClean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Způsobilým výdajem je náhrada </a:t>
            </a:r>
            <a:r>
              <a:rPr lang="cs-CZ" sz="1800" dirty="false"/>
              <a:t>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</a:t>
            </a:r>
            <a:r>
              <a:rPr lang="cs-CZ" sz="1800" dirty="false" smtClean="false"/>
              <a:t>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r>
              <a:rPr lang="cs-CZ" sz="1800" b="true" dirty="false"/>
              <a:t>v případě dalších překážek v práci</a:t>
            </a:r>
            <a:r>
              <a:rPr lang="cs-CZ" sz="1800" dirty="false"/>
              <a:t>, za které v souladu se zákoníkem práce nebo s kolektivní smlouvou nebo s vnitřním předpisem zaměstnavatele </a:t>
            </a:r>
            <a:r>
              <a:rPr lang="cs-CZ" sz="1800" dirty="false" smtClean="false"/>
              <a:t>přísluší </a:t>
            </a:r>
            <a:r>
              <a:rPr lang="cs-CZ" sz="1800" dirty="false"/>
              <a:t>zaměstnanci náhrada mzdy/platu hrazená zaměstnavatelem (např. svatba, narození dítěte, studijní volno, </a:t>
            </a:r>
            <a:r>
              <a:rPr lang="cs-CZ" sz="1800" dirty="false" smtClean="false"/>
              <a:t>promoce, překážky na straně zaměstnavatele apod</a:t>
            </a:r>
            <a:r>
              <a:rPr lang="cs-CZ" sz="1800" dirty="false"/>
              <a:t>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Obsah semináře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 smtClean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 smtClean="false"/>
              <a:t>Rozhodnutí </a:t>
            </a:r>
            <a:r>
              <a:rPr lang="cs-CZ" dirty="false"/>
              <a:t>o poskytnutí dotace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Zálohová 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</a:t>
            </a:r>
            <a:r>
              <a:rPr lang="cs-CZ" dirty="false"/>
              <a:t> výdaje – </a:t>
            </a:r>
            <a:r>
              <a:rPr lang="cs-CZ" dirty="false" smtClean="false"/>
              <a:t>Cestovné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Způsobilé jsou výdaje </a:t>
            </a:r>
            <a:r>
              <a:rPr lang="cs-CZ" altLang="cs-CZ" sz="1800" dirty="false"/>
              <a:t>spojené s </a:t>
            </a:r>
            <a:r>
              <a:rPr lang="cs-CZ" altLang="cs-CZ" sz="1800" dirty="false" smtClean="false"/>
              <a:t>pracovními cestami </a:t>
            </a:r>
            <a:r>
              <a:rPr lang="cs-CZ" altLang="cs-CZ" sz="1800" dirty="false"/>
              <a:t>zaměstnanců (včetně DPP a DPČ) </a:t>
            </a:r>
            <a:r>
              <a:rPr lang="cs-CZ" altLang="cs-CZ" sz="1800" dirty="false" smtClean="false"/>
              <a:t>příjemce nebo partnera </a:t>
            </a:r>
            <a:r>
              <a:rPr lang="cs-CZ" altLang="cs-CZ" sz="1800" dirty="false"/>
              <a:t>s finančním </a:t>
            </a:r>
            <a:r>
              <a:rPr lang="cs-CZ" altLang="cs-CZ" sz="1800" dirty="false" smtClean="false"/>
              <a:t>příspěvkem. Jedná se o </a:t>
            </a:r>
            <a:r>
              <a:rPr lang="cs-CZ" altLang="cs-CZ" sz="1800" b="true" dirty="false" smtClean="false"/>
              <a:t>zahraniční pracovní cesty </a:t>
            </a:r>
            <a:r>
              <a:rPr lang="cs-CZ" altLang="cs-CZ" sz="1800" dirty="false" smtClean="false"/>
              <a:t>členů RT</a:t>
            </a:r>
            <a:r>
              <a:rPr lang="cs-CZ" altLang="cs-CZ" sz="1800" b="true" dirty="false" smtClean="false"/>
              <a:t> (</a:t>
            </a:r>
            <a:r>
              <a:rPr lang="cs-CZ" altLang="cs-CZ" sz="1800" dirty="false" smtClean="false"/>
              <a:t>pracovní cesty členů RT v rámci ČR patří do nepřímých nákladů). 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Při vyúčtování zahraniční </a:t>
            </a:r>
            <a:r>
              <a:rPr lang="cs-CZ" sz="1800" dirty="false"/>
              <a:t>pracovní cesty se </a:t>
            </a:r>
            <a:r>
              <a:rPr lang="cs-CZ" sz="1800" dirty="false" smtClean="false"/>
              <a:t>postupuje </a:t>
            </a:r>
            <a:r>
              <a:rPr lang="cs-CZ" sz="1800" dirty="false"/>
              <a:t>podle vyhlášky MF o základních sazbách stravného v cizí měně platné pro daný rok. 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Způsobilé výdaje u zahraniční pracovní cesty: jízdní </a:t>
            </a:r>
            <a:r>
              <a:rPr lang="cs-CZ" altLang="cs-CZ" sz="1800" dirty="false"/>
              <a:t>výdaje, ubytování, stravné, </a:t>
            </a:r>
            <a:r>
              <a:rPr lang="cs-CZ" altLang="cs-CZ" sz="1800" dirty="false" smtClean="false"/>
              <a:t>kapesné a další nezbytné </a:t>
            </a:r>
            <a:r>
              <a:rPr lang="cs-CZ" altLang="cs-CZ" sz="1800" dirty="false"/>
              <a:t>vedlejší </a:t>
            </a:r>
            <a:r>
              <a:rPr lang="cs-CZ" altLang="cs-CZ" sz="1800" dirty="false" smtClean="false"/>
              <a:t>výdaje související s pracovní cestou.</a:t>
            </a:r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Zahraniční experti v projektu: způsobilým </a:t>
            </a:r>
            <a:r>
              <a:rPr lang="cs-CZ" sz="1800" dirty="false"/>
              <a:t>výdajem </a:t>
            </a:r>
            <a:r>
              <a:rPr lang="cs-CZ" sz="1800" dirty="false" smtClean="false"/>
              <a:t>jsou náklady za </a:t>
            </a:r>
            <a:r>
              <a:rPr lang="cs-CZ" sz="1800" dirty="false"/>
              <a:t>dopravu experta do ČR a </a:t>
            </a:r>
            <a:r>
              <a:rPr lang="cs-CZ" sz="1800" dirty="false" smtClean="false"/>
              <a:t>zpět a c</a:t>
            </a:r>
            <a:r>
              <a:rPr lang="cs-CZ" altLang="cs-CZ" sz="1800" dirty="false" smtClean="false"/>
              <a:t>estovní </a:t>
            </a:r>
            <a:r>
              <a:rPr lang="cs-CZ" altLang="cs-CZ" sz="1800" dirty="false"/>
              <a:t>náhrady pro zahraniční </a:t>
            </a:r>
            <a:r>
              <a:rPr lang="cs-CZ" altLang="cs-CZ" sz="1800" dirty="false" smtClean="false"/>
              <a:t>experty v </a:t>
            </a:r>
            <a:r>
              <a:rPr lang="cs-CZ" altLang="cs-CZ" sz="1800" dirty="false"/>
              <a:t>režimu per </a:t>
            </a:r>
            <a:r>
              <a:rPr lang="cs-CZ" altLang="cs-CZ" sz="1800" dirty="false" err="true"/>
              <a:t>diems</a:t>
            </a:r>
            <a:r>
              <a:rPr lang="cs-CZ" altLang="cs-CZ" sz="1800" dirty="false"/>
              <a:t>:</a:t>
            </a:r>
          </a:p>
          <a:p>
            <a:pPr marL="414000" lvl="1" indent="0" algn="just">
              <a:buNone/>
            </a:pPr>
            <a:r>
              <a:rPr lang="cs-CZ" altLang="cs-CZ" sz="1800" b="true" dirty="false" smtClean="false">
                <a:solidFill>
                  <a:srgbClr val="00B0F0"/>
                </a:solidFill>
                <a:hlinkClick r:id="rId3"/>
              </a:rPr>
              <a:t>https</a:t>
            </a:r>
            <a:r>
              <a:rPr lang="cs-CZ" altLang="cs-CZ" sz="1800" b="true" dirty="false">
                <a:solidFill>
                  <a:srgbClr val="00B0F0"/>
                </a:solidFill>
                <a:hlinkClick r:id="rId3"/>
              </a:rPr>
              <a:t>://ec.europa.eu/europeaid/applicable-rates-diems-framework-ec-funded-external-aid-contracts-18032015_en</a:t>
            </a:r>
            <a:r>
              <a:rPr lang="cs-CZ" altLang="cs-CZ" sz="1800" b="true" dirty="false">
                <a:solidFill>
                  <a:srgbClr val="00B0F0"/>
                </a:solidFill>
              </a:rPr>
              <a:t> </a:t>
            </a:r>
            <a:endParaRPr lang="cs-CZ" altLang="cs-CZ" sz="1800" b="true" dirty="false" smtClean="false">
              <a:solidFill>
                <a:srgbClr val="00B0F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23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nákup zařízení </a:t>
            </a:r>
            <a:r>
              <a:rPr lang="cs-CZ" sz="2800" dirty="false" smtClean="false"/>
              <a:t/>
            </a:r>
            <a:br>
              <a:rPr lang="cs-CZ" sz="2800" dirty="false" smtClean="false"/>
            </a:br>
            <a:r>
              <a:rPr lang="cs-CZ" sz="2800" dirty="false" smtClean="false"/>
              <a:t>a vybavení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/>
              <a:t>Investiční výdaje - odpisovaný hmotný majetek (pořizovací hodnota vyšší než 40 tis. Kč) a nehmotný majetek (pořizovací cena vyšší než 60 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Neinvestiční výdaje – neodpisovaný hmotný majetek (pořizovací hodnota </a:t>
            </a:r>
            <a:r>
              <a:rPr lang="cs-CZ" altLang="cs-CZ" sz="1800" dirty="false" smtClean="false"/>
              <a:t>nepřesáhne 40 </a:t>
            </a:r>
            <a:r>
              <a:rPr lang="cs-CZ" altLang="cs-CZ" sz="1800" dirty="false"/>
              <a:t>tis. Kč) a nehmotný majetek (pořizovací cena </a:t>
            </a:r>
            <a:r>
              <a:rPr lang="cs-CZ" altLang="cs-CZ" sz="1800" dirty="false" smtClean="false"/>
              <a:t>nepřesáhne 60 </a:t>
            </a:r>
            <a:r>
              <a:rPr lang="cs-CZ" altLang="cs-CZ" sz="1800" dirty="false"/>
              <a:t>tis. Kč</a:t>
            </a:r>
            <a:r>
              <a:rPr lang="cs-CZ" altLang="cs-CZ" sz="1800" dirty="false" smtClean="false"/>
              <a:t>).</a:t>
            </a:r>
            <a:endParaRPr lang="cs-CZ" altLang="cs-CZ" sz="1800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Pro nákup zařízení a vybavení pro </a:t>
            </a:r>
            <a:r>
              <a:rPr lang="cs-CZ" sz="1800" dirty="false" smtClean="false"/>
              <a:t>RT platí</a:t>
            </a:r>
            <a:r>
              <a:rPr lang="cs-CZ" sz="1800" dirty="false"/>
              <a:t>, že nárokovat a proplácet lze pouze takovou výši nákladů na zařízení a vybavení, která odpovídá předpokládané výši úvazku člena </a:t>
            </a:r>
            <a:r>
              <a:rPr lang="cs-CZ" sz="1800" dirty="false" smtClean="false"/>
              <a:t>RT ve </a:t>
            </a:r>
            <a:r>
              <a:rPr lang="cs-CZ" sz="1800" dirty="false"/>
              <a:t>vztahu k jeho zapojení do </a:t>
            </a:r>
            <a:r>
              <a:rPr lang="cs-CZ" sz="1800" dirty="false" smtClean="false"/>
              <a:t>projektu, např. </a:t>
            </a:r>
            <a:r>
              <a:rPr lang="cs-CZ" altLang="cs-CZ" sz="1800" dirty="false" smtClean="false"/>
              <a:t>0,3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</a:t>
            </a:r>
            <a:r>
              <a:rPr lang="cs-CZ" altLang="cs-CZ" sz="1800" dirty="false"/>
              <a:t>max. 0,3 ks zařízení a </a:t>
            </a:r>
            <a:r>
              <a:rPr lang="cs-CZ" altLang="cs-CZ" sz="1800" dirty="false" smtClean="false"/>
              <a:t>vybavení. Úvazky </a:t>
            </a:r>
            <a:r>
              <a:rPr lang="cs-CZ" sz="1800" dirty="false" smtClean="false"/>
              <a:t>členů RT je možné sčítat, např. </a:t>
            </a:r>
            <a:r>
              <a:rPr lang="cs-CZ" altLang="cs-CZ" sz="1800" dirty="false" smtClean="false"/>
              <a:t>2 pracovníci RT na 0,5 </a:t>
            </a:r>
            <a:r>
              <a:rPr lang="cs-CZ" altLang="cs-CZ" sz="1800" dirty="false"/>
              <a:t>úvazek </a:t>
            </a:r>
            <a:r>
              <a:rPr lang="cs-CZ" altLang="cs-CZ" sz="1800" dirty="false" smtClean="false"/>
              <a:t>pro projekt = max.1 ks  zařízení a vybavení </a:t>
            </a:r>
            <a:r>
              <a:rPr lang="cs-CZ" sz="1800" dirty="false" smtClean="false"/>
              <a:t>(kontroluje </a:t>
            </a:r>
            <a:r>
              <a:rPr lang="cs-CZ" sz="1800" dirty="false"/>
              <a:t>se vůči poslednímu platnému právnímu aktu nebo poslednímu ŘO schválenému rozpočtu v době </a:t>
            </a:r>
            <a:r>
              <a:rPr lang="cs-CZ" sz="1800" dirty="false" smtClean="false"/>
              <a:t>nákupu zařízení a vybavení).</a:t>
            </a:r>
            <a:r>
              <a:rPr lang="cs-CZ" alt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</a:t>
            </a:r>
            <a:r>
              <a:rPr lang="cs-CZ" altLang="cs-CZ" sz="1800" dirty="false" smtClean="false"/>
              <a:t>pro cílovou skupinu patří do přímých nákladů a </a:t>
            </a:r>
            <a:r>
              <a:rPr lang="cs-CZ" altLang="cs-CZ" sz="1800" u="sng" dirty="false" smtClean="false"/>
              <a:t>nekrátí se dle úvazku členů RT.</a:t>
            </a: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8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</a:t>
            </a:r>
            <a:r>
              <a:rPr lang="cs-CZ" dirty="false" smtClean="false"/>
              <a:t>II.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Případné </a:t>
            </a:r>
            <a:r>
              <a:rPr lang="cs-CZ" sz="1800" dirty="false"/>
              <a:t>využívání zařízení a vybavení pro </a:t>
            </a:r>
            <a:r>
              <a:rPr lang="cs-CZ" sz="1800" dirty="false" smtClean="false"/>
              <a:t>administraci projektu a </a:t>
            </a:r>
            <a:r>
              <a:rPr lang="cs-CZ" sz="1800" dirty="false"/>
              <a:t>současně pro cílovou skupinu </a:t>
            </a:r>
            <a:r>
              <a:rPr lang="cs-CZ" sz="1800" dirty="false" smtClean="false"/>
              <a:t>(např. tiskárna) vyžaduje </a:t>
            </a:r>
            <a:r>
              <a:rPr lang="cs-CZ" sz="1800" dirty="false"/>
              <a:t>rozdělení dotčených výdajů </a:t>
            </a:r>
            <a:r>
              <a:rPr lang="cs-CZ" sz="1800" dirty="false" smtClean="false"/>
              <a:t>v adekvátním poměru mezi přímé a nepřímé náklady.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Případné využívání zařízení a vybavení pro </a:t>
            </a:r>
            <a:r>
              <a:rPr lang="cs-CZ" sz="1800" dirty="false" smtClean="false"/>
              <a:t>účely </a:t>
            </a:r>
            <a:r>
              <a:rPr lang="cs-CZ" sz="1800" dirty="false"/>
              <a:t>i mimo projekt vyžaduje rozdělení dotčených výdajů na část relevantní pro projekt a zbývající část</a:t>
            </a:r>
            <a:r>
              <a:rPr lang="cs-CZ" sz="1800" dirty="false" smtClean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Nárokovat lze jeden druh výpočetní techniky (pokud je zakoupen např. stolní počítač, není možné koupit pro daného </a:t>
            </a:r>
            <a:r>
              <a:rPr lang="cs-CZ" sz="1800" dirty="false" smtClean="false"/>
              <a:t>pracovníka ještě </a:t>
            </a:r>
            <a:r>
              <a:rPr lang="cs-CZ" sz="1800" dirty="false"/>
              <a:t>notebook apod.). </a:t>
            </a:r>
            <a:r>
              <a:rPr lang="cs-CZ" sz="1800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 smtClean="false"/>
              <a:t>Do nepřímých nákladů patří: </a:t>
            </a:r>
            <a:r>
              <a:rPr lang="cs-CZ" sz="1800" dirty="false" smtClean="false"/>
              <a:t>např. nákup zařízení </a:t>
            </a:r>
            <a:r>
              <a:rPr lang="cs-CZ" sz="1800" dirty="false"/>
              <a:t>a vybavení </a:t>
            </a:r>
            <a:r>
              <a:rPr lang="cs-CZ" sz="1800" dirty="false" smtClean="false"/>
              <a:t>určených pro administraci projektu, nákup </a:t>
            </a:r>
            <a:r>
              <a:rPr lang="cs-CZ" altLang="cs-CZ" sz="1800" dirty="false" smtClean="false"/>
              <a:t>zařízení </a:t>
            </a:r>
            <a:r>
              <a:rPr lang="cs-CZ" altLang="cs-CZ" sz="1800" dirty="false"/>
              <a:t>a vybavení pro pracovníky, jejíchž mzdy jsou hrazené z nepřímých </a:t>
            </a:r>
            <a:r>
              <a:rPr lang="cs-CZ" altLang="cs-CZ" sz="1800" dirty="false" smtClean="false"/>
              <a:t>nákladů, </a:t>
            </a:r>
            <a:r>
              <a:rPr lang="cs-CZ" sz="1800" dirty="false"/>
              <a:t>nosiče pro záznam dat, spotřební </a:t>
            </a:r>
            <a:r>
              <a:rPr lang="cs-CZ" sz="1800" dirty="false" smtClean="false"/>
              <a:t>materiál – podrobně viz. Příručka </a:t>
            </a: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sz="1800" dirty="false" smtClean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080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Nákup služeb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Předmětem nákupu </a:t>
            </a:r>
            <a:r>
              <a:rPr lang="cs-CZ" sz="1800" dirty="false" smtClean="false"/>
              <a:t>služeb mohou </a:t>
            </a:r>
            <a:r>
              <a:rPr lang="cs-CZ" sz="1800" dirty="false"/>
              <a:t>být </a:t>
            </a:r>
            <a:r>
              <a:rPr lang="cs-CZ" sz="1800" dirty="false" smtClean="false"/>
              <a:t>zejména: zpracování </a:t>
            </a:r>
            <a:r>
              <a:rPr lang="cs-CZ" sz="1800" dirty="false"/>
              <a:t>analýz, </a:t>
            </a:r>
            <a:r>
              <a:rPr lang="cs-CZ" sz="1800" dirty="false" smtClean="false"/>
              <a:t>průzkumů, studií, </a:t>
            </a:r>
            <a:r>
              <a:rPr lang="cs-CZ" sz="1800" dirty="false"/>
              <a:t>lektorské </a:t>
            </a:r>
            <a:r>
              <a:rPr lang="cs-CZ" sz="1800" dirty="false" smtClean="false"/>
              <a:t>služby, školení </a:t>
            </a:r>
            <a:r>
              <a:rPr lang="cs-CZ" sz="1800" dirty="false"/>
              <a:t>a kurzy, </a:t>
            </a:r>
            <a:r>
              <a:rPr lang="cs-CZ" sz="1800" dirty="false" smtClean="false"/>
              <a:t>vytvoření </a:t>
            </a:r>
            <a:r>
              <a:rPr lang="cs-CZ" sz="1800" dirty="false"/>
              <a:t>nových publikací, školicích materiálů nebo </a:t>
            </a:r>
            <a:r>
              <a:rPr lang="cs-CZ" sz="1800" dirty="false" smtClean="false"/>
              <a:t>manuálů, pronájem </a:t>
            </a:r>
            <a:r>
              <a:rPr lang="cs-CZ" sz="1800" dirty="false"/>
              <a:t>prostor pro práci s cílovou skupinou (např. pronájem </a:t>
            </a:r>
            <a:r>
              <a:rPr lang="cs-CZ" sz="1800" dirty="false" smtClean="false"/>
              <a:t>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Způsobilými </a:t>
            </a:r>
            <a:r>
              <a:rPr lang="cs-CZ" sz="1800" b="true" dirty="false"/>
              <a:t>výdaji nejsou výdaje na nákup lektorských služeb/školení/kurzů, na které má příjemce či partner platnou akreditaci. </a:t>
            </a:r>
            <a:r>
              <a:rPr lang="cs-CZ" sz="1800" dirty="false"/>
              <a:t>U těchto kurzů se má za to, že zapojení externího dodavatele nenaplňuje podmínku hospodárnosti. </a:t>
            </a:r>
            <a:r>
              <a:rPr lang="cs-CZ" sz="1800" dirty="false" smtClean="false"/>
              <a:t>Nákupem </a:t>
            </a:r>
            <a:r>
              <a:rPr lang="cs-CZ" sz="1800" dirty="false"/>
              <a:t>lektorských služeb se rozumí i situace, kdy danou akci organizačně zajišťuje příjemce či partner, nicméně lektor by lektorskou činnost prováděl na základě objednávky či smlouvy a následně by poskytnutou službu fakturoval</a:t>
            </a:r>
            <a:r>
              <a:rPr lang="cs-CZ" sz="1800" dirty="false" smtClean="false"/>
              <a:t>.</a:t>
            </a:r>
            <a:endParaRPr lang="cs-CZ" sz="1800" dirty="false"/>
          </a:p>
          <a:p>
            <a:pPr marL="432000" lvl="1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sz="1800" dirty="false" smtClean="false"/>
              <a:t>Při </a:t>
            </a:r>
            <a:r>
              <a:rPr lang="cs-CZ" altLang="cs-CZ" sz="1800" dirty="false"/>
              <a:t>výběru dodavatele je nutné postupovat v souladu s příručkou </a:t>
            </a: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příjemce v rámci </a:t>
            </a:r>
            <a:r>
              <a:rPr lang="cs-CZ" sz="1800" dirty="false" smtClean="false"/>
              <a:t>OPZ, část Pravidla </a:t>
            </a:r>
            <a:r>
              <a:rPr lang="cs-CZ" sz="1800" dirty="false"/>
              <a:t>pro zadávání </a:t>
            </a:r>
            <a:r>
              <a:rPr lang="cs-CZ" sz="1800" dirty="false" smtClean="false"/>
              <a:t>zakázek</a:t>
            </a:r>
            <a:r>
              <a:rPr lang="cs-CZ" dirty="false" smtClean="false"/>
              <a:t>. </a:t>
            </a:r>
            <a:endParaRPr lang="cs-CZ" dirty="false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34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</a:t>
            </a:r>
            <a:r>
              <a:rPr lang="cs-CZ" dirty="false" smtClean="false"/>
              <a:t>– přímá podpora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u="sng" dirty="false" smtClean="false"/>
              <a:t>Náklady na jízdní výdaje a ubytování cílové skupiny v rámci ČR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Cestovní </a:t>
            </a:r>
            <a:r>
              <a:rPr lang="cs-CZ" sz="1400" dirty="false"/>
              <a:t>náhrady (jízdní výdaje a ubytování) cílové skupiny, která je zaměstnancem příjemce nebo partnera s finančním příspěvkem a její zapojení do projektu probíhá v rámci pracovní cesty této osoby v režimu dle zákona č. 262/2006 Sb., zákoník práce.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Jízdní </a:t>
            </a:r>
            <a:r>
              <a:rPr lang="cs-CZ" sz="1400" dirty="false"/>
              <a:t>výdaje a ubytování pro cílovou skupinu – účastníky, kteří nejsou zaměstnanci příjemce </a:t>
            </a:r>
            <a:r>
              <a:rPr lang="cs-CZ" sz="1400" dirty="false" smtClean="false"/>
              <a:t>nebo partnera s finančním příspěvkem (ubytování lze hradit v </a:t>
            </a:r>
            <a:r>
              <a:rPr lang="cs-CZ" sz="1400" dirty="false"/>
              <a:t>cenách místně obvyklých </a:t>
            </a:r>
            <a:r>
              <a:rPr lang="cs-CZ" sz="1400" dirty="false" smtClean="false"/>
              <a:t>- max</a:t>
            </a:r>
            <a:r>
              <a:rPr lang="cs-CZ" sz="1400" dirty="false"/>
              <a:t>. </a:t>
            </a:r>
            <a:r>
              <a:rPr lang="cs-CZ" sz="1400" dirty="false" smtClean="false"/>
              <a:t>do limitu </a:t>
            </a:r>
            <a:r>
              <a:rPr lang="pl-PL" sz="1400" dirty="false" smtClean="false"/>
              <a:t>1.000 </a:t>
            </a:r>
            <a:r>
              <a:rPr lang="pl-PL" sz="1400" dirty="false"/>
              <a:t>Kč za </a:t>
            </a:r>
            <a:r>
              <a:rPr lang="pl-PL" sz="1400" dirty="false" smtClean="false"/>
              <a:t>noc).</a:t>
            </a:r>
          </a:p>
          <a:p>
            <a:pPr algn="just">
              <a:lnSpc>
                <a:spcPct val="100000"/>
              </a:lnSpc>
            </a:pPr>
            <a:r>
              <a:rPr lang="cs-CZ" sz="1600" b="true" u="sng" dirty="false" smtClean="false"/>
              <a:t>Náklady na zahraniční pracovní cestu cílové skupiny</a:t>
            </a:r>
            <a:r>
              <a:rPr lang="cs-CZ" sz="1600" dirty="false" smtClean="false"/>
              <a:t> </a:t>
            </a:r>
            <a:endParaRPr lang="cs-CZ" sz="16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Náklady na zahraniční pracovní cestu cílové </a:t>
            </a:r>
            <a:r>
              <a:rPr lang="cs-CZ" sz="1400" dirty="false"/>
              <a:t>skupiny, která je zaměstnancem příjemce nebo partnera s finančním příspěvkem </a:t>
            </a:r>
            <a:r>
              <a:rPr lang="cs-CZ" sz="1400" dirty="false" smtClean="false"/>
              <a:t>- pravidla </a:t>
            </a:r>
            <a:r>
              <a:rPr lang="cs-CZ" sz="1400" dirty="false"/>
              <a:t>způsobilosti cestovních náhrad </a:t>
            </a:r>
            <a:r>
              <a:rPr lang="cs-CZ" sz="1400" dirty="false" smtClean="false"/>
              <a:t>se řídí dle pravidel v příručce Specifická </a:t>
            </a:r>
            <a:r>
              <a:rPr lang="cs-CZ" sz="1400" dirty="false"/>
              <a:t>část pravidel pro žadatele a příjemce v rámci OPZ pro projekty se skutečně vzniklými výdaji a případně také s nepřímými </a:t>
            </a:r>
            <a:r>
              <a:rPr lang="cs-CZ" sz="1400" dirty="false" smtClean="false"/>
              <a:t>náklady, kapitola Cestovné.</a:t>
            </a:r>
            <a:endParaRPr lang="cs-CZ" sz="14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 smtClean="false"/>
              <a:t>Náklady na zahraniční cestu cílové skupiny - účastníků, </a:t>
            </a:r>
            <a:r>
              <a:rPr lang="cs-CZ" sz="1400" dirty="false"/>
              <a:t>kteří nejsou zaměstnanci příjemce nebo partnera s finančním </a:t>
            </a:r>
            <a:r>
              <a:rPr lang="cs-CZ" sz="1400" dirty="false" smtClean="false"/>
              <a:t>příspěvkem</a:t>
            </a:r>
            <a:r>
              <a:rPr lang="cs-CZ" sz="1400" dirty="false"/>
              <a:t> </a:t>
            </a:r>
            <a:r>
              <a:rPr lang="cs-CZ" sz="1400" dirty="false" smtClean="false"/>
              <a:t>- </a:t>
            </a:r>
            <a:r>
              <a:rPr lang="cs-CZ" sz="1400" dirty="false"/>
              <a:t>pravidla způsobilosti </a:t>
            </a:r>
            <a:r>
              <a:rPr lang="cs-CZ" sz="1400" dirty="false" smtClean="false"/>
              <a:t>se </a:t>
            </a:r>
            <a:r>
              <a:rPr lang="cs-CZ" sz="1400" dirty="false"/>
              <a:t>řídí dle pravidel </a:t>
            </a:r>
            <a:r>
              <a:rPr lang="cs-CZ" sz="1400" dirty="false" smtClean="false"/>
              <a:t>v </a:t>
            </a:r>
            <a:r>
              <a:rPr lang="cs-CZ" sz="1400" dirty="false"/>
              <a:t>příručce Specifická část pravidel pro žadatele a příjemce v rámci OPZ pro projekty se skutečně vzniklými výdaji a případně také s nepřímými náklady, kapitola </a:t>
            </a:r>
            <a:r>
              <a:rPr lang="cs-CZ" sz="1400" dirty="false" smtClean="false"/>
              <a:t>Přímá podpora.</a:t>
            </a:r>
            <a:endParaRPr lang="cs-CZ" sz="1400" dirty="false"/>
          </a:p>
          <a:p>
            <a:pPr marL="771750" lvl="2" indent="-285750" algn="just">
              <a:lnSpc>
                <a:spcPct val="100000"/>
              </a:lnSpc>
            </a:pPr>
            <a:endParaRPr lang="pl-PL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Vedení účetnictví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Příjemci jsou povinni vést účetnictví nebo daňovou evidenci v souladu s předpisy ČR. Příjemci, kteří vedou účetnictví v plném nebo zjednodušeném rozsahu podle zákona č. 563/1991 Sb., o účetnictví, vedou účetnictví způsobem, který zajistí </a:t>
            </a:r>
            <a:r>
              <a:rPr lang="cs-CZ" sz="1800" b="true" dirty="false"/>
              <a:t>jednoznačné přiřazení účetních položek spadajících do přímých nákladů ke konkrétnímu projektu</a:t>
            </a:r>
            <a:r>
              <a:rPr lang="cs-CZ" sz="1800" dirty="false"/>
              <a:t>, tj. zejména výnosů a nákladů a zařazení do evidence majetku (u příjemců postupujících podle § 38a zákona o účetnictví se jedná o přiřazení zejména příjmů a výdajů a zařazení do evidence majetku).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 případě zaměření aktivit projektu na podporu </a:t>
            </a:r>
            <a:r>
              <a:rPr lang="cs-CZ" sz="1800" dirty="false" smtClean="false"/>
              <a:t>sociální služby </a:t>
            </a:r>
            <a:r>
              <a:rPr lang="cs-CZ" sz="1800" dirty="false"/>
              <a:t>dle zákona č. 108/2006 Sb., o sociálních službách, ve znění pozdějších předpisů, je příjemce povinen vést své příjmy a výdaje (výnosy a náklady) transparentně s jednoznačnou vazbou ke konkrétní </a:t>
            </a:r>
            <a:r>
              <a:rPr lang="cs-CZ" sz="1800" dirty="false" smtClean="false"/>
              <a:t>sociální službě </a:t>
            </a:r>
            <a:r>
              <a:rPr lang="cs-CZ" sz="1800" dirty="false"/>
              <a:t>v rámci projektu – identifikátoru služby (zejména účetní střediska, zakázky). Je-li podpora vyplácena v režimu vyrovnávací platby za službu obecného hospodářského zájmu, má příjemce povinnost vést příjmy a výdaje (výnosy a náklady) spojené s poskytováním příslušné služby ve svém účetnictví odděleně od příjmů a výdajů (výnosů a nákladů) spojených s jinými službami či činnostmi organizace. </a:t>
            </a:r>
          </a:p>
          <a:p>
            <a:pPr algn="just">
              <a:lnSpc>
                <a:spcPct val="100000"/>
              </a:lnSpc>
              <a:spcAft>
                <a:spcPts val="1000"/>
              </a:spcAft>
              <a:defRPr/>
            </a:pPr>
            <a:endParaRPr lang="cs-CZ" dirty="false" smtClean="false"/>
          </a:p>
          <a:p>
            <a:pPr algn="just">
              <a:lnSpc>
                <a:spcPct val="100000"/>
              </a:lnSpc>
              <a:defRPr/>
            </a:pPr>
            <a:endParaRPr lang="cs-CZ" dirty="false"/>
          </a:p>
          <a:p>
            <a:pPr marL="0" indent="0" algn="just">
              <a:lnSpc>
                <a:spcPct val="100000"/>
              </a:lnSpc>
              <a:buNone/>
              <a:defRPr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364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</a:t>
            </a:r>
            <a:r>
              <a:rPr lang="cs-CZ" altLang="cs-CZ" sz="1800" dirty="false" smtClean="false"/>
              <a:t>přímých nákladů musí být </a:t>
            </a:r>
            <a:r>
              <a:rPr lang="cs-CZ" altLang="cs-CZ" sz="1800" dirty="false"/>
              <a:t>příjemce </a:t>
            </a:r>
            <a:r>
              <a:rPr lang="cs-CZ" altLang="cs-CZ" sz="1800" dirty="false" smtClean="false"/>
              <a:t>schopný doložit. Na </a:t>
            </a:r>
            <a:r>
              <a:rPr lang="cs-CZ" altLang="cs-CZ" sz="1800" dirty="false"/>
              <a:t>Řídící orgán se dokládají </a:t>
            </a:r>
            <a:r>
              <a:rPr lang="cs-CZ" altLang="cs-CZ" sz="1800" dirty="false" err="true" smtClean="false"/>
              <a:t>skeny</a:t>
            </a:r>
            <a:r>
              <a:rPr lang="cs-CZ" altLang="cs-CZ" sz="1800" dirty="false" smtClean="false"/>
              <a:t> dokladů v systému IS KP14+, </a:t>
            </a:r>
            <a:r>
              <a:rPr lang="cs-CZ" altLang="cs-CZ" sz="1800" dirty="false"/>
              <a:t>originály archivuje </a:t>
            </a:r>
            <a:r>
              <a:rPr lang="cs-CZ" altLang="cs-CZ" sz="1800" dirty="false" smtClean="false"/>
              <a:t>příjemce. 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</a:t>
            </a:r>
            <a:r>
              <a:rPr lang="cs-CZ" altLang="cs-CZ" sz="1800" b="true" dirty="false" smtClean="false"/>
              <a:t>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V 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v tom případě, pokud částka, která je z něj nárokována v žádosti o </a:t>
            </a:r>
            <a:r>
              <a:rPr lang="cs-CZ" altLang="cs-CZ" sz="1800" b="true" dirty="false" smtClean="false"/>
              <a:t>platbu, jako </a:t>
            </a:r>
            <a:r>
              <a:rPr lang="cs-CZ" altLang="cs-CZ" sz="1800" b="true" dirty="false"/>
              <a:t>výdaj projektu, přesahuje </a:t>
            </a:r>
            <a:r>
              <a:rPr lang="cs-CZ" altLang="cs-CZ" sz="1800" b="true" dirty="false" smtClean="false"/>
              <a:t>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</a:t>
            </a:r>
            <a:r>
              <a:rPr lang="cs-CZ" altLang="cs-CZ" sz="2800" dirty="false" smtClean="false"/>
              <a:t>výdajů II.</a:t>
            </a:r>
            <a:br>
              <a:rPr lang="cs-CZ" altLang="cs-CZ" sz="2800" dirty="false" smtClean="false"/>
            </a:br>
            <a:r>
              <a:rPr lang="cs-CZ" altLang="cs-CZ" sz="2800" dirty="false" smtClean="false"/>
              <a:t> DPH, 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 smtClean="false"/>
              <a:t>Pravidla </a:t>
            </a:r>
            <a:r>
              <a:rPr lang="cs-CZ" altLang="cs-CZ" sz="1800" dirty="false"/>
              <a:t>pro dokladování výdajů v rámci žádosti o platbu a při kontrole na místě </a:t>
            </a:r>
            <a:r>
              <a:rPr lang="cs-CZ" altLang="cs-CZ" sz="1800" dirty="false" smtClean="false"/>
              <a:t>– </a:t>
            </a:r>
            <a:r>
              <a:rPr lang="cs-CZ" sz="1800" dirty="false"/>
              <a:t>Tab. č. </a:t>
            </a:r>
            <a:r>
              <a:rPr lang="cs-CZ" sz="1800" dirty="false" smtClean="false"/>
              <a:t>8 v příručce </a:t>
            </a:r>
            <a:r>
              <a:rPr lang="cs-CZ" altLang="cs-CZ" sz="1800" dirty="false" smtClean="false"/>
              <a:t>Specifická </a:t>
            </a:r>
            <a:r>
              <a:rPr lang="cs-CZ" altLang="cs-CZ" sz="1800" dirty="false"/>
              <a:t>část pravidel pro žadatele a příjemce v rámci OPZ pro projekty se skutečně vzniklými výdaji a případně také s nepřímými </a:t>
            </a:r>
            <a:r>
              <a:rPr lang="cs-CZ" altLang="cs-CZ" sz="1800" dirty="false" smtClean="false"/>
              <a:t>náklady, kapitola </a:t>
            </a:r>
            <a:r>
              <a:rPr lang="cs-CZ" sz="1800" dirty="false" smtClean="false"/>
              <a:t>6.5 </a:t>
            </a:r>
            <a:r>
              <a:rPr lang="cs-CZ" sz="1800" dirty="false"/>
              <a:t>Dokladování </a:t>
            </a:r>
            <a:r>
              <a:rPr lang="cs-CZ" sz="1800" dirty="false" smtClean="false"/>
              <a:t>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 smtClean="false"/>
              <a:t>DPH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 smtClean="false"/>
              <a:t>U </a:t>
            </a:r>
            <a:r>
              <a:rPr lang="cs-CZ" sz="1800" dirty="false"/>
              <a:t>neplátce je DPH způsobilým výdajem</a:t>
            </a:r>
          </a:p>
          <a:p>
            <a:pPr marL="432000" lvl="1" indent="-4320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false"/>
              <a:t>U plátců je DPH způsobilým výdajem, pokud nevzniká nárok na </a:t>
            </a:r>
            <a:r>
              <a:rPr lang="cs-CZ" sz="1800" dirty="false" smtClean="false"/>
              <a:t>odpočet.</a:t>
            </a:r>
            <a:endParaRPr lang="cs-CZ" sz="1800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Akreditované kurzy – bez DPH</a:t>
            </a:r>
            <a:r>
              <a:rPr lang="cs-CZ" sz="1800" dirty="false" smtClean="false"/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 smtClean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 smtClean="false"/>
              <a:t>Bankovní účet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Podmínkou podpory z OPZ není samostatný bankovní </a:t>
            </a:r>
            <a:r>
              <a:rPr lang="cs-CZ" sz="1800" dirty="false" smtClean="false"/>
              <a:t>účet pro projekt. Řídící orgán </a:t>
            </a:r>
            <a:r>
              <a:rPr lang="cs-CZ" sz="1800" dirty="false"/>
              <a:t>poskytuje prostředky podpory na bankovní účet, který mu příjemce </a:t>
            </a:r>
            <a:r>
              <a:rPr lang="cs-CZ" sz="1800" dirty="false" smtClean="false"/>
              <a:t>nahlásí. Výdaje </a:t>
            </a:r>
            <a:r>
              <a:rPr lang="cs-CZ" sz="1800" dirty="false"/>
              <a:t>projektu mohou být hrazeny z libovolného bankovního účtu příjemce. </a:t>
            </a:r>
            <a:r>
              <a:rPr lang="cs-CZ" sz="1800" dirty="false" smtClean="false"/>
              <a:t>Úhrada se prokazuje kopií </a:t>
            </a:r>
            <a:r>
              <a:rPr lang="cs-CZ" sz="1800" dirty="false"/>
              <a:t>výpisu toho bankovního účtu, ze kterého byla platba skutečně provedena. Přitom musí být z výpisu zřejmé, že se jedná o bankovní účet příjemce.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KONTAKTY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6533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dirty="false" smtClean="false"/>
              <a:t>Mgr</a:t>
            </a:r>
            <a:r>
              <a:rPr lang="cs-CZ" sz="1600" dirty="false"/>
              <a:t>. Monika Ljubková, </a:t>
            </a:r>
            <a:r>
              <a:rPr lang="cs-CZ" sz="1600" dirty="false">
                <a:hlinkClick r:id="rId3"/>
              </a:rPr>
              <a:t>monika.ljubkova@mpsv.cz</a:t>
            </a:r>
            <a:r>
              <a:rPr lang="cs-CZ" sz="1600" dirty="false"/>
              <a:t>, 221 923 897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Mgr. Lenka Veverková, </a:t>
            </a:r>
            <a:r>
              <a:rPr lang="cs-CZ" sz="1600" dirty="false">
                <a:hlinkClick r:id="rId4"/>
              </a:rPr>
              <a:t>lenka.veverkova@mpsv.cz</a:t>
            </a:r>
            <a:r>
              <a:rPr lang="cs-CZ" sz="1600" dirty="false"/>
              <a:t>, 221 923 </a:t>
            </a:r>
            <a:r>
              <a:rPr lang="cs-CZ" sz="1600" dirty="false" smtClean="false"/>
              <a:t>301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Mgr. Hana Bartoníčková, </a:t>
            </a:r>
            <a:r>
              <a:rPr lang="cs-CZ" sz="1600" dirty="false" smtClean="false">
                <a:hlinkClick r:id="rId5"/>
              </a:rPr>
              <a:t>hana.bartonickova@mpsv.cz</a:t>
            </a:r>
            <a:r>
              <a:rPr lang="cs-CZ" sz="1600" dirty="false" smtClean="false"/>
              <a:t>, 221 922 177</a:t>
            </a:r>
            <a:endParaRPr lang="cs-CZ" sz="1600" dirty="false"/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Mgr. Tereza Zahálková, </a:t>
            </a:r>
            <a:r>
              <a:rPr lang="cs-CZ" sz="1600" dirty="false">
                <a:hlinkClick r:id="rId6"/>
              </a:rPr>
              <a:t>tereza.zahalkova@mpsv.cz</a:t>
            </a:r>
            <a:r>
              <a:rPr lang="cs-CZ" sz="1600" dirty="false"/>
              <a:t>, 221 923 899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Ing. Věra Nouzová, </a:t>
            </a:r>
            <a:r>
              <a:rPr lang="cs-CZ" sz="1600" dirty="false">
                <a:hlinkClick r:id="rId7"/>
              </a:rPr>
              <a:t>vera.nouzova@mpsv.cz</a:t>
            </a:r>
            <a:r>
              <a:rPr lang="cs-CZ" sz="1600" dirty="false"/>
              <a:t>, 221 922 896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Mgr. Dita Tondlová, </a:t>
            </a:r>
            <a:r>
              <a:rPr lang="cs-CZ" sz="1600" dirty="false">
                <a:hlinkClick r:id="rId8"/>
              </a:rPr>
              <a:t>dita.tondlova@mpsv.cz</a:t>
            </a:r>
            <a:r>
              <a:rPr lang="cs-CZ" sz="1600" dirty="false"/>
              <a:t>, 221 922 034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 smtClean="false"/>
              <a:t>Ing</a:t>
            </a:r>
            <a:r>
              <a:rPr lang="cs-CZ" sz="1600" dirty="false"/>
              <a:t>. Viera </a:t>
            </a:r>
            <a:r>
              <a:rPr lang="cs-CZ" sz="1600" dirty="false" smtClean="false"/>
              <a:t>Hudecová, </a:t>
            </a:r>
            <a:r>
              <a:rPr lang="cs-CZ" sz="1600" dirty="false">
                <a:hlinkClick r:id="rId9"/>
              </a:rPr>
              <a:t>viera.hudecova@mpsv.cz</a:t>
            </a:r>
            <a:r>
              <a:rPr lang="cs-CZ" sz="1600" dirty="false"/>
              <a:t>, 221 922 </a:t>
            </a:r>
            <a:r>
              <a:rPr lang="cs-CZ" sz="1600" dirty="false" smtClean="false"/>
              <a:t>859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Ing</a:t>
            </a:r>
            <a:r>
              <a:rPr lang="cs-CZ" sz="1600" dirty="false"/>
              <a:t>. Markéta Olšanská, </a:t>
            </a:r>
            <a:r>
              <a:rPr lang="cs-CZ" sz="1600" dirty="false" smtClean="false">
                <a:hlinkClick r:id="rId10"/>
              </a:rPr>
              <a:t>marketa.olsanska@mpsv.cz</a:t>
            </a:r>
            <a:r>
              <a:rPr lang="cs-CZ" sz="1600" dirty="false" smtClean="false"/>
              <a:t>, 221 </a:t>
            </a:r>
            <a:r>
              <a:rPr lang="cs-CZ" sz="1600" dirty="false"/>
              <a:t>923 614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Ing</a:t>
            </a:r>
            <a:r>
              <a:rPr lang="cs-CZ" sz="1600" dirty="false"/>
              <a:t>. Ondřej </a:t>
            </a:r>
            <a:r>
              <a:rPr lang="cs-CZ" sz="1600" dirty="false" smtClean="false"/>
              <a:t>Remeš, </a:t>
            </a:r>
            <a:r>
              <a:rPr lang="cs-CZ" sz="1600" dirty="false" smtClean="false">
                <a:hlinkClick r:id="rId11"/>
              </a:rPr>
              <a:t>ondrej.remes@mpsv.cz</a:t>
            </a:r>
            <a:r>
              <a:rPr lang="cs-CZ" sz="1600" dirty="false" smtClean="false"/>
              <a:t>, 221 </a:t>
            </a:r>
            <a:r>
              <a:rPr lang="cs-CZ" sz="1600" dirty="false"/>
              <a:t>923 </a:t>
            </a:r>
            <a:r>
              <a:rPr lang="cs-CZ" sz="1600" dirty="false" smtClean="false"/>
              <a:t>302</a:t>
            </a:r>
          </a:p>
          <a:p>
            <a:pPr lvl="0" algn="just">
              <a:lnSpc>
                <a:spcPct val="100000"/>
              </a:lnSpc>
            </a:pPr>
            <a:r>
              <a:rPr lang="cs-CZ" sz="1600" dirty="false"/>
              <a:t>Ing. Veronika Daňková, </a:t>
            </a:r>
            <a:r>
              <a:rPr lang="cs-CZ" sz="1600" dirty="false" smtClean="false">
                <a:hlinkClick r:id="rId12"/>
              </a:rPr>
              <a:t>veronika.dankova@mpsv.cz</a:t>
            </a:r>
            <a:endParaRPr lang="cs-CZ" sz="1600" dirty="false" smtClean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Ing. Petra Píglová, </a:t>
            </a:r>
            <a:r>
              <a:rPr lang="cs-CZ" sz="1600" dirty="false">
                <a:hlinkClick r:id="rId13"/>
              </a:rPr>
              <a:t>petra.piglova@mpsv.cz</a:t>
            </a:r>
            <a:endParaRPr lang="cs-CZ" sz="16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lvl="0" algn="just"/>
            <a:endParaRPr lang="cs-CZ" sz="1600" dirty="false"/>
          </a:p>
          <a:p>
            <a:pPr marL="0" lvl="0" indent="0" algn="just">
              <a:buNone/>
            </a:pPr>
            <a:endParaRPr lang="cs-CZ" sz="1800" b="true" dirty="false" smtClean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080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196752"/>
            <a:ext cx="8136456" cy="4923248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/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true" dirty="false" smtClean="false"/>
              <a:t>DĚKUJEME  </a:t>
            </a:r>
            <a:r>
              <a:rPr lang="cs-CZ" sz="3200" b="true" dirty="false"/>
              <a:t>ZA POZORNOST  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cs-CZ" sz="3200" b="true" dirty="false" smtClean="false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sz="3200" b="true" dirty="false" smtClean="false"/>
          </a:p>
          <a:p>
            <a:pPr marL="0" indent="0" algn="ctr">
              <a:buNone/>
            </a:pPr>
            <a:endParaRPr lang="cs-CZ" sz="32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1945656" cy="1935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9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ROZHODNUTÍ O POSKYTNUTÍ DOTACE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Akceptováním textu právního aktu o poskytnutí podpory </a:t>
            </a:r>
            <a:r>
              <a:rPr lang="cs-CZ" sz="2000" dirty="false" smtClean="false"/>
              <a:t>(Rozhodnutí o poskytnutí dotace) - po </a:t>
            </a:r>
            <a:r>
              <a:rPr lang="cs-CZ" sz="2000" dirty="false"/>
              <a:t>předchozím podpisu </a:t>
            </a:r>
            <a:r>
              <a:rPr lang="cs-CZ" sz="2000" dirty="false" smtClean="false"/>
              <a:t>ŘO - žadatel se stává </a:t>
            </a:r>
            <a:r>
              <a:rPr lang="cs-CZ" sz="2000" dirty="false"/>
              <a:t>příjemcem </a:t>
            </a:r>
            <a:r>
              <a:rPr lang="cs-CZ" sz="2000" dirty="false" smtClean="false"/>
              <a:t>podpory. </a:t>
            </a:r>
          </a:p>
          <a:p>
            <a:pPr algn="just">
              <a:lnSpc>
                <a:spcPct val="100000"/>
              </a:lnSpc>
            </a:pPr>
            <a:r>
              <a:rPr lang="cs-CZ" sz="2000" dirty="false" smtClean="false"/>
              <a:t>Všechna Rozhodnutí o poskytnutí dotace vydána – kromě projektů oslovených ze zásobníku – v procesu.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smtClean="false"/>
              <a:t>Pouze v elektronické podobě </a:t>
            </a:r>
            <a:r>
              <a:rPr lang="cs-CZ" sz="2000" dirty="false" smtClean="false"/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S textem právního aktu, je potřeba se podrobně </a:t>
            </a:r>
            <a:r>
              <a:rPr lang="cs-CZ" sz="2000" dirty="false" smtClean="false"/>
              <a:t>seznámit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 err="true" smtClean="false"/>
              <a:t>RoD</a:t>
            </a:r>
            <a:r>
              <a:rPr lang="cs-CZ" sz="2000" b="true" dirty="false" smtClean="false"/>
              <a:t> upravuje</a:t>
            </a:r>
            <a:r>
              <a:rPr lang="cs-CZ" sz="2000" dirty="false" smtClean="false"/>
              <a:t>: účel dotace, zahájení a ukončení realizace, finanční rámec a platební podmínky, povinnosti, stanovení veřejné podpory, sankce a přílohu (CS, KA, Rozpočet, Indikátory, FP) a další. </a:t>
            </a:r>
          </a:p>
          <a:p>
            <a:pPr marL="0" indent="0" algn="just">
              <a:buNone/>
            </a:pPr>
            <a:endParaRPr lang="cs-CZ" dirty="false" smtClean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ZDROJ INFORMACÍ A informační SYSTÉMY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0405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800" b="true" dirty="false"/>
              <a:t>www.esfcr.cz</a:t>
            </a:r>
          </a:p>
          <a:p>
            <a:pPr lvl="1">
              <a:lnSpc>
                <a:spcPct val="100000"/>
              </a:lnSpc>
            </a:pPr>
            <a:r>
              <a:rPr lang="cs-CZ" sz="1800" dirty="false" smtClean="false"/>
              <a:t>Obecná </a:t>
            </a:r>
            <a:r>
              <a:rPr lang="cs-CZ" sz="1800" dirty="false"/>
              <a:t>část pravidel pro žadatele a </a:t>
            </a:r>
            <a:r>
              <a:rPr lang="cs-CZ" sz="1800" dirty="false" smtClean="false"/>
              <a:t>příjemce</a:t>
            </a:r>
          </a:p>
          <a:p>
            <a:pPr lvl="1" algn="just">
              <a:lnSpc>
                <a:spcPct val="100000"/>
              </a:lnSpc>
            </a:pPr>
            <a:r>
              <a:rPr lang="cs-CZ" sz="1800" dirty="false"/>
              <a:t>Specifická část pravidel pro žadatele a příjemce v rámci OPZ pro projekty se skutečně vzniklými výdaji a případně také s nepřímými náklady 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800" b="true" dirty="false" smtClean="false"/>
              <a:t>https</a:t>
            </a:r>
            <a:r>
              <a:rPr lang="cs-CZ" sz="1800" b="true" dirty="false"/>
              <a:t>://</a:t>
            </a:r>
            <a:r>
              <a:rPr lang="cs-CZ" sz="1800" b="true" dirty="false" smtClean="false"/>
              <a:t>www.esfcr.cz/pravidla-pro-zadatele-a-prijemce-opz</a:t>
            </a:r>
            <a:endParaRPr lang="cs-CZ" sz="1800" dirty="false" smtClean="false"/>
          </a:p>
          <a:p>
            <a:pPr lvl="1" algn="just">
              <a:lnSpc>
                <a:spcPct val="100000"/>
              </a:lnSpc>
            </a:pPr>
            <a:r>
              <a:rPr lang="cs-CZ" sz="1800" dirty="false" smtClean="false"/>
              <a:t>Další potřebné příručky a vzory ke stažení – např. návod pro vyplnění 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, pracovní výkaz, monitorování osob, šablony pro vizuální identitu, časté dotazy, </a:t>
            </a:r>
            <a:r>
              <a:rPr lang="cs-CZ" sz="1800" dirty="false"/>
              <a:t>Pokyny pro příjemce pro práci s IS ESF 2014+ </a:t>
            </a:r>
            <a:r>
              <a:rPr lang="cs-CZ" sz="1800" dirty="false" smtClean="false"/>
              <a:t>a další. </a:t>
            </a: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 smtClean="false"/>
              <a:t>Informační systémy</a:t>
            </a:r>
            <a:r>
              <a:rPr lang="cs-CZ" sz="1800" dirty="false" smtClean="false"/>
              <a:t>: </a:t>
            </a:r>
            <a:endParaRPr lang="cs-CZ" sz="1800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KP14+ </a:t>
            </a:r>
            <a:r>
              <a:rPr lang="cs-CZ" sz="1800" dirty="false" smtClean="false"/>
              <a:t>(pro žadatele a příjemce)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 smtClean="false"/>
              <a:t> Komunikace prostřednictvím depeší – odesílat z projektu.</a:t>
            </a:r>
          </a:p>
          <a:p>
            <a:pPr marL="914400" lvl="2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cs-CZ" sz="1800" dirty="false"/>
              <a:t> </a:t>
            </a:r>
            <a:r>
              <a:rPr lang="cs-CZ" sz="1800" dirty="false" smtClean="false"/>
              <a:t>Řešení technických požadavků: </a:t>
            </a:r>
            <a:r>
              <a:rPr lang="cs-CZ" sz="1800" dirty="false" err="true" smtClean="false"/>
              <a:t>ServiceDesk</a:t>
            </a:r>
            <a:r>
              <a:rPr lang="cs-CZ" sz="1800" dirty="false"/>
              <a:t> </a:t>
            </a:r>
            <a:r>
              <a:rPr lang="cs-CZ" sz="1800" dirty="false" smtClean="false"/>
              <a:t>- </a:t>
            </a:r>
            <a:r>
              <a:rPr lang="cs-CZ" sz="1800" b="true" dirty="false" smtClean="false"/>
              <a:t>iskp@mpsv.cz</a:t>
            </a:r>
            <a:endParaRPr lang="cs-CZ" sz="1800" b="true" dirty="false"/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MS2014+</a:t>
            </a:r>
            <a:r>
              <a:rPr lang="cs-CZ" sz="1800" dirty="false" smtClean="false"/>
              <a:t> (zaměstnanci ŘO)</a:t>
            </a:r>
          </a:p>
          <a:p>
            <a:pPr marL="447675" lvl="2" indent="219075">
              <a:lnSpc>
                <a:spcPct val="100000"/>
              </a:lnSpc>
            </a:pPr>
            <a:r>
              <a:rPr lang="cs-CZ" sz="1800" b="true" dirty="false" smtClean="false"/>
              <a:t>IS ESF14+ </a:t>
            </a:r>
            <a:r>
              <a:rPr lang="cs-CZ" sz="1800" dirty="false" smtClean="false"/>
              <a:t>(monitorování podpořených osob)</a:t>
            </a:r>
          </a:p>
          <a:p>
            <a:pPr marL="447675" lvl="2" indent="219075">
              <a:lnSpc>
                <a:spcPct val="100000"/>
              </a:lnSpc>
            </a:pPr>
            <a:endParaRPr lang="cs-CZ" dirty="false" smtClean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943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Změny v projektu 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Všechny změny jsou administrovány v MS2014+ prostřednictvím formuláře žádosti o změnu (elektronicky s elektronickým podpisem oprávněné osoby), </a:t>
            </a:r>
            <a:r>
              <a:rPr lang="cs-CZ" sz="2000" b="true" dirty="false"/>
              <a:t>změnu zadává příjemce v systému IS KP2014</a:t>
            </a:r>
            <a:r>
              <a:rPr lang="cs-CZ" sz="2000" b="true" dirty="false" smtClean="false"/>
              <a:t>+.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Nepodstatné změny projektu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nevyžadují vydání změnového právního aktu </a:t>
            </a:r>
            <a:endParaRPr lang="cs-CZ" sz="2000" dirty="false" smtClean="false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vyžadují vydání změnového právního aktu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u="sng" dirty="false"/>
              <a:t>https://www.esfcr.cz/pokyny-k-vyplneni-zpravy-o-realizaci-zadosti-o-platbu-a-zadosti-o-zmenu-opz/-/dokument/809732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Nepodstatné změny PROJEKTU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Nepodstatné změny </a:t>
            </a:r>
            <a:r>
              <a:rPr lang="cs-CZ" sz="1600" dirty="false" smtClean="false"/>
              <a:t>- neovlivní </a:t>
            </a:r>
            <a:r>
              <a:rPr lang="cs-CZ" sz="1600" dirty="false"/>
              <a:t>charakter projektu a splnění cíle, možné provádět bez souhlasu ŘO a nevyžadují vydání změnového právního </a:t>
            </a:r>
            <a:r>
              <a:rPr lang="cs-CZ" sz="1600" dirty="false" smtClean="false"/>
              <a:t>aktu.</a:t>
            </a:r>
          </a:p>
          <a:p>
            <a:pPr algn="just">
              <a:lnSpc>
                <a:spcPct val="100000"/>
              </a:lnSpc>
            </a:pPr>
            <a:r>
              <a:rPr lang="cs-CZ" sz="1600" b="true" dirty="false" smtClean="false"/>
              <a:t>Povinnost odeslat žádost o změnu bez prodlení </a:t>
            </a:r>
            <a:r>
              <a:rPr lang="cs-CZ" sz="1600" dirty="false" smtClean="false"/>
              <a:t>– </a:t>
            </a:r>
            <a:r>
              <a:rPr lang="cs-CZ" sz="1600" dirty="false"/>
              <a:t>změna názvu, sídla, kontaktní osoby, </a:t>
            </a:r>
            <a:r>
              <a:rPr lang="cs-CZ" sz="1600" dirty="false" smtClean="false"/>
              <a:t>statutárního zástupce.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Žádost o změnu odeslat </a:t>
            </a:r>
            <a:r>
              <a:rPr lang="cs-CZ" sz="1600" b="true" dirty="false" smtClean="false"/>
              <a:t>nejpozději </a:t>
            </a:r>
            <a:r>
              <a:rPr lang="cs-CZ" sz="1600" b="true" dirty="false"/>
              <a:t>10 pracovních dní před termínem předložení </a:t>
            </a:r>
            <a:r>
              <a:rPr lang="cs-CZ" sz="1600" b="true" dirty="false" err="true"/>
              <a:t>ZoR</a:t>
            </a:r>
            <a:r>
              <a:rPr lang="cs-CZ" sz="1600" b="true" dirty="false"/>
              <a:t> </a:t>
            </a:r>
            <a:r>
              <a:rPr lang="cs-CZ" sz="1600" dirty="false"/>
              <a:t>za monitorovací období, ve kterém k nepodstatné změně </a:t>
            </a:r>
            <a:r>
              <a:rPr lang="cs-CZ" sz="1600" dirty="false" smtClean="false"/>
              <a:t>došlo: </a:t>
            </a:r>
            <a:endParaRPr lang="cs-CZ" sz="1600" dirty="false"/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/>
              <a:t>změna rozpočtu projektu (přesun prostředků mezi položkami, vytváření nových položek) v rámci jedné kapitoly rozpočtu; 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false" smtClean="false"/>
              <a:t>přesun prostředků mezi jednotlivými kapitolami rozpočtu do výše </a:t>
            </a:r>
            <a:r>
              <a:rPr lang="cs-CZ" sz="1600" dirty="false"/>
              <a:t>20 % celkových způsobilých výdajů projektu v režimu financování skutečně prokazovaných výdajů </a:t>
            </a:r>
            <a:r>
              <a:rPr lang="cs-CZ" sz="1600" dirty="false" smtClean="false"/>
              <a:t>(z přímých nákladů)</a:t>
            </a:r>
            <a:r>
              <a:rPr lang="cs-CZ" sz="1600" dirty="false" smtClean="false"/>
              <a:t> - kumulovaně od podpisu právního aktu, příp. změnového právního aktu či od poslední schválené podstatné změny týkající se rozpočtu, podle toho, která z těchto skutečností nastala později), přičemž se nesmí jednat o navýšení kapitoly Křížové financování. 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Jiné </a:t>
            </a:r>
            <a:r>
              <a:rPr lang="cs-CZ" sz="1600" dirty="false" smtClean="false"/>
              <a:t>nepodstatné změny – </a:t>
            </a:r>
            <a:r>
              <a:rPr lang="cs-CZ" sz="1600" b="true" dirty="false" smtClean="false"/>
              <a:t>odeslat žádost o změnu spolu se </a:t>
            </a:r>
            <a:r>
              <a:rPr lang="cs-CZ" sz="1600" b="true" dirty="false" err="true" smtClean="false"/>
              <a:t>ZoR</a:t>
            </a:r>
            <a:r>
              <a:rPr lang="cs-CZ" sz="1600" b="true" dirty="false" smtClean="false"/>
              <a:t> </a:t>
            </a:r>
            <a:r>
              <a:rPr lang="cs-CZ" sz="1600" dirty="false" smtClean="false"/>
              <a:t>(změna místa realizace, změna ve způsobu provádění klíčových aktivit, navýšení počtu osob z cílové skupiny, změna plátcovství DPH atd.)</a:t>
            </a:r>
          </a:p>
          <a:p>
            <a:pPr algn="just">
              <a:lnSpc>
                <a:spcPct val="100000"/>
              </a:lnSpc>
            </a:pPr>
            <a:r>
              <a:rPr lang="cs-CZ" sz="1600" dirty="false" smtClean="false"/>
              <a:t>Výčet změn uveden ve Specifické části pravidel. </a:t>
            </a:r>
            <a:endParaRPr lang="cs-CZ" sz="1600" dirty="false"/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 smtClean="false"/>
              <a:t>Podstatné změny projektu</a:t>
            </a:r>
            <a:endParaRPr lang="cs-CZ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Podstatné </a:t>
            </a:r>
            <a:r>
              <a:rPr lang="cs-CZ" sz="1800" dirty="false"/>
              <a:t>změny nesmí být provedeny před schválením ze strany ŘO (lhůta pro ŘO – minimálně 20 pracovních dnů).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Podstatné změny, které nevyžadují vydání změnového právního aktu</a:t>
            </a:r>
            <a:r>
              <a:rPr lang="cs-CZ" sz="1800" dirty="false" smtClean="false"/>
              <a:t>: např. změny KA, kdy nejde o nepodstatnou změnu, nová CS, </a:t>
            </a:r>
            <a:r>
              <a:rPr lang="cs-CZ" sz="1800" dirty="false"/>
              <a:t>přesun prostředků mezi jednotlivými kapitolami rozpočtu vyšší než 20 % celkových způsobilých výdajů projektu v režimu financování skutečně prokazovaných výdajů (z přímých nákladů</a:t>
            </a:r>
            <a:r>
              <a:rPr lang="cs-CZ" sz="1800" dirty="false" smtClean="false"/>
              <a:t>)</a:t>
            </a:r>
            <a:r>
              <a:rPr lang="cs-CZ" sz="1800" dirty="false" smtClean="false"/>
              <a:t>, </a:t>
            </a:r>
            <a:r>
              <a:rPr lang="cs-CZ" sz="1800" dirty="false" smtClean="false"/>
              <a:t>změna bankovního účtu, změna vymezení monitorovacího období atd.).  </a:t>
            </a:r>
            <a:r>
              <a:rPr lang="cs-CZ" sz="1800" b="true" dirty="false" smtClean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 smtClean="false"/>
              <a:t>Podstatné </a:t>
            </a:r>
            <a:r>
              <a:rPr lang="cs-CZ" sz="1800" b="true" dirty="false"/>
              <a:t>změny, které vyžadují vydání změnového právního </a:t>
            </a:r>
            <a:r>
              <a:rPr lang="cs-CZ" sz="1800" b="true" dirty="false" smtClean="false"/>
              <a:t>aktu</a:t>
            </a:r>
            <a:r>
              <a:rPr lang="cs-CZ" sz="1800" dirty="false" smtClean="false"/>
              <a:t>: např. změna cílových hodnot indikátorů (ne překročení a nedosažení), změna termínu ukončení realizace, vypuštění partnera atd. </a:t>
            </a:r>
            <a:r>
              <a:rPr lang="cs-CZ" sz="1800" b="true" dirty="false" smtClean="false"/>
              <a:t>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Výčet </a:t>
            </a:r>
            <a:r>
              <a:rPr lang="cs-CZ" sz="1800" dirty="false"/>
              <a:t>změn uveden ve Specifické části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Zálohová platba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- </a:t>
            </a:r>
            <a:r>
              <a:rPr lang="cs-CZ" sz="1800" dirty="false"/>
              <a:t>vyplacena </a:t>
            </a:r>
            <a:r>
              <a:rPr lang="cs-CZ" sz="1800" b="true" dirty="false"/>
              <a:t>bez žádosti o </a:t>
            </a:r>
            <a:r>
              <a:rPr lang="cs-CZ" sz="1800" b="true" dirty="false" smtClean="false"/>
              <a:t>platbu ze strany příjemce</a:t>
            </a:r>
            <a:r>
              <a:rPr lang="cs-CZ" sz="1800" dirty="false" smtClean="false"/>
              <a:t>, </a:t>
            </a:r>
            <a:r>
              <a:rPr lang="cs-CZ" sz="1800" dirty="false"/>
              <a:t>na základě právního </a:t>
            </a:r>
            <a:r>
              <a:rPr lang="cs-CZ" sz="1800" dirty="false" smtClean="false"/>
              <a:t>aktu, žádost o platbu vytváří ŘO.  </a:t>
            </a:r>
            <a:endParaRPr lang="cs-CZ" sz="1800" b="true" dirty="false" smtClean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Zálohová platba – poskytnuta </a:t>
            </a:r>
            <a:r>
              <a:rPr lang="cs-CZ" sz="1800" b="true" dirty="false" smtClean="false"/>
              <a:t>do </a:t>
            </a:r>
            <a:r>
              <a:rPr lang="cs-CZ" sz="1800" b="true" dirty="false"/>
              <a:t>20 pracovních dnů od akceptace vydaného právního aktu</a:t>
            </a:r>
            <a:r>
              <a:rPr lang="cs-CZ" sz="1800" dirty="false"/>
              <a:t> ze strany </a:t>
            </a:r>
            <a:r>
              <a:rPr lang="cs-CZ" sz="1800" dirty="false" smtClean="false"/>
              <a:t>příjemce. Projekt</a:t>
            </a:r>
            <a:r>
              <a:rPr lang="cs-CZ" sz="1800" dirty="false"/>
              <a:t>, který bude zahájen později než 1 měsíc od akceptace vydaného právního aktu – </a:t>
            </a:r>
            <a:r>
              <a:rPr lang="cs-CZ" sz="1800" dirty="false" smtClean="false"/>
              <a:t>záloha vyplacena nejpozději </a:t>
            </a:r>
            <a:r>
              <a:rPr lang="cs-CZ" sz="1800" b="true" dirty="false"/>
              <a:t>k datu zahájení </a:t>
            </a:r>
            <a:r>
              <a:rPr lang="cs-CZ" sz="1800" b="true" dirty="false" smtClean="false"/>
              <a:t>projektu</a:t>
            </a:r>
            <a:r>
              <a:rPr lang="cs-CZ" sz="1800" dirty="false" smtClean="false"/>
              <a:t>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 smtClean="false"/>
              <a:t>Výše zálohové platby – </a:t>
            </a:r>
            <a:r>
              <a:rPr lang="cs-CZ" sz="1800" b="true" dirty="false" smtClean="false"/>
              <a:t>40% z částky dotace dle právního aktu bez spolufinancování </a:t>
            </a:r>
            <a:r>
              <a:rPr lang="cs-CZ" sz="1800" dirty="false" smtClean="false"/>
              <a:t>(případně jiná výše dle individuálního nastavení např. u kratších projektů). </a:t>
            </a:r>
            <a:endParaRPr lang="cs-CZ" sz="18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 smtClean="false"/>
              <a:t>Projekty s nepřímými náklady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924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 smtClean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 smtClean="false"/>
              <a:t>Nepřímé náklady </a:t>
            </a:r>
            <a:r>
              <a:rPr lang="cs-CZ" sz="1800" dirty="false"/>
              <a:t>příjemce prokazuje procentuálním poměrem vůči skutečně vynaloženým způsobilým přímým nákladům, a to v rámci předložené </a:t>
            </a:r>
            <a:r>
              <a:rPr lang="cs-CZ" sz="1800" dirty="false" smtClean="false"/>
              <a:t>Zprávy </a:t>
            </a:r>
            <a:r>
              <a:rPr lang="cs-CZ" sz="1800" dirty="false"/>
              <a:t>o realizaci projektu </a:t>
            </a:r>
            <a:r>
              <a:rPr lang="cs-CZ" sz="1800" dirty="false" smtClean="false"/>
              <a:t>(</a:t>
            </a:r>
            <a:r>
              <a:rPr lang="cs-CZ" sz="1800" dirty="false" err="true" smtClean="false"/>
              <a:t>ZoR</a:t>
            </a:r>
            <a:r>
              <a:rPr lang="cs-CZ" sz="1800" dirty="false" smtClean="false"/>
              <a:t>) s </a:t>
            </a:r>
            <a:r>
              <a:rPr lang="cs-CZ" sz="1800" dirty="false"/>
              <a:t>žádostí o </a:t>
            </a:r>
            <a:r>
              <a:rPr lang="cs-CZ" sz="1800" dirty="false" smtClean="false"/>
              <a:t>platbu.</a:t>
            </a:r>
            <a:endParaRPr lang="cs-CZ" sz="1800" b="true" dirty="false" smtClean="false"/>
          </a:p>
          <a:p>
            <a:r>
              <a:rPr lang="cs-CZ" sz="1800" b="true" dirty="false"/>
              <a:t>Pomůcka k identifikaci přímých a nepřímých </a:t>
            </a:r>
            <a:r>
              <a:rPr lang="cs-CZ" sz="1800" b="true" dirty="false" smtClean="false"/>
              <a:t>nákladů: </a:t>
            </a:r>
            <a:r>
              <a:rPr lang="cs-CZ" sz="1800" dirty="false" smtClean="false"/>
              <a:t>na www.esfcr.cz: </a:t>
            </a:r>
            <a:r>
              <a:rPr lang="cs-CZ" sz="1600" b="true" dirty="false" smtClean="false">
                <a:hlinkClick r:id="rId3"/>
              </a:rPr>
              <a:t>https</a:t>
            </a:r>
            <a:r>
              <a:rPr lang="cs-CZ" sz="1600" b="true" dirty="false">
                <a:hlinkClick r:id="rId3"/>
              </a:rPr>
              <a:t>://www.esfcr.cz/pravidla-pro-zadatele-a-prijemce-opz/-/</a:t>
            </a:r>
            <a:r>
              <a:rPr lang="cs-CZ" sz="1600" b="true" dirty="false" smtClean="false">
                <a:hlinkClick r:id="rId3"/>
              </a:rPr>
              <a:t>dokument/797894</a:t>
            </a:r>
            <a:r>
              <a:rPr lang="cs-CZ" sz="1600" b="true" dirty="false" smtClean="false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</a:t>
            </a:r>
            <a:r>
              <a:rPr lang="cs-CZ" sz="1800" dirty="false" smtClean="false"/>
              <a:t>projektu. </a:t>
            </a:r>
            <a:r>
              <a:rPr lang="cs-CZ" sz="1800" dirty="false"/>
              <a:t>Pro projekty, u nichž podstatná většina nákladů vznikne formou nákupu </a:t>
            </a:r>
            <a:r>
              <a:rPr lang="cs-CZ" sz="1800" dirty="false" smtClean="false"/>
              <a:t>služeb, </a:t>
            </a:r>
            <a:r>
              <a:rPr lang="cs-CZ" sz="1800" dirty="false"/>
              <a:t>jsou </a:t>
            </a:r>
            <a:r>
              <a:rPr lang="cs-CZ" sz="1800" dirty="false" smtClean="false"/>
              <a:t>procenta </a:t>
            </a:r>
            <a:r>
              <a:rPr lang="cs-CZ" sz="1800" dirty="false"/>
              <a:t>nepřímých nákladů snížena. </a:t>
            </a:r>
            <a:endParaRPr lang="cs-CZ" sz="1800" dirty="false" smtClean="false"/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dirty="false" smtClean="false"/>
              <a:t>Pokud podíl nákupu služeb na celkových přímých způsobilých nákladech projektu činí v</a:t>
            </a:r>
            <a:r>
              <a:rPr lang="pt-BR" sz="1800" dirty="false" smtClean="false"/>
              <a:t>íce než 60 % a méně než 90 %</a:t>
            </a:r>
            <a:r>
              <a:rPr lang="cs-CZ" sz="1800" dirty="false" smtClean="false"/>
              <a:t>,</a:t>
            </a:r>
            <a:r>
              <a:rPr lang="pt-BR" sz="1800" dirty="false" smtClean="false"/>
              <a:t> </a:t>
            </a:r>
            <a:r>
              <a:rPr lang="cs-CZ" sz="1800" dirty="false" smtClean="false"/>
              <a:t>je procento nepřímých nákladů sníženo na 15%. Pokud podíl nákupu </a:t>
            </a:r>
            <a:r>
              <a:rPr lang="cs-CZ" sz="1800" dirty="false"/>
              <a:t>služeb na celkových přímých způsobilých nákladech </a:t>
            </a:r>
            <a:r>
              <a:rPr lang="cs-CZ" sz="1800" dirty="false" smtClean="false"/>
              <a:t>projektu činí 90% a výše, je procento nepřímých nákladů sníženo na 5 % (viz podmínky výzvy č.23).</a:t>
            </a:r>
          </a:p>
          <a:p>
            <a:pPr>
              <a:lnSpc>
                <a:spcPct val="100000"/>
              </a:lnSpc>
            </a:pPr>
            <a:endParaRPr lang="cs-CZ" sz="1800" dirty="false" smtClean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3661</properties:Words>
  <properties:PresentationFormat>Předvádění na obrazovce (4:3)</properties:PresentationFormat>
  <properties:Paragraphs>270</properties:Paragraphs>
  <properties:Slides>29</properties:Slides>
  <properties:Notes>16</properties:Notes>
  <properties:TotalTime>18233</properties:TotalTime>
  <properties:HiddenSlides>0</properties:HiddenSlides>
  <properties:MMClips>0</properties:MMClips>
  <properties:ScaleCrop>false</properties:ScaleCrop>
  <properties:HeadingPairs>
    <vt:vector baseType="variant" size="4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0">
      <vt:lpstr>prezentace</vt:lpstr>
      <vt:lpstr>seminář pro příjemce Výzva č. 03_15_023 Pravidla realizace projektů </vt:lpstr>
      <vt:lpstr>Obsah semináře</vt:lpstr>
      <vt:lpstr>ROZHODNUTÍ O POSKYTNUTÍ DOTACE</vt:lpstr>
      <vt:lpstr>ZDROJ INFORMACÍ A informační SYSTÉMY</vt:lpstr>
      <vt:lpstr>Změny v projektu 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způsobilého  výdaje I.</vt:lpstr>
      <vt:lpstr>Charakteristika ZpůsobiléHO 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Cestovné </vt:lpstr>
      <vt:lpstr>Způsobilé výdaje – nákup zařízení  a vybavení I.</vt:lpstr>
      <vt:lpstr>Způsobilé výdaje – nákup zařízení  a vybavení II.</vt:lpstr>
      <vt:lpstr>Způsobilé výdaje – Nákup služeb</vt:lpstr>
      <vt:lpstr>Způsobilé výdaje – přímá podpora</vt:lpstr>
      <vt:lpstr>Vedení účetnictví</vt:lpstr>
      <vt:lpstr>Dokladování výdajů I.</vt:lpstr>
      <vt:lpstr>Dokladování výdajů II.  DPH, Bankovní účet</vt:lpstr>
      <vt:lpstr>KONTAKTY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2016-10-03T07:03:48Z</dcterms:modified>
  <cp:revision>685</cp:revision>
  <dc:title>ROZLOŽENÍ SNÍMKŮ A TISK PREZENTACÍ</dc:title>
</cp:coreProperties>
</file>