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1"/>
  </p:sldMasterIdLst>
  <p:notesMasterIdLst>
    <p:notesMasterId r:id="rId27"/>
  </p:notesMasterIdLst>
  <p:handoutMasterIdLst>
    <p:handoutMasterId r:id="rId28"/>
  </p:handoutMasterIdLst>
  <p:sldIdLst>
    <p:sldId id="291" r:id="rId2"/>
    <p:sldId id="257" r:id="rId3"/>
    <p:sldId id="262" r:id="rId4"/>
    <p:sldId id="263" r:id="rId5"/>
    <p:sldId id="264" r:id="rId6"/>
    <p:sldId id="327" r:id="rId7"/>
    <p:sldId id="328" r:id="rId8"/>
    <p:sldId id="329" r:id="rId9"/>
    <p:sldId id="265" r:id="rId10"/>
    <p:sldId id="317" r:id="rId11"/>
    <p:sldId id="266" r:id="rId12"/>
    <p:sldId id="321" r:id="rId13"/>
    <p:sldId id="320" r:id="rId14"/>
    <p:sldId id="330" r:id="rId15"/>
    <p:sldId id="318" r:id="rId16"/>
    <p:sldId id="319" r:id="rId17"/>
    <p:sldId id="269" r:id="rId18"/>
    <p:sldId id="270" r:id="rId19"/>
    <p:sldId id="323" r:id="rId20"/>
    <p:sldId id="271" r:id="rId21"/>
    <p:sldId id="322" r:id="rId22"/>
    <p:sldId id="326" r:id="rId23"/>
    <p:sldId id="325" r:id="rId24"/>
    <p:sldId id="290" r:id="rId25"/>
    <p:sldId id="294" r:id="rId26"/>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047" autoAdjust="false"/>
    <p:restoredTop sz="83200" autoAdjust="false"/>
  </p:normalViewPr>
  <p:slideViewPr>
    <p:cSldViewPr>
      <p:cViewPr varScale="true">
        <p:scale>
          <a:sx n="63" d="100"/>
          <a:sy n="63" d="100"/>
        </p:scale>
        <p:origin x="-1764" y="-102"/>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slides/slide2.xml" Type="http://schemas.openxmlformats.org/officeDocument/2006/relationships/slide" Id="rId3"/>
    <Relationship Target="slides/slide20.xml" Type="http://schemas.openxmlformats.org/officeDocument/2006/relationships/slide" Id="rId21"/>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tableStyles.xml" Type="http://schemas.openxmlformats.org/officeDocument/2006/relationships/tableStyles" Id="rId33"/>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commentAuthors.xml" Type="http://schemas.openxmlformats.org/officeDocument/2006/relationships/commentAuthors" Id="rId29"/>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theme/theme1.xml" Type="http://schemas.openxmlformats.org/officeDocument/2006/relationships/theme" Id="rId32"/>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handoutMasters/handoutMaster1.xml" Type="http://schemas.openxmlformats.org/officeDocument/2006/relationships/handoutMaster" Id="rId28"/>
    <Relationship Target="slides/slide9.xml" Type="http://schemas.openxmlformats.org/officeDocument/2006/relationships/slide" Id="rId10"/>
    <Relationship Target="slides/slide18.xml" Type="http://schemas.openxmlformats.org/officeDocument/2006/relationships/slide" Id="rId19"/>
    <Relationship Target="viewProps.xml" Type="http://schemas.openxmlformats.org/officeDocument/2006/relationships/viewProps" Id="rId31"/>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notesMasters/notesMaster1.xml" Type="http://schemas.openxmlformats.org/officeDocument/2006/relationships/notesMaster" Id="rId27"/>
    <Relationship Target="presProps.xml" Type="http://schemas.openxmlformats.org/officeDocument/2006/relationships/presProps" Id="rId30"/>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11.10.2016</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11.10.2016</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3</a:t>
            </a:fld>
            <a:endParaRPr lang="cs-CZ"/>
          </a:p>
        </p:txBody>
      </p:sp>
    </p:spTree>
    <p:extLst>
      <p:ext uri="{BB962C8B-B14F-4D97-AF65-F5344CB8AC3E}">
        <p14:creationId xmlns:p14="http://schemas.microsoft.com/office/powerpoint/2010/main" val="1715350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4</a:t>
            </a:fld>
            <a:endParaRPr lang="cs-CZ"/>
          </a:p>
        </p:txBody>
      </p:sp>
    </p:spTree>
    <p:extLst>
      <p:ext uri="{BB962C8B-B14F-4D97-AF65-F5344CB8AC3E}">
        <p14:creationId xmlns:p14="http://schemas.microsoft.com/office/powerpoint/2010/main" val="2226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22</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23</a:t>
            </a:fld>
            <a:endParaRPr lang="cs-CZ"/>
          </a:p>
        </p:txBody>
      </p:sp>
    </p:spTree>
    <p:extLst>
      <p:ext uri="{BB962C8B-B14F-4D97-AF65-F5344CB8AC3E}">
        <p14:creationId xmlns:p14="http://schemas.microsoft.com/office/powerpoint/2010/main" val="1044760230"/>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22.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8.xml" Type="http://schemas.openxmlformats.org/officeDocument/2006/relationships/slideLayout" Id="rId1"/>
</Relationships>

</file>

<file path=ppt/slides/_rels/slide2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ode="External" Target="http://www.esfcr.cz/" Type="http://schemas.openxmlformats.org/officeDocument/2006/relationships/hyperlink" Id="rId8"/>
    <Relationship TargetMode="External" Target="mailto:ivana.jirkova@mpsv.cz" Type="http://schemas.openxmlformats.org/officeDocument/2006/relationships/hyperlink" Id="rId3"/>
    <Relationship TargetMode="External" Target="mailto:marcel.mares@mpsv.cz" Type="http://schemas.openxmlformats.org/officeDocument/2006/relationships/hyperlink" Id="rId7"/>
    <Relationship TargetMode="External" Target="mailto:jirina.kreidlova@mpsv.cz" Type="http://schemas.openxmlformats.org/officeDocument/2006/relationships/hyperlink" Id="rId2"/>
    <Relationship Target="../slideLayouts/slideLayout2.xml" Type="http://schemas.openxmlformats.org/officeDocument/2006/relationships/slideLayout" Id="rId1"/>
    <Relationship TargetMode="External" Target="mailto:kristyna.hochmannova@mspv.cz" Type="http://schemas.openxmlformats.org/officeDocument/2006/relationships/hyperlink" Id="rId6"/>
    <Relationship TargetMode="External" Target="mailto:petra.ulrichova@mpsv.cz" Type="http://schemas.openxmlformats.org/officeDocument/2006/relationships/hyperlink" Id="rId5"/>
    <Relationship TargetMode="External" Target="mailto:lenka.lenkova@mpsv.cz" Type="http://schemas.openxmlformats.org/officeDocument/2006/relationships/hyperlink" Id="rId4"/>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xml" Type="http://schemas.openxmlformats.org/officeDocument/2006/relationships/notesSlide" Id="rId2"/>
    <Relationship Target="../slideLayouts/slideLayout2.xml" Type="http://schemas.openxmlformats.org/officeDocument/2006/relationships/slideLayout" Id="rId1"/>
    <Relationship TargetMode="External" Target="https://www.esfcr.cz/pokyny-k-vyplneni-zpravy-o-realizaci-zadosti-o-platbu-a-zadosti-o-zmenu-opz" Type="http://schemas.openxmlformats.org/officeDocument/2006/relationships/hyperlink" Id="rId4"/>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a:t>Seminář pro příjemce</a:t>
            </a:r>
            <a:br>
              <a:rPr lang="cs-CZ" sz="2800" dirty="false"/>
            </a:br>
            <a:r>
              <a:rPr lang="cs-CZ" sz="2000" dirty="false"/>
              <a:t>typ II – Zpráva o realizaci a žádosti o platbu</a:t>
            </a:r>
            <a:endParaRPr lang="cs-CZ" sz="2000" dirty="false"/>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31. srpna 2016,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600" b="true" u="sng" dirty="false" smtClean="false"/>
              <a:t>Způsobilý výdaj </a:t>
            </a:r>
            <a:r>
              <a:rPr lang="cs-CZ" sz="16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600" dirty="false" smtClean="false"/>
              <a:t>Příjemci </a:t>
            </a:r>
            <a:r>
              <a:rPr lang="cs-CZ" sz="1600" dirty="false"/>
              <a:t>jsou </a:t>
            </a:r>
            <a:r>
              <a:rPr lang="cs-CZ" sz="1600" b="true" dirty="false"/>
              <a:t>povinni vést účetnictví </a:t>
            </a:r>
            <a:r>
              <a:rPr lang="cs-CZ" sz="1600" dirty="false"/>
              <a:t>nebo daňovou evidenci v souladu s předpisy ČR. </a:t>
            </a:r>
            <a:r>
              <a:rPr lang="cs-CZ" sz="1600" dirty="false" smtClean="false"/>
              <a:t>Příjemci</a:t>
            </a:r>
            <a:r>
              <a:rPr lang="cs-CZ" sz="16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600" dirty="false" smtClean="false"/>
          </a:p>
          <a:p>
            <a:pPr>
              <a:lnSpc>
                <a:spcPct val="100000"/>
              </a:lnSpc>
            </a:pPr>
            <a:r>
              <a:rPr lang="cs-CZ" sz="1600" dirty="false"/>
              <a:t>V případě zaměření aktivit projektu na podporu </a:t>
            </a:r>
            <a:r>
              <a:rPr lang="cs-CZ" sz="1600" dirty="false" err="true" smtClean="false"/>
              <a:t>soc.služby</a:t>
            </a:r>
            <a:r>
              <a:rPr lang="cs-CZ" sz="1600" dirty="false" smtClean="false"/>
              <a:t> </a:t>
            </a:r>
            <a:r>
              <a:rPr lang="cs-CZ" sz="1600" dirty="false"/>
              <a:t>dle zákona č. 108/2006 Sb., o sociálních službách, ve znění pozdějších předpisů, je příjemce povinen vést své příjmy a výdaje (výnosy a náklady) transparentně s jednoznačnou vazbou ke konkrétní </a:t>
            </a:r>
            <a:r>
              <a:rPr lang="cs-CZ" sz="1600" dirty="false" err="true" smtClean="false"/>
              <a:t>soc.službě</a:t>
            </a:r>
            <a:r>
              <a:rPr lang="cs-CZ" sz="1600" dirty="false" smtClean="false"/>
              <a:t> </a:t>
            </a:r>
            <a:r>
              <a:rPr lang="cs-CZ" sz="1600" dirty="false"/>
              <a:t>v rámci projektu – identifikátoru služby (zejména účetní střediska, zakázky). Je-li podpora vyplácena v režimu vyrovnávací platby za službu obecného </a:t>
            </a:r>
            <a:r>
              <a:rPr lang="cs-CZ" sz="1600" dirty="false" smtClean="false"/>
              <a:t>hospodářského zájmu</a:t>
            </a:r>
            <a:r>
              <a:rPr lang="cs-CZ" sz="1600" dirty="false"/>
              <a:t>, má příjemce povinnost vést příjmy a výdaje (výnosy a náklady) spojené s poskytováním příslušné služby ve svém účetnictví odděleně od příjmů a výdajů (výnosů a nákladů) spojených s jinými službami či činnostmi organizace. </a:t>
            </a:r>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1600" dirty="false" smtClean="false"/>
              <a:t>Za </a:t>
            </a:r>
            <a:r>
              <a:rPr lang="cs-CZ" sz="1600" dirty="false"/>
              <a:t>účelem zabránění dvojímu financování je příjemce </a:t>
            </a:r>
            <a:r>
              <a:rPr lang="cs-CZ" sz="1600" b="true" dirty="false"/>
              <a:t>povinen zajistit označení každého originálu účetního dokladu, který dokládá přímý způsobilý výdaj projektu, registračním číslem daného projektu. </a:t>
            </a:r>
            <a:r>
              <a:rPr lang="cs-CZ" sz="1600" dirty="false"/>
              <a:t>Označení může provést vepsáním textu, razítkem apod. Pravidla pro zadávání zakázek nad rámec toho stanovují, že příjemce má povinnost zavázat dodavatele k tomu, aby k proplacení předkládal pouze </a:t>
            </a:r>
            <a:r>
              <a:rPr lang="cs-CZ" sz="1600" b="true" dirty="false"/>
              <a:t>faktury, které obsahují název a číslo projektu</a:t>
            </a:r>
            <a:r>
              <a:rPr lang="cs-CZ" sz="1600" dirty="false"/>
              <a:t>. V odůvodněných případech je příjemci umožněno, aby faktury označil názvem a číslem projektu sám před jejich uplatněním v žádosti o platbu. </a:t>
            </a:r>
            <a:endParaRPr lang="cs-CZ" sz="1600" dirty="false" smtClean="false"/>
          </a:p>
          <a:p>
            <a:pPr>
              <a:lnSpc>
                <a:spcPct val="100000"/>
              </a:lnSpc>
              <a:buFont typeface="Courier New" panose="02070309020205020404" pitchFamily="49" charset="0"/>
              <a:buChar char="o"/>
            </a:pPr>
            <a:r>
              <a:rPr lang="cs-CZ" sz="1600" b="true" dirty="false"/>
              <a:t>K žádosti o platbu je nutné do IS KP14+ naskenovat účetní doklad v tom případě, pokud částka, která je z něj nárokována v žádosti o platbu jakožto výdaj projektu, přesahuje 10.000 </a:t>
            </a:r>
            <a:r>
              <a:rPr lang="cs-CZ" sz="1600" b="true" dirty="false" smtClean="false"/>
              <a:t>Kč. </a:t>
            </a:r>
            <a:r>
              <a:rPr lang="cs-CZ" sz="1600" dirty="false"/>
              <a:t>Doklady, z nichž je do projektu nárokována menší částka, není třeba do IS KP14+ jako přílohu soupisky dokladů v rámci žádosti o platbu skenovat. </a:t>
            </a:r>
            <a:endParaRPr lang="cs-CZ" sz="1600" dirty="false" smtClean="false"/>
          </a:p>
          <a:p>
            <a:pPr>
              <a:lnSpc>
                <a:spcPct val="100000"/>
              </a:lnSpc>
              <a:buFont typeface="Courier New" panose="02070309020205020404" pitchFamily="49" charset="0"/>
              <a:buChar char="o"/>
            </a:pPr>
            <a:r>
              <a:rPr lang="cs-CZ" sz="16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marL="414000" lvl="1" indent="0">
              <a:lnSpc>
                <a:spcPct val="100000"/>
              </a:lnSpc>
              <a:buNone/>
            </a:pP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p>
          <a:p>
            <a:pPr marL="0" indent="0">
              <a:lnSpc>
                <a:spcPct val="100000"/>
              </a:lnSpc>
              <a:spcBef>
                <a:spcPts val="0"/>
              </a:spcBef>
              <a:spcAft>
                <a:spcPts val="0"/>
              </a:spcAft>
              <a:buNone/>
            </a:pPr>
            <a:r>
              <a:rPr lang="cs-CZ" sz="1800" dirty="false"/>
              <a:t> </a:t>
            </a:r>
            <a:r>
              <a:rPr lang="cs-CZ" sz="1800" dirty="false" smtClean="false"/>
              <a:t>      Úvazek pracovníka v OPZ může být maximálně 1,0 celkem, tj. součet všech </a:t>
            </a:r>
          </a:p>
          <a:p>
            <a:pPr marL="0" indent="0">
              <a:lnSpc>
                <a:spcPct val="100000"/>
              </a:lnSpc>
              <a:spcBef>
                <a:spcPts val="0"/>
              </a:spcBef>
              <a:spcAft>
                <a:spcPts val="0"/>
              </a:spcAft>
              <a:buNone/>
            </a:pPr>
            <a:r>
              <a:rPr lang="cs-CZ" sz="1800" dirty="false"/>
              <a:t> </a:t>
            </a:r>
            <a:r>
              <a:rPr lang="cs-CZ" sz="1800" dirty="false" smtClean="false"/>
              <a:t>      úvazků pracovníka u zaměstnavatele a partnera včetně příp. DPP a DPĆ a to po </a:t>
            </a:r>
          </a:p>
          <a:p>
            <a:pPr marL="0" indent="0">
              <a:lnSpc>
                <a:spcPct val="100000"/>
              </a:lnSpc>
              <a:spcBef>
                <a:spcPts val="0"/>
              </a:spcBef>
              <a:spcAft>
                <a:spcPts val="0"/>
              </a:spcAft>
              <a:buNone/>
            </a:pPr>
            <a:r>
              <a:rPr lang="cs-CZ" sz="1800" dirty="false"/>
              <a:t> </a:t>
            </a:r>
            <a:r>
              <a:rPr lang="cs-CZ" sz="1800" dirty="false" smtClean="false"/>
              <a:t>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r>
              <a:rPr lang="cs-CZ" sz="1600" b="true" u="sng" dirty="false" smtClean="false"/>
              <a:t>Pravidla pro zadávání zakázek najdete v Obecné části pravidle pro žadatele a příjemce</a:t>
            </a:r>
          </a:p>
          <a:p>
            <a:pPr>
              <a:lnSpc>
                <a:spcPct val="120000"/>
              </a:lnSpc>
            </a:pPr>
            <a:r>
              <a:rPr lang="cs-CZ" sz="1600" b="true" dirty="false"/>
              <a:t>Příjemce musí při přípravě zadávacího řízení i v jeho průběhu počítat s časem nezbytným na kontroly prováděné ŘO</a:t>
            </a:r>
            <a:r>
              <a:rPr lang="cs-CZ" sz="1600" dirty="false"/>
              <a:t>! </a:t>
            </a:r>
            <a:r>
              <a:rPr lang="cs-CZ" sz="1600" dirty="false" smtClean="false"/>
              <a:t> </a:t>
            </a:r>
            <a:endParaRPr lang="cs-CZ" sz="1600" dirty="false"/>
          </a:p>
          <a:p>
            <a:pPr>
              <a:lnSpc>
                <a:spcPct val="120000"/>
              </a:lnSpc>
            </a:pPr>
            <a:r>
              <a:rPr lang="cs-CZ" sz="1600" dirty="false" smtClean="false"/>
              <a:t>Příjemce </a:t>
            </a:r>
            <a:r>
              <a:rPr lang="cs-CZ" sz="1600" dirty="false"/>
              <a:t>zasílá dokumentaci prostřednictvím IS KP14+, ŘO mu prostřednictvím </a:t>
            </a:r>
            <a:r>
              <a:rPr lang="cs-CZ" sz="1600" dirty="false" smtClean="false"/>
              <a:t>stejného </a:t>
            </a:r>
            <a:r>
              <a:rPr lang="cs-CZ" sz="1600" dirty="false"/>
              <a:t>systému poskytuje zpětnou vazbu, zda lze na základě předložené dokumentace dojít k závěru, že zadávací řízení by nemělo být v rozporu s pravidly. Za zaslání dokumentace se považuje i poskytnutí odkazu na webové stránky, na nichž je dokumentace veřejně dostupná. Příjemce je povinen na základě vyžádání ŘO předložit stanovenou dokumentaci k zadávacímu řízení, která je v originále v jiném než v českém jazyce, v úředně ověřeném překladu či v prostém překladu do českého jazyka. </a:t>
            </a:r>
            <a:endParaRPr lang="cs-CZ" sz="1600" dirty="false" smtClean="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Podklady k vydání Rozhodnutí a Rozhodnutí o poskytnutí dotace</a:t>
            </a:r>
          </a:p>
          <a:p>
            <a:pPr marL="457200" indent="-457200">
              <a:buFont typeface="+mj-lt"/>
              <a:buAutoNum type="arabicParenR"/>
            </a:pPr>
            <a:r>
              <a:rPr lang="cs-CZ" sz="2000" dirty="false" smtClean="false"/>
              <a:t>Zpráva o realizace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a:t>
            </a:r>
            <a:r>
              <a:rPr lang="cs-CZ" sz="2000" dirty="false" err="true" smtClean="false"/>
              <a:t>veř.zakázky</a:t>
            </a:r>
            <a:r>
              <a:rPr lang="cs-CZ" sz="2000" dirty="false" smtClean="false"/>
              <a:t>)</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25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stránce, pokud taková stránka existuje, stručný popis projektu úměrný míře podpory včetně jeho cílů a výsledků a </a:t>
            </a:r>
            <a:r>
              <a:rPr lang="cs-CZ" sz="6400" dirty="false" smtClean="false"/>
              <a:t>zdůraznit, </a:t>
            </a:r>
            <a:r>
              <a:rPr lang="cs-CZ" sz="6400" dirty="false"/>
              <a:t>že je na daný projekt poskytována finanční podpora EU; popis je doporučeno vložit při zahájení realizace projektu a následně jej dle potřeby aktualizovat; </a:t>
            </a:r>
          </a:p>
          <a:p>
            <a:pPr>
              <a:lnSpc>
                <a:spcPct val="10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 </a:t>
            </a:r>
            <a:r>
              <a:rPr lang="cs-CZ" sz="6400" dirty="false"/>
              <a:t>snadno viditelném pro veřejnost, jako jsou vstupní prostory budovy; umístění zajistí v návaznosti na zahájení realizace projektu a bude jej udržovat do termínu dokončení realizace projektu uvedeného v právním aktu; </a:t>
            </a:r>
          </a:p>
          <a:p>
            <a:pPr>
              <a:lnSpc>
                <a:spcPct val="120000"/>
              </a:lnSpc>
            </a:pPr>
            <a:r>
              <a:rPr lang="cs-CZ" sz="6400" dirty="false" smtClean="false"/>
              <a:t>V </a:t>
            </a:r>
            <a:r>
              <a:rPr lang="cs-CZ" sz="6400" dirty="false"/>
              <a:t>případě projektu, u kterého došlo v rámci křížového financování k podpoře stavebních prací nebo infrastruktury a jehož celková výše podpory z veřejných zdrojů přesahuje 500.000 </a:t>
            </a:r>
            <a:r>
              <a:rPr lang="cs-CZ" sz="6400" dirty="false" smtClean="false"/>
              <a:t>EUR, </a:t>
            </a:r>
            <a:r>
              <a:rPr lang="cs-CZ" sz="6400" dirty="false"/>
              <a:t>kromě plakátu </a:t>
            </a:r>
            <a:r>
              <a:rPr lang="cs-CZ" sz="6400" b="true" dirty="false" smtClean="false"/>
              <a:t>povinnost </a:t>
            </a:r>
            <a:r>
              <a:rPr lang="cs-CZ" sz="6400" dirty="false" smtClean="false"/>
              <a:t>vystavit </a:t>
            </a:r>
            <a:r>
              <a:rPr lang="cs-CZ" sz="6400" dirty="false"/>
              <a:t>nejprve dočasnou a nejpozději do tří měsíců po dokončení projektu stálou desku nebo billboard značných rozměrů v místě snadno viditelném pro veřejnost. </a:t>
            </a:r>
            <a:endParaRPr lang="cs-CZ" sz="6400" dirty="false" smtClean="false"/>
          </a:p>
          <a:p>
            <a:pPr>
              <a:lnSpc>
                <a:spcPct val="120000"/>
              </a:lnSpc>
            </a:pP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22</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Informační a komunikační </a:t>
            </a:r>
            <a:r>
              <a:rPr lang="cs-CZ" dirty="false" smtClean="false"/>
              <a:t>opatření</a:t>
            </a:r>
            <a:endParaRPr lang="cs-CZ" dirty="false"/>
          </a:p>
        </p:txBody>
      </p:sp>
      <p:sp>
        <p:nvSpPr>
          <p:cNvPr id="3" name="Zástupný symbol pro obsah 2"/>
          <p:cNvSpPr>
            <a:spLocks noGrp="true"/>
          </p:cNvSpPr>
          <p:nvPr>
            <p:ph idx="1"/>
          </p:nvPr>
        </p:nvSpPr>
        <p:spPr/>
        <p:txBody>
          <a:bodyPr/>
          <a:lstStyle/>
          <a:p>
            <a:pPr marL="0" indent="0">
              <a:buNone/>
            </a:pPr>
            <a:r>
              <a:rPr lang="cs-CZ" sz="1400" b="true" u="sng" dirty="false" smtClean="false"/>
              <a:t>POVINNÝ PLAKÁT</a:t>
            </a:r>
          </a:p>
          <a:p>
            <a:r>
              <a:rPr lang="cs-CZ" sz="1400" dirty="false" smtClean="false"/>
              <a:t>Alespoň </a:t>
            </a:r>
            <a:r>
              <a:rPr lang="cs-CZ" sz="1400" dirty="false"/>
              <a:t>1 povinný plakát min. A3 s informacemi o projektu – využít je třeba el. šablonu z </a:t>
            </a:r>
            <a:r>
              <a:rPr lang="cs-CZ" sz="1400" dirty="false">
                <a:hlinkClick r:id="rId3"/>
              </a:rPr>
              <a:t>www.esfcr.cz</a:t>
            </a:r>
            <a:r>
              <a:rPr lang="cs-CZ" sz="1400" dirty="false"/>
              <a:t> </a:t>
            </a:r>
          </a:p>
          <a:p>
            <a:r>
              <a:rPr lang="cs-CZ" sz="1400" dirty="false"/>
              <a:t>Po celou dobu realizace projektu</a:t>
            </a:r>
          </a:p>
          <a:p>
            <a:r>
              <a:rPr lang="cs-CZ" sz="1400" dirty="false"/>
              <a:t>V místě realizace projektu snadno viditelném pro veřejnost, jako jsou vstupní prostory budovy</a:t>
            </a:r>
          </a:p>
          <a:p>
            <a:pPr lvl="1"/>
            <a:r>
              <a:rPr lang="cs-CZ" sz="1400" dirty="false"/>
              <a:t>Pokud je projekt realizován na více místech, bude umístěn na všech těchto místech</a:t>
            </a:r>
          </a:p>
          <a:p>
            <a:pPr lvl="1"/>
            <a:r>
              <a:rPr lang="cs-CZ" sz="1400" dirty="false"/>
              <a:t>Pokud nelze umístit plakát v místě realizace projektu, bude umístěn v sídle příjemce</a:t>
            </a:r>
          </a:p>
          <a:p>
            <a:pPr lvl="1"/>
            <a:r>
              <a:rPr lang="cs-CZ" sz="1400" dirty="false"/>
              <a:t>Pokud příjemce realizuje více projektů OPZ v jednom místě, je možné pro všechny tyto projekty umístit pouze jeden plakát</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3583913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Ing. Jiřina Kreidlová – </a:t>
            </a:r>
            <a:r>
              <a:rPr lang="cs-CZ" sz="1800" dirty="false" smtClean="false">
                <a:hlinkClick r:id="rId2"/>
              </a:rPr>
              <a:t>jirina.kreidlova@mpsv.cz</a:t>
            </a:r>
            <a:endParaRPr lang="cs-CZ" sz="1800" dirty="false" smtClean="false"/>
          </a:p>
          <a:p>
            <a:r>
              <a:rPr lang="cs-CZ" sz="1800" dirty="false" smtClean="false"/>
              <a:t>Mgr. Ivana Jirková – </a:t>
            </a:r>
            <a:r>
              <a:rPr lang="cs-CZ" sz="1800" dirty="false" smtClean="false">
                <a:hlinkClick r:id="rId3"/>
              </a:rPr>
              <a:t>ivana.jirkova@mpsv.cz</a:t>
            </a:r>
            <a:endParaRPr lang="cs-CZ" sz="1800" dirty="false" smtClean="false"/>
          </a:p>
          <a:p>
            <a:r>
              <a:rPr lang="cs-CZ" sz="1800" dirty="false" smtClean="false"/>
              <a:t>Mgr. Lenka Lenková – </a:t>
            </a:r>
            <a:r>
              <a:rPr lang="cs-CZ" sz="1800" dirty="false" smtClean="false">
                <a:hlinkClick r:id="rId4"/>
              </a:rPr>
              <a:t>lenka.lenkova@mpsv.cz</a:t>
            </a:r>
            <a:endParaRPr lang="cs-CZ" sz="1800" dirty="false" smtClean="false"/>
          </a:p>
          <a:p>
            <a:r>
              <a:rPr lang="cs-CZ" sz="1800" dirty="false" smtClean="false"/>
              <a:t>Mgr. Petra Ulrichová – </a:t>
            </a:r>
            <a:r>
              <a:rPr lang="cs-CZ" sz="1800" dirty="false" smtClean="false">
                <a:hlinkClick r:id="rId5"/>
              </a:rPr>
              <a:t>petra.ulrichova@mpsv.cz</a:t>
            </a:r>
            <a:endParaRPr lang="cs-CZ" sz="1800" dirty="false" smtClean="false"/>
          </a:p>
          <a:p>
            <a:r>
              <a:rPr lang="cs-CZ" sz="1800" dirty="false" smtClean="false"/>
              <a:t>Mgr. Kristýna Hochmannová – </a:t>
            </a:r>
            <a:r>
              <a:rPr lang="cs-CZ" sz="1800" dirty="false" smtClean="false">
                <a:hlinkClick r:id="rId6"/>
              </a:rPr>
              <a:t>kristyna.hochmannova@mpsv.cz</a:t>
            </a:r>
            <a:endParaRPr lang="cs-CZ" sz="1800" dirty="false" smtClean="false"/>
          </a:p>
          <a:p>
            <a:r>
              <a:rPr lang="cs-CZ" sz="1800" dirty="false" smtClean="false"/>
              <a:t>Ing. Marcel Mareš – </a:t>
            </a:r>
            <a:r>
              <a:rPr lang="cs-CZ" sz="1800" dirty="false" smtClean="false">
                <a:hlinkClick r:id="rId7"/>
              </a:rPr>
              <a:t>marcel.mares@mpsv.cz</a:t>
            </a:r>
            <a:endParaRPr lang="cs-CZ" sz="1800" dirty="false" smtClean="false"/>
          </a:p>
          <a:p>
            <a:endParaRPr lang="cs-CZ" sz="1800" dirty="false" smtClean="false"/>
          </a:p>
          <a:p>
            <a:r>
              <a:rPr lang="cs-CZ" sz="1800" b="true" dirty="false" smtClean="false"/>
              <a:t>Hlavní zdroje informací je </a:t>
            </a:r>
            <a:r>
              <a:rPr lang="cs-CZ" sz="1800" b="true" dirty="false" smtClean="false">
                <a:hlinkClick r:id="rId8"/>
              </a:rPr>
              <a:t>www.esfcr.cz</a:t>
            </a:r>
            <a:r>
              <a:rPr lang="cs-CZ" sz="1800" b="true" dirty="false" smtClean="false"/>
              <a:t> a diskuzní klub pro výzvu 22. </a:t>
            </a:r>
            <a:r>
              <a:rPr lang="cs-CZ" sz="1800" dirty="false" smtClean="false"/>
              <a:t>Kontakty využívat až jako další v řadě.</a:t>
            </a:r>
          </a:p>
          <a:p>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Předpisy</a:t>
            </a:r>
            <a:endParaRPr lang="cs-CZ" dirty="false"/>
          </a:p>
        </p:txBody>
      </p:sp>
      <p:sp>
        <p:nvSpPr>
          <p:cNvPr id="3" name="Zástupný symbol pro obsah 2"/>
          <p:cNvSpPr>
            <a:spLocks noGrp="true"/>
          </p:cNvSpPr>
          <p:nvPr>
            <p:ph idx="1"/>
          </p:nvPr>
        </p:nvSpPr>
        <p:spPr>
          <a:xfrm>
            <a:off x="540000" y="1800000"/>
            <a:ext cx="8064000" cy="4581328"/>
          </a:xfrm>
        </p:spPr>
        <p:txBody>
          <a:bodyPr>
            <a:normAutofit/>
          </a:bodyPr>
          <a:lstStyle/>
          <a:p>
            <a:pPr>
              <a:lnSpc>
                <a:spcPct val="120000"/>
              </a:lnSpc>
            </a:pPr>
            <a:r>
              <a:rPr lang="cs-CZ" sz="1900" b="true" dirty="false" smtClean="false"/>
              <a:t>Obecná pravidla pro žadatele a příjemce v rámci operačního programu Zaměstnanost</a:t>
            </a:r>
          </a:p>
          <a:p>
            <a:pPr>
              <a:lnSpc>
                <a:spcPct val="120000"/>
              </a:lnSpc>
            </a:pPr>
            <a:r>
              <a:rPr lang="cs-CZ" sz="1900" b="true" dirty="false" smtClean="false"/>
              <a:t>Specifická část pravidel pro žadatele a příjemce v rámci OPZ se skutečně vzniklými výdaji a s nepřímými náklady</a:t>
            </a:r>
          </a:p>
          <a:p>
            <a:pPr>
              <a:lnSpc>
                <a:spcPct val="120000"/>
              </a:lnSpc>
            </a:pPr>
            <a:r>
              <a:rPr lang="cs-CZ" sz="1900" b="true" dirty="false" smtClean="false"/>
              <a:t>K dispozici na </a:t>
            </a:r>
            <a:r>
              <a:rPr lang="cs-CZ" sz="1900" b="true" dirty="false" smtClean="false">
                <a:hlinkClick r:id="rId3"/>
              </a:rPr>
              <a:t>www.esfcr.cz</a:t>
            </a:r>
            <a:endParaRPr lang="cs-CZ" sz="1900" b="true" dirty="false" smtClean="false"/>
          </a:p>
          <a:p>
            <a:pPr>
              <a:lnSpc>
                <a:spcPct val="120000"/>
              </a:lnSpc>
            </a:pPr>
            <a:r>
              <a:rPr lang="cs-CZ" sz="1900" b="true" dirty="false" smtClean="false"/>
              <a:t>Pokyny k vyplnění </a:t>
            </a:r>
            <a:r>
              <a:rPr lang="cs-CZ" sz="1900" b="true" dirty="false" err="true" smtClean="false"/>
              <a:t>ZoR</a:t>
            </a:r>
            <a:r>
              <a:rPr lang="cs-CZ" sz="1900" b="true" dirty="false" smtClean="false"/>
              <a:t> a ŽOP </a:t>
            </a:r>
            <a:r>
              <a:rPr lang="cs-CZ" sz="1900" b="true" u="sng" dirty="false" smtClean="false">
                <a:hlinkClick r:id="rId4"/>
              </a:rPr>
              <a:t>https</a:t>
            </a:r>
            <a:r>
              <a:rPr lang="cs-CZ" sz="1900" b="true" u="sng" dirty="false">
                <a:hlinkClick r:id="rId4"/>
              </a:rPr>
              <a:t>://www.esfcr.cz/pokyny-k-vyplneni-zpravy-o-realizaci-zadosti-o-platbu-a-zadosti-o-zmenu-opz</a:t>
            </a:r>
            <a:r>
              <a:rPr lang="cs-CZ" sz="1900" b="true" dirty="false"/>
              <a:t> </a:t>
            </a:r>
            <a:endParaRPr lang="cs-CZ" sz="1900" b="true" dirty="false" smtClean="false"/>
          </a:p>
          <a:p>
            <a:pPr>
              <a:lnSpc>
                <a:spcPct val="120000"/>
              </a:lnSpc>
            </a:pPr>
            <a:endParaRPr lang="cs-CZ" sz="8000" b="true" dirty="false" smtClean="false"/>
          </a:p>
          <a:p>
            <a:pPr>
              <a:lnSpc>
                <a:spcPct val="120000"/>
              </a:lnSpc>
            </a:pPr>
            <a:endParaRPr lang="cs-CZ" dirty="false"/>
          </a:p>
        </p:txBody>
      </p:sp>
    </p:spTree>
    <p:extLst>
      <p:ext uri="{BB962C8B-B14F-4D97-AF65-F5344CB8AC3E}">
        <p14:creationId xmlns:p14="http://schemas.microsoft.com/office/powerpoint/2010/main" val="3269610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a:xfrm>
            <a:off x="323528" y="1412776"/>
            <a:ext cx="8280472" cy="4968552"/>
          </a:xfrm>
        </p:spPr>
        <p:txBody>
          <a:bodyPr>
            <a:normAutofit/>
          </a:bodyPr>
          <a:lstStyle/>
          <a:p>
            <a:pPr marL="0" indent="0">
              <a:lnSpc>
                <a:spcPct val="100000"/>
              </a:lnSpc>
              <a:buFont typeface="Wingdings" panose="05000000000000000000" pitchFamily="2" charset="2"/>
              <a:buNone/>
            </a:pPr>
            <a:r>
              <a:rPr lang="cs-CZ" sz="1800" b="true" dirty="false" smtClean="false"/>
              <a:t>Přílohy k rozhodnutí : </a:t>
            </a:r>
          </a:p>
          <a:p>
            <a:pPr lvl="1">
              <a:lnSpc>
                <a:spcPct val="100000"/>
              </a:lnSpc>
            </a:pPr>
            <a:r>
              <a:rPr lang="cs-CZ" sz="1600" b="true" dirty="false" smtClean="false"/>
              <a:t>Identifikace bankovního účtu</a:t>
            </a:r>
          </a:p>
          <a:p>
            <a:pPr lvl="1">
              <a:lnSpc>
                <a:spcPct val="100000"/>
              </a:lnSpc>
            </a:pPr>
            <a:r>
              <a:rPr lang="cs-CZ" sz="1600" b="true" dirty="false" smtClean="false"/>
              <a:t>Údaje z oblasti „Kategorie intervencí“ (oblast intervence -</a:t>
            </a:r>
            <a:r>
              <a:rPr lang="cs-CZ" sz="1600" dirty="false" smtClean="false"/>
              <a:t>pro oblast sociálního začleňování platí položky 109-114</a:t>
            </a:r>
            <a:r>
              <a:rPr lang="cs-CZ" sz="1600" b="true" dirty="false" smtClean="false"/>
              <a:t>, forma financování – </a:t>
            </a:r>
            <a:r>
              <a:rPr lang="cs-CZ" sz="1600" dirty="false" smtClean="false"/>
              <a:t>01 nevratný grant</a:t>
            </a:r>
            <a:r>
              <a:rPr lang="cs-CZ" sz="1600" b="true" dirty="false" smtClean="false"/>
              <a:t>, typ území – </a:t>
            </a:r>
            <a:r>
              <a:rPr lang="cs-CZ" sz="1600" dirty="false" smtClean="false"/>
              <a:t>01-03,</a:t>
            </a:r>
            <a:r>
              <a:rPr lang="cs-CZ" sz="1600" b="true" dirty="false" smtClean="false"/>
              <a:t> mechanismy územního plnění, tematický cíl - </a:t>
            </a:r>
            <a:r>
              <a:rPr lang="cs-CZ" sz="1600" dirty="false" smtClean="false"/>
              <a:t>pro OPZ NR</a:t>
            </a:r>
            <a:r>
              <a:rPr lang="cs-CZ" sz="1600" b="true" dirty="false" smtClean="false"/>
              <a:t>, vedlejší téma ESF, ekonomická aktivita, lokalizace) </a:t>
            </a:r>
          </a:p>
          <a:p>
            <a:pPr lvl="1">
              <a:lnSpc>
                <a:spcPct val="100000"/>
              </a:lnSpc>
            </a:pPr>
            <a:r>
              <a:rPr lang="cs-CZ" sz="1600" b="true" dirty="false" smtClean="false"/>
              <a:t>Data zahájení a ukončení realizace projektu</a:t>
            </a:r>
          </a:p>
          <a:p>
            <a:pPr lvl="1">
              <a:lnSpc>
                <a:spcPct val="100000"/>
              </a:lnSpc>
            </a:pPr>
            <a:r>
              <a:rPr lang="cs-CZ" sz="1600" b="true" dirty="false" smtClean="false"/>
              <a:t>Prohlášení o bezdlužnosti a bezúhonnosti a vylučující dvojí financování</a:t>
            </a:r>
          </a:p>
          <a:p>
            <a:pPr lvl="1">
              <a:lnSpc>
                <a:spcPct val="100000"/>
              </a:lnSpc>
            </a:pPr>
            <a:r>
              <a:rPr lang="cs-CZ" sz="1600" b="true" dirty="false" smtClean="false"/>
              <a:t>Dokumenty k veřejné podpoře (pokud jsou relevantní např. Pověření kraje)</a:t>
            </a:r>
          </a:p>
          <a:p>
            <a:pPr marL="414000" lvl="1" indent="0">
              <a:lnSpc>
                <a:spcPct val="100000"/>
              </a:lnSpc>
              <a:buNone/>
            </a:pPr>
            <a:r>
              <a:rPr lang="cs-CZ" sz="1600" dirty="false" smtClean="false"/>
              <a:t>Vše se doplňuje v systému ISKP2014+. Lhůta pro vydání Rozhodnutí o poskytnutí dotace je 3 měsíce od doporučení příslušné žádosti o podporu k financování (platí i pro projekty, které začínají třeba v roce 2017). Žadatel je povinen potvrdit prostřednictvím MS2014+ souhlas se znění právního aktu do termínu stanoveném v interní depeši odeslané v MS2014+, zpravidla do 5 </a:t>
            </a:r>
            <a:r>
              <a:rPr lang="cs-CZ" sz="1600" dirty="false" err="true" smtClean="false"/>
              <a:t>prac.dnů</a:t>
            </a:r>
            <a:r>
              <a:rPr lang="cs-CZ" sz="1600" dirty="false" smtClean="false"/>
              <a:t>. </a:t>
            </a:r>
          </a:p>
          <a:p>
            <a:pPr marL="414000" lvl="1" indent="0">
              <a:lnSpc>
                <a:spcPct val="100000"/>
              </a:lnSpc>
              <a:buNone/>
            </a:pPr>
            <a:r>
              <a:rPr lang="cs-CZ" sz="1600" dirty="false" smtClean="false"/>
              <a:t>První platba (ex-</a:t>
            </a:r>
            <a:r>
              <a:rPr lang="cs-CZ" sz="1600" dirty="false" err="true" smtClean="false"/>
              <a:t>anté</a:t>
            </a:r>
            <a:r>
              <a:rPr lang="cs-CZ" sz="1600" dirty="false" smtClean="false"/>
              <a:t>) – záloha – bývá zpravidla zaslána v měsíci před zahájením realizace. </a:t>
            </a:r>
          </a:p>
          <a:p>
            <a:pPr marL="414000" lvl="1" indent="0">
              <a:lnSpc>
                <a:spcPct val="100000"/>
              </a:lnSpc>
              <a:buNone/>
            </a:pPr>
            <a:r>
              <a:rPr lang="cs-CZ" sz="1600" dirty="false" smtClean="false"/>
              <a:t>Příloha Rozhodnutí je č.1 – Informace o projektu</a:t>
            </a:r>
          </a:p>
          <a:p>
            <a:pPr lvl="1">
              <a:lnSpc>
                <a:spcPct val="100000"/>
              </a:lnSpc>
            </a:pPr>
            <a:endParaRPr lang="cs-CZ" sz="1600" b="true" dirty="false" smtClean="false"/>
          </a:p>
          <a:p>
            <a:pPr lvl="1">
              <a:lnSpc>
                <a:spcPct val="100000"/>
              </a:lnSpc>
            </a:pPr>
            <a:endParaRPr lang="cs-CZ" sz="1600" dirty="false"/>
          </a:p>
          <a:p>
            <a:pPr marL="0" indent="0">
              <a:buNone/>
            </a:pPr>
            <a:endParaRPr lang="cs-CZ" dirty="false"/>
          </a:p>
        </p:txBody>
      </p:sp>
    </p:spTree>
    <p:extLst>
      <p:ext uri="{BB962C8B-B14F-4D97-AF65-F5344CB8AC3E}">
        <p14:creationId xmlns:p14="http://schemas.microsoft.com/office/powerpoint/2010/main" val="142937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Zaslaná záloha se vyúčtovává až v závěrečné zprávě o realizaci.</a:t>
            </a:r>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9.5.2016. </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Každý </a:t>
            </a:r>
            <a:r>
              <a:rPr lang="cs-CZ" sz="16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1600" dirty="false"/>
          </a:p>
          <a:p>
            <a:pPr>
              <a:lnSpc>
                <a:spcPct val="100000"/>
              </a:lnSpc>
            </a:pPr>
            <a:r>
              <a:rPr lang="cs-CZ" sz="1600" dirty="false"/>
              <a:t>Každá osoba se pro daný projekt eviduje právě jednou, bez ohledu na počet podpor, které v rámci projektu využila. V případě, že je stejná osoba podpořena ve více projektech, vystupuje v každém projektu jako unikátní osoba. </a:t>
            </a:r>
          </a:p>
          <a:p>
            <a:pPr>
              <a:lnSpc>
                <a:spcPct val="100000"/>
              </a:lnSpc>
            </a:pPr>
            <a:r>
              <a:rPr lang="cs-CZ" sz="1600" dirty="false"/>
              <a:t>V odůvodněných případech je možné v projektu poskytovat podporu i osobám, u nichž </a:t>
            </a:r>
            <a:r>
              <a:rPr lang="cs-CZ" sz="1600" dirty="false" smtClean="false"/>
              <a:t> není známa </a:t>
            </a:r>
            <a:r>
              <a:rPr lang="cs-CZ" sz="1600" dirty="false"/>
              <a:t>totožnost v potřebném rozsahu. (Jedná se o případy, kdy identifikace osoby a uchování těchto údajů je v rozporu s účelem práce s danou cílovou skupinou, např. se týká údajů o obětech trestných činů apod.). Nicméně tyto osoby nelze v dosažených hodnotách indikátorů týkajících se účastníků zahrnovat. U podpor poskytovaných neidentifikovaným osobám zajistí příjemce alespoň jejich počet a stručnou charakteristiku složení této </a:t>
            </a:r>
            <a:r>
              <a:rPr lang="cs-CZ" sz="1600" dirty="false" smtClean="false"/>
              <a:t>CS </a:t>
            </a:r>
            <a:r>
              <a:rPr lang="cs-CZ" sz="1600" dirty="false"/>
              <a:t>a dále zpracuje odůvodnění, proč nemohlo dojít k záznamu v detailu jména, příjmení, bydliště a data narození. Takto podpořené osoby ovšem nezapočítává do dosažených (ani plánovaných) hodnot indikátorů týkajících se účastníků projektu.</a:t>
            </a:r>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a:lnSpc>
                <a:spcPct val="100000"/>
              </a:lnSpc>
            </a:pPr>
            <a:r>
              <a:rPr lang="cs-CZ" sz="1600" dirty="false" smtClean="false"/>
              <a:t>IS </a:t>
            </a:r>
            <a:r>
              <a:rPr lang="cs-CZ" sz="1600" dirty="false"/>
              <a:t>ESF 2014+ slouží pro záznamy s vazbou na indikátory projektu týkající se účastníků projektu. U osob, u kterých není plánováno zapojení do projektu v takovém rozsahu nebo typu, aby jimi využitá podpora přesáhla limit bagatelní podpory (tj. příjemce neplánuje je započítat do hodnot indikátorů týkajících se účastníků), není potřeba údaje o dané osobě do IS ESF 2014+ zapisovat. Ovšem příjemce musí mít k dispozici průkazné záznamy i o zapojení těchto osob do projektu. (Nejsou ovšem třeba všechny charakteristiky vymezené pro účastníky projektů</a:t>
            </a:r>
            <a:r>
              <a:rPr lang="cs-CZ" sz="1600" dirty="false" smtClean="false"/>
              <a:t>.)</a:t>
            </a:r>
          </a:p>
          <a:p>
            <a:pPr>
              <a:lnSpc>
                <a:spcPct val="100000"/>
              </a:lnSpc>
            </a:pPr>
            <a:r>
              <a:rPr lang="cs-CZ" sz="1600" dirty="false"/>
              <a:t>Ke každé osobě se zapisuje, </a:t>
            </a:r>
            <a:r>
              <a:rPr lang="cs-CZ" sz="1600" b="true" dirty="false"/>
              <a:t>jakých podpor v rámci projektu využila</a:t>
            </a:r>
            <a:r>
              <a:rPr lang="cs-CZ" sz="1600" dirty="false"/>
              <a:t> a </a:t>
            </a:r>
            <a:r>
              <a:rPr lang="cs-CZ" sz="1600" b="true" dirty="false"/>
              <a:t>v jakém rozsahu</a:t>
            </a:r>
            <a:r>
              <a:rPr lang="cs-CZ" sz="1600" dirty="false"/>
              <a:t> </a:t>
            </a:r>
            <a:r>
              <a:rPr lang="cs-CZ" sz="1600" dirty="false" smtClean="false"/>
              <a:t>(</a:t>
            </a:r>
            <a:r>
              <a:rPr lang="cs-CZ" sz="1600" dirty="false"/>
              <a:t>v počtu hodin, příp. dnů apod., jednotka se liší podle kategorie využité podpory). </a:t>
            </a:r>
            <a:r>
              <a:rPr lang="cs-CZ" sz="1600" dirty="false" smtClean="false"/>
              <a:t>U </a:t>
            </a:r>
            <a:r>
              <a:rPr lang="cs-CZ" sz="1600" dirty="false"/>
              <a:t>vzdělávání se dále rozlišuje, zda proběhlo elektronickou formou nebo ne.</a:t>
            </a:r>
          </a:p>
          <a:p>
            <a:pPr>
              <a:lnSpc>
                <a:spcPct val="100000"/>
              </a:lnSpc>
            </a:pPr>
            <a:r>
              <a:rPr lang="cs-CZ" sz="1600" dirty="false"/>
              <a:t>Je vhodné, aby zápis poskytnuté podpory byl vytvořený v okamžiku, kdy lze využívání této konkrétní podpory </a:t>
            </a:r>
            <a:r>
              <a:rPr lang="cs-CZ" sz="1600" dirty="false" smtClean="false"/>
              <a:t>danou </a:t>
            </a:r>
            <a:r>
              <a:rPr lang="cs-CZ" sz="1600" dirty="false"/>
              <a:t>osobou považovat za ukončené. Nicméně není chyba, když příjemce využití podpory zadá už v průběhu jejího využívání danou osobou (a po ukončení aktualizuje záznam, minimálně rozsah čerpané podpory). Nicméně záznam podpory, která ještě probíhá (podle data ukončení podpory), se při stanovování dosaženého počtu indikátorů týkajících se účastníků nebere v potaz. Teprve, když je </a:t>
            </a:r>
            <a:r>
              <a:rPr lang="cs-CZ" sz="1600" b="true" dirty="false"/>
              <a:t>datum ukončení </a:t>
            </a:r>
            <a:r>
              <a:rPr lang="cs-CZ" sz="1600" dirty="false"/>
              <a:t>využívání dané podpory z hlediska záznamu v IS ESF 2014+ </a:t>
            </a:r>
            <a:r>
              <a:rPr lang="cs-CZ" sz="1600" b="true" dirty="false"/>
              <a:t>ukončeno</a:t>
            </a:r>
            <a:r>
              <a:rPr lang="cs-CZ" sz="1600" dirty="false"/>
              <a:t> (je k dispozici datum ukončení, které je starší nebo rovno datu, ke kterému jsou hodnoty generovány), </a:t>
            </a:r>
            <a:r>
              <a:rPr lang="cs-CZ" sz="16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2549</properties:Words>
  <properties:PresentationFormat>Předvádění na obrazovce (4:3)</properties:PresentationFormat>
  <properties:Paragraphs>196</properties:Paragraphs>
  <properties:Slides>25</properties:Slides>
  <properties:Notes>5</properties:Notes>
  <properties:TotalTime>3440</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25</vt:i4>
      </vt:variant>
    </vt:vector>
  </properties:HeadingPairs>
  <properties:TitlesOfParts>
    <vt:vector baseType="lpstr" size="26">
      <vt:lpstr>Motiv1</vt:lpstr>
      <vt:lpstr>Seminář pro příjemce typ II – Zpráva o realizaci a žádosti o platbu</vt:lpstr>
      <vt:lpstr>Obsah</vt:lpstr>
      <vt:lpstr>Předpisy</vt:lpstr>
      <vt:lpstr>Rozhodnutí o poskytnutí dotace</vt:lpstr>
      <vt:lpstr>Zpráva o reaLizaci projektu</vt:lpstr>
      <vt:lpstr>Zpráva o reaLizaci projektu</vt:lpstr>
      <vt:lpstr>Zpráva o reaLizaci projektu</vt:lpstr>
      <vt:lpstr>Zpráva o reaLizaci projektu</vt:lpstr>
      <vt:lpstr>Změny projektu</vt:lpstr>
      <vt:lpstr>Změny projektu</vt:lpstr>
      <vt:lpstr>Finanční část</vt:lpstr>
      <vt:lpstr>Finanční část</vt:lpstr>
      <vt:lpstr>Finanční část</vt:lpstr>
      <vt:lpstr>Finanční část</vt:lpstr>
      <vt:lpstr>Finanční část</vt:lpstr>
      <vt:lpstr>Finanční část</vt:lpstr>
      <vt:lpstr>Kontroly</vt:lpstr>
      <vt:lpstr>Veřejné zakázky</vt:lpstr>
      <vt:lpstr>Veřejné zakázky</vt:lpstr>
      <vt:lpstr>publicita</vt:lpstr>
      <vt:lpstr>publicita</vt:lpstr>
      <vt:lpstr>PUBLICITA</vt:lpstr>
      <vt:lpstr>Informační a komunikační opatření</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2016-10-11T08:33:45Z</dcterms:modified>
  <cp:revision>216</cp:revision>
  <dc:title>WORKSHOP pro schvalovatele</dc:title>
</cp:coreProperties>
</file>