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</p:sldMasterIdLst>
  <p:notesMasterIdLst>
    <p:notesMasterId r:id="rId50"/>
  </p:notesMasterIdLst>
  <p:handoutMasterIdLst>
    <p:handoutMasterId r:id="rId51"/>
  </p:handoutMasterIdLst>
  <p:sldIdLst>
    <p:sldId id="256" r:id="rId2"/>
    <p:sldId id="517" r:id="rId3"/>
    <p:sldId id="663" r:id="rId4"/>
    <p:sldId id="664" r:id="rId5"/>
    <p:sldId id="665" r:id="rId6"/>
    <p:sldId id="666" r:id="rId7"/>
    <p:sldId id="667" r:id="rId8"/>
    <p:sldId id="652" r:id="rId9"/>
    <p:sldId id="653" r:id="rId10"/>
    <p:sldId id="654" r:id="rId11"/>
    <p:sldId id="510" r:id="rId12"/>
    <p:sldId id="656" r:id="rId13"/>
    <p:sldId id="354" r:id="rId14"/>
    <p:sldId id="662" r:id="rId15"/>
    <p:sldId id="657" r:id="rId16"/>
    <p:sldId id="673" r:id="rId17"/>
    <p:sldId id="669" r:id="rId18"/>
    <p:sldId id="671" r:id="rId19"/>
    <p:sldId id="674" r:id="rId20"/>
    <p:sldId id="672" r:id="rId21"/>
    <p:sldId id="675" r:id="rId22"/>
    <p:sldId id="677" r:id="rId23"/>
    <p:sldId id="476" r:id="rId24"/>
    <p:sldId id="477" r:id="rId25"/>
    <p:sldId id="556" r:id="rId26"/>
    <p:sldId id="558" r:id="rId27"/>
    <p:sldId id="559" r:id="rId28"/>
    <p:sldId id="557" r:id="rId29"/>
    <p:sldId id="560" r:id="rId30"/>
    <p:sldId id="561" r:id="rId31"/>
    <p:sldId id="562" r:id="rId32"/>
    <p:sldId id="563" r:id="rId33"/>
    <p:sldId id="602" r:id="rId34"/>
    <p:sldId id="565" r:id="rId35"/>
    <p:sldId id="566" r:id="rId36"/>
    <p:sldId id="568" r:id="rId37"/>
    <p:sldId id="567" r:id="rId38"/>
    <p:sldId id="571" r:id="rId39"/>
    <p:sldId id="572" r:id="rId40"/>
    <p:sldId id="573" r:id="rId41"/>
    <p:sldId id="574" r:id="rId42"/>
    <p:sldId id="598" r:id="rId43"/>
    <p:sldId id="658" r:id="rId44"/>
    <p:sldId id="659" r:id="rId45"/>
    <p:sldId id="660" r:id="rId46"/>
    <p:sldId id="661" r:id="rId47"/>
    <p:sldId id="524" r:id="rId48"/>
    <p:sldId id="553" r:id="rId4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3939" autoAdjust="0"/>
  </p:normalViewPr>
  <p:slideViewPr>
    <p:cSldViewPr showGuides="1">
      <p:cViewPr>
        <p:scale>
          <a:sx n="100" d="100"/>
          <a:sy n="100" d="100"/>
        </p:scale>
        <p:origin x="-1944" y="-30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69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0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56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156D9930-0615-4260-AF59-BA9BCB8859A7}" type="datetimeFigureOut">
              <a:rPr lang="cs-CZ" smtClean="0"/>
              <a:pPr/>
              <a:t>24.7.2017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56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B7482078-8306-42AB-9E9B-E6B234344B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8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24.7.2017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2" tIns="45652" rIns="91302" bIns="4565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02" tIns="45652" rIns="91302" bIns="4565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04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31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file/9837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hyperlink" Target="https://esf2014.esfcr.cz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882/" TargetMode="External"/><Relationship Id="rId2" Type="http://schemas.openxmlformats.org/officeDocument/2006/relationships/hyperlink" Target="http://www.esfcr.cz/file/9023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vyzva-132-op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esfcr.cz/detske-skupin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63688" y="2348880"/>
            <a:ext cx="6876424" cy="3240360"/>
          </a:xfrm>
        </p:spPr>
        <p:txBody>
          <a:bodyPr anchor="ctr"/>
          <a:lstStyle/>
          <a:p>
            <a:r>
              <a:rPr lang="cs-CZ" sz="3200" dirty="0"/>
              <a:t>Podpora vzniku a provozu dětských skupin pro podniky a veřejnost mimo hl. m. Prahu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2400" b="0" cap="none" dirty="0"/>
              <a:t>Seminář pro příjemce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501008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příjemce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část pravidel pro žadatele a příjemce</a:t>
            </a:r>
          </a:p>
          <a:p>
            <a:r>
              <a:rPr lang="cs-CZ" dirty="0" smtClean="0"/>
              <a:t>Specifická část </a:t>
            </a:r>
            <a:r>
              <a:rPr lang="cs-CZ" dirty="0"/>
              <a:t>pravidel pro žadatele a příjemce v rámci OPZ pro projekty s jednotkovými náklady zaměřené na podporu zařízení péče o děti předškolního </a:t>
            </a:r>
            <a:r>
              <a:rPr lang="cs-CZ" dirty="0" smtClean="0"/>
              <a:t>věku</a:t>
            </a:r>
          </a:p>
          <a:p>
            <a:r>
              <a:rPr lang="cs-CZ" dirty="0" smtClean="0"/>
              <a:t>Veřejné zakázky – informovat ŘO (zpráva o realizaci)</a:t>
            </a:r>
          </a:p>
          <a:p>
            <a:r>
              <a:rPr lang="cs-CZ" dirty="0" smtClean="0"/>
              <a:t>Publicita – vizuální identita OPZ</a:t>
            </a:r>
          </a:p>
          <a:p>
            <a:r>
              <a:rPr lang="cs-CZ" dirty="0" smtClean="0"/>
              <a:t>IS ESF – monitorování podpořených osob (MI)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23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Dokladování dosažených jednotek</a:t>
            </a:r>
            <a:br>
              <a:rPr lang="cs-CZ" dirty="0" smtClean="0"/>
            </a:b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3386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0" dirty="0" smtClean="0"/>
              <a:t>Jednotky a jednotkové náklady</a:t>
            </a:r>
            <a:endParaRPr lang="cs-CZ" sz="28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12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23528" y="1268760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solidFill>
                  <a:srgbClr val="084A8B"/>
                </a:solidFill>
              </a:rPr>
              <a:t>Přehled jednotek </a:t>
            </a:r>
            <a:r>
              <a:rPr lang="cs-CZ" sz="2800" b="1" dirty="0" smtClean="0">
                <a:solidFill>
                  <a:srgbClr val="084A8B"/>
                </a:solidFill>
              </a:rPr>
              <a:t>na </a:t>
            </a:r>
            <a:r>
              <a:rPr lang="cs-CZ" sz="2800" b="1" dirty="0">
                <a:solidFill>
                  <a:srgbClr val="084A8B"/>
                </a:solidFill>
              </a:rPr>
              <a:t>podporu zařízení péče o děti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208997"/>
              </p:ext>
            </p:extLst>
          </p:nvPr>
        </p:nvGraphicFramePr>
        <p:xfrm>
          <a:off x="514417" y="2222867"/>
          <a:ext cx="8115166" cy="4158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2958"/>
                <a:gridCol w="1872208"/>
              </a:tblGrid>
              <a:tr h="519808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Název jednotky</a:t>
                      </a:r>
                      <a:endParaRPr lang="cs-CZ" sz="2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Fáze projektu</a:t>
                      </a:r>
                      <a:endParaRPr lang="cs-CZ" sz="2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980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Vytvořené místo v zařízení péče o děti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1" dirty="0">
                          <a:effectLst/>
                        </a:rPr>
                        <a:t>Vybudování</a:t>
                      </a:r>
                      <a:endParaRPr lang="cs-CZ" sz="24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980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Vytvořené místo v zařízení péče o děti – křížové financování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980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Transformované místo v dětské skupině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1" dirty="0">
                          <a:effectLst/>
                        </a:rPr>
                        <a:t>Transformace</a:t>
                      </a:r>
                      <a:endParaRPr lang="cs-CZ" sz="24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980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Transformované místo v dětské skupině – křížové financování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980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Obsazenost zařízení péče o děti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Provoz</a:t>
                      </a:r>
                      <a:endParaRPr lang="cs-CZ" sz="24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980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Kvalifikovaná pečující osoba	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980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Nájemné prostor zařízení péče o děti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9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47557"/>
            <a:ext cx="8424000" cy="984885"/>
          </a:xfrm>
        </p:spPr>
        <p:txBody>
          <a:bodyPr>
            <a:noAutofit/>
          </a:bodyPr>
          <a:lstStyle/>
          <a:p>
            <a:r>
              <a:rPr lang="cs-CZ" sz="2800" dirty="0" smtClean="0"/>
              <a:t>Vytvořené / transformované místo v zařízení péče o děti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297096"/>
          </a:xfrm>
        </p:spPr>
        <p:txBody>
          <a:bodyPr>
            <a:noAutofit/>
          </a:bodyPr>
          <a:lstStyle/>
          <a:p>
            <a:endParaRPr lang="cs-CZ" sz="2000" b="1" dirty="0" smtClean="0"/>
          </a:p>
          <a:p>
            <a:r>
              <a:rPr lang="cs-CZ" sz="2000" b="1" dirty="0" smtClean="0"/>
              <a:t>Po </a:t>
            </a:r>
            <a:r>
              <a:rPr lang="cs-CZ" sz="2000" b="1" dirty="0"/>
              <a:t>skončení fáze </a:t>
            </a:r>
            <a:r>
              <a:rPr lang="cs-CZ" sz="2000" b="1" dirty="0" smtClean="0"/>
              <a:t>vybudování / transformace </a:t>
            </a:r>
            <a:r>
              <a:rPr lang="cs-CZ" sz="2000" b="1" dirty="0"/>
              <a:t>je </a:t>
            </a:r>
            <a:r>
              <a:rPr lang="cs-CZ" sz="2000" b="1" dirty="0" smtClean="0"/>
              <a:t>třeba doložit:</a:t>
            </a:r>
            <a:endParaRPr lang="cs-CZ" sz="2000" b="1" dirty="0"/>
          </a:p>
          <a:p>
            <a:pPr lvl="1"/>
            <a:r>
              <a:rPr lang="cs-CZ" dirty="0"/>
              <a:t>zápis do evidence poskytovatelů služby péče o dítě v dětské skupině dle zákona </a:t>
            </a:r>
            <a:r>
              <a:rPr lang="cs-CZ" dirty="0" smtClean="0"/>
              <a:t>č</a:t>
            </a:r>
            <a:r>
              <a:rPr lang="cs-CZ" dirty="0"/>
              <a:t>. 247/2014 Sb., o poskytování služby péče o děti v dětské </a:t>
            </a:r>
            <a:r>
              <a:rPr lang="cs-CZ" dirty="0" smtClean="0"/>
              <a:t>skupině (ověřováno dle http</a:t>
            </a:r>
            <a:r>
              <a:rPr lang="cs-CZ" dirty="0"/>
              <a:t>://</a:t>
            </a:r>
            <a:r>
              <a:rPr lang="cs-CZ" dirty="0" smtClean="0"/>
              <a:t>www.mpsv.cz/</a:t>
            </a:r>
            <a:r>
              <a:rPr lang="cs-CZ" dirty="0" err="1" smtClean="0"/>
              <a:t>cs</a:t>
            </a:r>
            <a:r>
              <a:rPr lang="cs-CZ" dirty="0" smtClean="0"/>
              <a:t>/20302).</a:t>
            </a:r>
            <a:endParaRPr lang="cs-CZ" dirty="0"/>
          </a:p>
          <a:p>
            <a:pPr lvl="1"/>
            <a:r>
              <a:rPr lang="cs-CZ" b="1" dirty="0"/>
              <a:t>Pro každé místo musí existovat židle, prostor pro práci u stolu, postel/lehátko.</a:t>
            </a:r>
          </a:p>
          <a:p>
            <a:pPr lvl="1"/>
            <a:r>
              <a:rPr lang="cs-CZ" b="1" dirty="0"/>
              <a:t>Kapacita uvedená v žádosti musí odpovídat kapacitě uvedené v evidenci dětských skupin</a:t>
            </a:r>
            <a:r>
              <a:rPr lang="cs-CZ" b="1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9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Obsazenost zařízení péče o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96752"/>
            <a:ext cx="8064000" cy="5472608"/>
          </a:xfrm>
        </p:spPr>
        <p:txBody>
          <a:bodyPr/>
          <a:lstStyle/>
          <a:p>
            <a:r>
              <a:rPr lang="cs-CZ" sz="2000" b="1" dirty="0"/>
              <a:t>Doklady před </a:t>
            </a:r>
            <a:r>
              <a:rPr lang="cs-CZ" sz="2000" b="1" dirty="0" smtClean="0"/>
              <a:t>zahájením provozu</a:t>
            </a:r>
            <a:r>
              <a:rPr lang="cs-CZ" sz="2000" b="1" dirty="0"/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u="sng" dirty="0" smtClean="0"/>
              <a:t>provozní řád</a:t>
            </a:r>
            <a:r>
              <a:rPr lang="cs-CZ" dirty="0" smtClean="0"/>
              <a:t> </a:t>
            </a:r>
            <a:r>
              <a:rPr lang="cs-CZ" dirty="0"/>
              <a:t>zařízení péče o děti </a:t>
            </a:r>
            <a:r>
              <a:rPr lang="cs-CZ" dirty="0" smtClean="0"/>
              <a:t>musí </a:t>
            </a:r>
            <a:r>
              <a:rPr lang="cs-CZ" dirty="0"/>
              <a:t>obsahovat </a:t>
            </a:r>
            <a:r>
              <a:rPr lang="cs-CZ" sz="1800" dirty="0" smtClean="0"/>
              <a:t>(Náležitosti </a:t>
            </a:r>
            <a:r>
              <a:rPr lang="cs-CZ" sz="1800" dirty="0"/>
              <a:t>jsou uvedeny ve Specifické části pravidel pro žadatele a příjemce v rámci OPZ pro projekty s jednotkovými náklady zaměřené na podporu zařízení péče o děti předškolního věku, kap. </a:t>
            </a:r>
            <a:r>
              <a:rPr lang="cs-CZ" sz="1800" dirty="0" smtClean="0"/>
              <a:t>5.3.9)</a:t>
            </a:r>
            <a:r>
              <a:rPr lang="cs-CZ" dirty="0" smtClean="0"/>
              <a:t>:</a:t>
            </a:r>
            <a:endParaRPr lang="cs-CZ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 smtClean="0"/>
              <a:t>identifikaci </a:t>
            </a:r>
            <a:r>
              <a:rPr lang="cs-CZ" sz="1600" dirty="0"/>
              <a:t>provozovatele,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 smtClean="0"/>
              <a:t>označení </a:t>
            </a:r>
            <a:r>
              <a:rPr lang="cs-CZ" sz="1600" dirty="0"/>
              <a:t>dětské skupiny a údaj o počtu dětí,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 smtClean="0"/>
              <a:t>adresu </a:t>
            </a:r>
            <a:r>
              <a:rPr lang="cs-CZ" sz="1600" dirty="0"/>
              <a:t>místa poskytování služby péče o dítě,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 smtClean="0"/>
              <a:t>den </a:t>
            </a:r>
            <a:r>
              <a:rPr lang="cs-CZ" sz="1600" dirty="0"/>
              <a:t>započetí poskytování služby péče o dítě,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/>
              <a:t>podmínky poskytování služby péče o dítě včetně určení, zda službu péče o dítě provozovatel poskytuje bez úhrady nákladů nebo s částečnou anebo plnou úhradou </a:t>
            </a:r>
            <a:r>
              <a:rPr lang="cs-CZ" sz="1600" dirty="0" smtClean="0"/>
              <a:t>nákladů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u="sng" dirty="0" smtClean="0"/>
              <a:t>plán </a:t>
            </a:r>
            <a:r>
              <a:rPr lang="cs-CZ" u="sng" dirty="0"/>
              <a:t>výchovy a </a:t>
            </a:r>
            <a:r>
              <a:rPr lang="cs-CZ" u="sng" dirty="0" smtClean="0"/>
              <a:t>péče</a:t>
            </a:r>
            <a:endParaRPr lang="cs-CZ" u="sng" dirty="0"/>
          </a:p>
          <a:p>
            <a:r>
              <a:rPr lang="cs-CZ" sz="2000" b="1" dirty="0"/>
              <a:t>Dokumenty jsou předkládány se zprávou o realizaci (</a:t>
            </a:r>
            <a:r>
              <a:rPr lang="cs-CZ" sz="2000" b="1" dirty="0" err="1"/>
              <a:t>ZoR</a:t>
            </a:r>
            <a:r>
              <a:rPr lang="cs-CZ" sz="2000" b="1" dirty="0"/>
              <a:t>) a ověřovány při kontrole na místě (</a:t>
            </a:r>
            <a:r>
              <a:rPr lang="cs-CZ" sz="2000" b="1" dirty="0" err="1"/>
              <a:t>KnM</a:t>
            </a:r>
            <a:r>
              <a:rPr lang="cs-CZ" sz="2000" b="1" dirty="0" smtClean="0"/>
              <a:t>)</a:t>
            </a:r>
          </a:p>
          <a:p>
            <a:pPr marL="0" indent="0">
              <a:buNone/>
            </a:pPr>
            <a:endParaRPr lang="cs-CZ" sz="2000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97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Obsazenost zařízení péče o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dirty="0" smtClean="0"/>
              <a:t>Ke splnění jednotky obsazenosti je třeba dále doložit:</a:t>
            </a:r>
          </a:p>
          <a:p>
            <a:pPr lvl="1"/>
            <a:r>
              <a:rPr lang="cs-CZ" b="1" u="sng" dirty="0" err="1"/>
              <a:t>sken</a:t>
            </a:r>
            <a:r>
              <a:rPr lang="cs-CZ" b="1" u="sng" dirty="0"/>
              <a:t> pojistné smlouvy o pojištění </a:t>
            </a:r>
            <a:endParaRPr lang="cs-CZ" b="1" u="sng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pojistná smlouva musí obsahovat informaci o pojištění </a:t>
            </a:r>
            <a:r>
              <a:rPr lang="cs-CZ" u="sng" dirty="0" smtClean="0"/>
              <a:t>odpovědnosti za </a:t>
            </a:r>
            <a:r>
              <a:rPr lang="cs-CZ" u="sng" dirty="0"/>
              <a:t>újmu</a:t>
            </a:r>
            <a:r>
              <a:rPr lang="cs-CZ" dirty="0"/>
              <a:t> způsobenou při poskytování služby hlídání a péče o </a:t>
            </a:r>
            <a:r>
              <a:rPr lang="cs-CZ" dirty="0" smtClean="0"/>
              <a:t>dítě a musí být </a:t>
            </a:r>
            <a:r>
              <a:rPr lang="cs-CZ" u="sng" dirty="0" smtClean="0"/>
              <a:t>uzavřena nejpozději ke dni zahájení provozu</a:t>
            </a:r>
            <a:endParaRPr lang="cs-CZ" u="sng" dirty="0"/>
          </a:p>
          <a:p>
            <a:pPr lvl="1"/>
            <a:r>
              <a:rPr lang="cs-CZ" b="1" u="sng" dirty="0">
                <a:hlinkClick r:id="rId2"/>
              </a:rPr>
              <a:t>d</a:t>
            </a:r>
            <a:r>
              <a:rPr lang="cs-CZ" b="1" u="sng" dirty="0" smtClean="0">
                <a:hlinkClick r:id="rId2"/>
              </a:rPr>
              <a:t>okladování docházky dětí a pečujících osob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hlinkClick r:id="rId2"/>
              </a:rPr>
              <a:t>souhrnný </a:t>
            </a:r>
            <a:r>
              <a:rPr lang="cs-CZ" dirty="0">
                <a:hlinkClick r:id="rId2"/>
              </a:rPr>
              <a:t>záznam o docházce dětí ve formátu XLS/XLSX opatřený elektronickým podpisem oprávněného pracovníka </a:t>
            </a:r>
            <a:r>
              <a:rPr lang="cs-CZ" dirty="0" smtClean="0">
                <a:hlinkClick r:id="rId2"/>
              </a:rPr>
              <a:t>příjemce</a:t>
            </a:r>
            <a:r>
              <a:rPr lang="cs-CZ" dirty="0" smtClean="0"/>
              <a:t> (podepsaný dokument je označen zelenou pečetí)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hlinkClick r:id="rId2"/>
              </a:rPr>
              <a:t>souhrnný </a:t>
            </a:r>
            <a:r>
              <a:rPr lang="cs-CZ" dirty="0">
                <a:hlinkClick r:id="rId2"/>
              </a:rPr>
              <a:t>záznam o docházce pečujících osob ve formátu XLS/XLSX opatřený elektronickým podpisem odpovědného pracovníka </a:t>
            </a:r>
            <a:r>
              <a:rPr lang="cs-CZ" dirty="0" smtClean="0">
                <a:hlinkClick r:id="rId2"/>
              </a:rPr>
              <a:t>příjemce</a:t>
            </a:r>
            <a:r>
              <a:rPr lang="cs-CZ" dirty="0"/>
              <a:t> (podepsaný dokument je označen zelenou pečetí)</a:t>
            </a:r>
          </a:p>
          <a:p>
            <a:pPr marL="414000" lvl="1" indent="0">
              <a:buNone/>
            </a:pPr>
            <a:endParaRPr lang="cs-CZ" dirty="0"/>
          </a:p>
          <a:p>
            <a:pPr marL="414000" lvl="1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5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Obsazenost zařízení péče o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/>
              <a:t>Dále je třeba mít</a:t>
            </a:r>
            <a:r>
              <a:rPr lang="cs-CZ" dirty="0" smtClean="0"/>
              <a:t>:</a:t>
            </a:r>
          </a:p>
          <a:p>
            <a:r>
              <a:rPr lang="cs-CZ" sz="2000" b="1" u="sng" dirty="0" smtClean="0"/>
              <a:t>Prohlášení </a:t>
            </a:r>
            <a:r>
              <a:rPr lang="cs-CZ" sz="2000" b="1" u="sng" dirty="0"/>
              <a:t>o docházce </a:t>
            </a:r>
            <a:r>
              <a:rPr lang="cs-CZ" sz="2000" b="1" u="sng" dirty="0" smtClean="0"/>
              <a:t>dítěte/dětí </a:t>
            </a:r>
            <a:r>
              <a:rPr lang="cs-CZ" sz="2000" dirty="0"/>
              <a:t>(stanovení minimálního rozsahu údajů, bez vzorového dokumentu):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Sestava </a:t>
            </a:r>
            <a:r>
              <a:rPr lang="cs-CZ" sz="2000" dirty="0"/>
              <a:t>docházky dítěte bude vyhotovena za každý kalendářní měsíc, požadované údaje jsou: registrační číslo projektu, název projektu, název příjemce, identifikační údaje dítěte (jméno, příjmení), údaje o příchodu a odchodu dítěte v konkrétní dny, jméno a příjmení rodiče, datum a podpis rodiče, povinné prvky vizuální identity.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414000" lvl="1" indent="0">
              <a:buNone/>
            </a:pPr>
            <a:endParaRPr lang="cs-CZ" dirty="0"/>
          </a:p>
          <a:p>
            <a:pPr marL="414000" lvl="1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5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Obsazenost zařízení péče o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608512"/>
          </a:xfrm>
        </p:spPr>
        <p:txBody>
          <a:bodyPr/>
          <a:lstStyle/>
          <a:p>
            <a:r>
              <a:rPr lang="cs-CZ" sz="2000" dirty="0" smtClean="0"/>
              <a:t>Provozovatel </a:t>
            </a:r>
            <a:r>
              <a:rPr lang="cs-CZ" sz="2000" dirty="0"/>
              <a:t>zařízení je povinen průběžně vést evidenci dětí. </a:t>
            </a:r>
            <a:r>
              <a:rPr lang="cs-CZ" sz="2000" b="1" u="sng" dirty="0"/>
              <a:t>Evidence dětí</a:t>
            </a:r>
            <a:r>
              <a:rPr lang="cs-CZ" sz="2000" dirty="0"/>
              <a:t> musí v návaznosti na § 11 zákona č. 247/2014 Sb. obsahovat: </a:t>
            </a:r>
            <a:endParaRPr lang="cs-CZ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	a</a:t>
            </a:r>
            <a:r>
              <a:rPr lang="cs-CZ" sz="1800" dirty="0"/>
              <a:t>) jméno, popřípadě jména, a příjmení, datum narození a adresu </a:t>
            </a:r>
            <a:r>
              <a:rPr lang="cs-CZ" sz="1800" dirty="0" smtClean="0"/>
              <a:t>	místa </a:t>
            </a:r>
            <a:r>
              <a:rPr lang="cs-CZ" sz="1800" dirty="0"/>
              <a:t>pobytu dítěte,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	b</a:t>
            </a:r>
            <a:r>
              <a:rPr lang="cs-CZ" sz="1800" dirty="0"/>
              <a:t>) jméno, popřípadě jména, příjmení rodičů a adresu místa pobytu </a:t>
            </a:r>
            <a:r>
              <a:rPr lang="cs-CZ" sz="1800" dirty="0" smtClean="0"/>
              <a:t>	alespoň </a:t>
            </a:r>
            <a:r>
              <a:rPr lang="cs-CZ" sz="1800" dirty="0"/>
              <a:t>jednoho z rodičů, liší-li se od adresy místa pobytu dítěte,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	c</a:t>
            </a:r>
            <a:r>
              <a:rPr lang="cs-CZ" sz="1800" dirty="0"/>
              <a:t>) jméno, popřípadě jména, příjmení a adresu místa pobytu osoby, </a:t>
            </a:r>
            <a:r>
              <a:rPr lang="cs-CZ" sz="1800" dirty="0" smtClean="0"/>
              <a:t>	která </a:t>
            </a:r>
            <a:r>
              <a:rPr lang="cs-CZ" sz="1800" dirty="0"/>
              <a:t>na základě pověření rodiče může pro dítě docházet,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	d</a:t>
            </a:r>
            <a:r>
              <a:rPr lang="cs-CZ" sz="1800" dirty="0"/>
              <a:t>) dny v týdnu a doba v průběhu dne, po kterou dítě v dětské skupině </a:t>
            </a:r>
            <a:r>
              <a:rPr lang="cs-CZ" sz="1800" dirty="0" smtClean="0"/>
              <a:t>	pobývá</a:t>
            </a:r>
            <a:r>
              <a:rPr lang="cs-CZ" sz="1800" dirty="0"/>
              <a:t>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	</a:t>
            </a:r>
            <a:endParaRPr lang="cs-CZ" dirty="0">
              <a:ea typeface="Arial"/>
            </a:endParaRP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1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Obsazenost zařízení péče o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	e) údaj týkající se úhrady nákladů za službu péče o dítě v dětské 	skupině, </a:t>
            </a:r>
          </a:p>
          <a:p>
            <a:pPr marL="0" indent="0">
              <a:buNone/>
            </a:pPr>
            <a:r>
              <a:rPr lang="cs-CZ" sz="1800" dirty="0" smtClean="0"/>
              <a:t>	f) údaj o zdravotní pojišťovně dítěte, </a:t>
            </a:r>
          </a:p>
          <a:p>
            <a:pPr marL="0" indent="0">
              <a:buNone/>
            </a:pPr>
            <a:r>
              <a:rPr lang="cs-CZ" sz="1800" dirty="0" smtClean="0"/>
              <a:t>	g) telefonní, popřípadě jiný kontakt na rodiče a na osobu uvedenou v 	písmeni c), </a:t>
            </a:r>
          </a:p>
          <a:p>
            <a:pPr marL="0" indent="0">
              <a:buNone/>
            </a:pPr>
            <a:r>
              <a:rPr lang="cs-CZ" sz="1800" dirty="0" smtClean="0"/>
              <a:t>	h) údaj o zdravotním stavu dítěte a o případných omezeních z něho 	vyplývajících, které by mohly mít vliv na poskytování služby péče o 	dítě v dětské skupině; </a:t>
            </a:r>
          </a:p>
          <a:p>
            <a:pPr marL="0" indent="0">
              <a:buNone/>
            </a:pPr>
            <a:r>
              <a:rPr lang="cs-CZ" sz="1800" dirty="0" smtClean="0"/>
              <a:t>	i) údaj o tom, že se dítě podrobilo stanoveným pravidelným očkováním 	nebo že je proti nákaze imunní anebo že se nemůže očkování 	podrobit pro trvalou kontraindikaci.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2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Obsazenost zařízení péče o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896544"/>
          </a:xfrm>
        </p:spPr>
        <p:txBody>
          <a:bodyPr/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1" u="sng" dirty="0" smtClean="0"/>
              <a:t>Smlouvy </a:t>
            </a:r>
            <a:r>
              <a:rPr lang="cs-CZ" b="1" u="sng" dirty="0"/>
              <a:t>mezi provozovatelem zařízení péče o děti a </a:t>
            </a:r>
            <a:r>
              <a:rPr lang="cs-CZ" b="1" u="sng" dirty="0" smtClean="0"/>
              <a:t>rodiči </a:t>
            </a:r>
            <a:r>
              <a:rPr lang="cs-CZ" b="1" u="sng" dirty="0" smtClean="0"/>
              <a:t>dítěte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/>
              <a:t>Provozovatel zařízení péče o děti, které bylo podpořeno z OPZ, je povinen před zahájením poskytování služby péče o dítě uzavřít s rodičem </a:t>
            </a:r>
            <a:r>
              <a:rPr lang="cs-CZ" b="1" dirty="0"/>
              <a:t>písemnou smlouvu </a:t>
            </a:r>
            <a:r>
              <a:rPr lang="cs-CZ" dirty="0"/>
              <a:t>o poskytování služby péče o dítě. Náležitosti smlouvy jsou převzaty z § 13 zákona č. 247/2014 Sb. Všichni provozovatelé zařízení podpořených z OPZ jsou povinni zajistit, aby smlouva o poskytování služby péče o dítě v zařízení péče o děti obsahovala tyto náležitosti: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	a) místo a čas poskytování služby péče o dítě v zařízení,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	b) výši úhrady nákladů poskytované služby a způsob jejího placení, je-li služba </a:t>
            </a:r>
            <a:r>
              <a:rPr lang="cs-CZ" sz="1600" dirty="0" smtClean="0"/>
              <a:t>	péče </a:t>
            </a:r>
            <a:r>
              <a:rPr lang="cs-CZ" sz="1600" dirty="0"/>
              <a:t>o dítě v zařízení poskytována s úhradou nákladů,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	c) podmínky stravování dítěte včetně pitného režimu v návaznosti na délku </a:t>
            </a:r>
            <a:r>
              <a:rPr lang="cs-CZ" sz="1600" dirty="0" smtClean="0"/>
              <a:t>	pobytu </a:t>
            </a:r>
            <a:r>
              <a:rPr lang="cs-CZ" sz="1600" dirty="0"/>
              <a:t>a věk dítěte, </a:t>
            </a:r>
          </a:p>
          <a:p>
            <a:pPr marL="25200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b="1" u="sng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3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96855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Dětské skupiny – zápis do evidence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Povinnosti příjemce dotace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Dokladování dosažených jednotek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Výpočet obsazenosti/zálohy</a:t>
            </a:r>
            <a:endParaRPr lang="cs-CZ" sz="17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/>
              <a:t>Publicita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Změny </a:t>
            </a:r>
            <a:r>
              <a:rPr lang="cs-CZ" sz="1700" dirty="0"/>
              <a:t>projektu (podstatné a nepodstatné)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/>
              <a:t>Změnové řízení v </a:t>
            </a:r>
            <a:r>
              <a:rPr lang="cs-CZ" sz="1700" dirty="0" smtClean="0"/>
              <a:t>ISKP14</a:t>
            </a:r>
            <a:r>
              <a:rPr lang="cs-CZ" sz="1700" dirty="0"/>
              <a:t>+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IS ESF </a:t>
            </a: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8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Obsazenost zařízení péče o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482453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	d</a:t>
            </a:r>
            <a:r>
              <a:rPr lang="cs-CZ" sz="1800" dirty="0"/>
              <a:t>) ujednání o dodržování vnitřních pravidel,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	e</a:t>
            </a:r>
            <a:r>
              <a:rPr lang="cs-CZ" sz="1800" dirty="0"/>
              <a:t>) ujednání o postupu při onemocnění dítěte,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	f</a:t>
            </a:r>
            <a:r>
              <a:rPr lang="cs-CZ" sz="1800" dirty="0"/>
              <a:t>) způsob ukončení právních vztahů vzniklých ze smlouvy,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	g</a:t>
            </a:r>
            <a:r>
              <a:rPr lang="cs-CZ" sz="1800" dirty="0"/>
              <a:t>) dobu trvání právních vztahů vzniklých ze smlouvy.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Přílohou </a:t>
            </a:r>
            <a:r>
              <a:rPr lang="cs-CZ" sz="1800" dirty="0"/>
              <a:t>smlouvy o poskytování služby péče o dítě jsou vnitřní pravidla a plán výchovy a </a:t>
            </a:r>
            <a:r>
              <a:rPr lang="cs-CZ" sz="1800" dirty="0" smtClean="0"/>
              <a:t>péče.</a:t>
            </a:r>
          </a:p>
          <a:p>
            <a:pPr marL="4140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"/>
            </a:pPr>
            <a:r>
              <a:rPr lang="cs-CZ" b="1" u="sng" dirty="0" smtClean="0"/>
              <a:t>Doklad prokazující vazbu rodiče na trh práce </a:t>
            </a:r>
            <a:r>
              <a:rPr lang="cs-CZ" dirty="0" smtClean="0"/>
              <a:t>(</a:t>
            </a:r>
            <a:r>
              <a:rPr lang="cs-CZ" dirty="0"/>
              <a:t>Náležitosti jsou uvedeny ve Specifické části pravidel pro žadatele a příjemce v rámci OPZ pro projekty s jednotkovými náklady zaměřené na podporu zařízení péče o děti předškolního věku, kap. </a:t>
            </a:r>
            <a:r>
              <a:rPr lang="cs-CZ" dirty="0" smtClean="0"/>
              <a:t>5.3.8) 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1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Obsazenost zařízení péče o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4824536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cs-CZ" b="1" u="sng" dirty="0" smtClean="0"/>
              <a:t>Monitorovací list podpořené osoby</a:t>
            </a:r>
          </a:p>
          <a:p>
            <a:pPr marL="414000" lvl="1" indent="0">
              <a:spcBef>
                <a:spcPts val="0"/>
              </a:spcBef>
              <a:spcAft>
                <a:spcPts val="0"/>
              </a:spcAft>
              <a:buNone/>
            </a:pPr>
            <a:endParaRPr lang="cs-CZ" b="1" u="sng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N</a:t>
            </a:r>
            <a:r>
              <a:rPr lang="cs-CZ" dirty="0" smtClean="0"/>
              <a:t>ezávazný formulář.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M</a:t>
            </a:r>
            <a:r>
              <a:rPr lang="cs-CZ" dirty="0" smtClean="0"/>
              <a:t>ožné </a:t>
            </a:r>
            <a:r>
              <a:rPr lang="cs-CZ" dirty="0"/>
              <a:t>využít při sběru údajů od jednotlivých osob podpořených v </a:t>
            </a:r>
            <a:r>
              <a:rPr lang="cs-CZ" dirty="0" smtClean="0"/>
              <a:t>projektu. 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D</a:t>
            </a:r>
            <a:r>
              <a:rPr lang="cs-CZ" dirty="0" smtClean="0"/>
              <a:t>ata </a:t>
            </a:r>
            <a:r>
              <a:rPr lang="cs-CZ" dirty="0" smtClean="0"/>
              <a:t>potřebná pro </a:t>
            </a:r>
            <a:r>
              <a:rPr lang="cs-CZ" dirty="0"/>
              <a:t>sledování monitorovacích indikátorů </a:t>
            </a:r>
            <a:r>
              <a:rPr lang="cs-CZ" dirty="0" smtClean="0"/>
              <a:t>lze podložit </a:t>
            </a:r>
            <a:r>
              <a:rPr lang="cs-CZ" dirty="0"/>
              <a:t>jinou průkaznou </a:t>
            </a:r>
            <a:r>
              <a:rPr lang="cs-CZ" dirty="0" smtClean="0"/>
              <a:t>evidencí, </a:t>
            </a:r>
            <a:r>
              <a:rPr lang="cs-CZ" dirty="0"/>
              <a:t>není nutné formulář </a:t>
            </a:r>
            <a:r>
              <a:rPr lang="cs-CZ" dirty="0" smtClean="0"/>
              <a:t>používat. 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Příjemce </a:t>
            </a:r>
            <a:r>
              <a:rPr lang="cs-CZ" dirty="0"/>
              <a:t>(či partner) je také oprávněn si obsah Monitorovacího listu podpořené osoby upravit (např. v něm nezjišťovat něco, co už je mu známo a eviduje to v podobě nějakého jiného dokumentu/databáze</a:t>
            </a:r>
            <a:r>
              <a:rPr lang="cs-CZ" dirty="0" smtClean="0"/>
              <a:t>).</a:t>
            </a:r>
          </a:p>
          <a:p>
            <a:pPr marL="414000" lvl="1" indent="0">
              <a:spcBef>
                <a:spcPts val="0"/>
              </a:spcBef>
              <a:spcAft>
                <a:spcPts val="0"/>
              </a:spcAft>
              <a:buNone/>
            </a:pPr>
            <a:endParaRPr lang="cs-CZ" b="1" u="sng" dirty="0" smtClean="0"/>
          </a:p>
          <a:p>
            <a:pPr marL="41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u="sng" dirty="0"/>
              <a:t>https://www.esfcr.cz/monitorovani-podporenych-osob-opz</a:t>
            </a:r>
            <a:endParaRPr lang="cs-CZ" b="1" u="sng" dirty="0" smtClean="0"/>
          </a:p>
          <a:p>
            <a:pPr marL="414000" lvl="1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"/>
            </a:pPr>
            <a:r>
              <a:rPr lang="cs-CZ" b="1" u="sng" dirty="0" smtClean="0"/>
              <a:t>Doklady </a:t>
            </a:r>
            <a:r>
              <a:rPr lang="cs-CZ" b="1" u="sng" dirty="0"/>
              <a:t>o splnění požadavků na pečující </a:t>
            </a:r>
            <a:r>
              <a:rPr lang="cs-CZ" b="1" u="sng" dirty="0" smtClean="0"/>
              <a:t>osoby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"/>
            </a:pPr>
            <a:endParaRPr lang="cs-CZ" b="1" u="sng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1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pečující </a:t>
            </a:r>
            <a:r>
              <a:rPr lang="cs-CZ" dirty="0"/>
              <a:t>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040560"/>
          </a:xfrm>
        </p:spPr>
        <p:txBody>
          <a:bodyPr/>
          <a:lstStyle/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1" u="sng" dirty="0" smtClean="0"/>
              <a:t>Trestní </a:t>
            </a:r>
            <a:r>
              <a:rPr lang="cs-CZ" b="1" u="sng" dirty="0"/>
              <a:t>bezúhonnost + zdravotní </a:t>
            </a:r>
            <a:r>
              <a:rPr lang="cs-CZ" b="1" u="sng" dirty="0" smtClean="0"/>
              <a:t>způsobilost</a:t>
            </a:r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1" u="sng" dirty="0"/>
              <a:t>Požadavky na odbornou způsobilost pečujících osob </a:t>
            </a:r>
          </a:p>
          <a:p>
            <a:pPr lvl="1">
              <a:lnSpc>
                <a:spcPct val="100000"/>
              </a:lnSpc>
            </a:pPr>
            <a:r>
              <a:rPr lang="cs-CZ" sz="1400" dirty="0"/>
              <a:t>Z</a:t>
            </a:r>
            <a:r>
              <a:rPr lang="cs-CZ" sz="1400" dirty="0" smtClean="0"/>
              <a:t>ákon </a:t>
            </a:r>
            <a:r>
              <a:rPr lang="cs-CZ" sz="1400" dirty="0"/>
              <a:t>č. 247/2014 Sb</a:t>
            </a:r>
            <a:r>
              <a:rPr lang="cs-CZ" sz="1400" dirty="0" smtClean="0"/>
              <a:t>., </a:t>
            </a:r>
            <a:r>
              <a:rPr lang="cs-CZ" sz="1400" dirty="0"/>
              <a:t>Specifická část pravidel, kap. </a:t>
            </a:r>
            <a:r>
              <a:rPr lang="cs-CZ" sz="1400" dirty="0" smtClean="0"/>
              <a:t>4.1.4. </a:t>
            </a:r>
            <a:r>
              <a:rPr lang="cs-CZ" sz="1400" dirty="0"/>
              <a:t>Odbornou </a:t>
            </a:r>
            <a:r>
              <a:rPr lang="cs-CZ" sz="1400" dirty="0" smtClean="0"/>
              <a:t>způsobilost </a:t>
            </a:r>
            <a:r>
              <a:rPr lang="cs-CZ" sz="1400" dirty="0"/>
              <a:t>pečující </a:t>
            </a:r>
            <a:r>
              <a:rPr lang="cs-CZ" sz="1400" dirty="0" smtClean="0"/>
              <a:t>osoby upravují:</a:t>
            </a:r>
          </a:p>
          <a:p>
            <a:pPr lvl="2"/>
            <a:r>
              <a:rPr lang="cs-CZ" sz="1400" dirty="0"/>
              <a:t>Zákon č. 96/2004 Sb., o podmínkách získávání a uznávání způsobilosti k výkonu nelékařských zdravotnických povolání a k výkonu činností souvisejících s poskytováním zdravotní péče a o změně některých souvisejících zákonů, ve znění pozdějších předpisů (zákon o nelékařských zdravotnických </a:t>
            </a:r>
            <a:r>
              <a:rPr lang="cs-CZ" sz="1400" dirty="0" smtClean="0"/>
              <a:t>povoláních).</a:t>
            </a:r>
          </a:p>
          <a:p>
            <a:pPr lvl="2"/>
            <a:r>
              <a:rPr lang="cs-CZ" sz="1400" dirty="0"/>
              <a:t>Zákon č. 108/2006 Sb., o sociálních službách, ve znění pozdějších předpisů</a:t>
            </a:r>
            <a:r>
              <a:rPr lang="cs-CZ" sz="1400" dirty="0" smtClean="0"/>
              <a:t>.</a:t>
            </a:r>
          </a:p>
          <a:p>
            <a:pPr lvl="2"/>
            <a:r>
              <a:rPr lang="cs-CZ" sz="1400" dirty="0"/>
              <a:t>Zákon č. 563/2004 Sb., o pedagogických pracovnících a o změně některých zákonů, ve znění pozdějších </a:t>
            </a:r>
            <a:r>
              <a:rPr lang="cs-CZ" sz="1400" dirty="0" smtClean="0"/>
              <a:t>předpisů. </a:t>
            </a:r>
          </a:p>
          <a:p>
            <a:pPr lvl="2"/>
            <a:r>
              <a:rPr lang="cs-CZ" sz="1400" dirty="0"/>
              <a:t>Zákon č. 179/2006 Sb., o ověřování a uznávání výsledků dalšího vzdělávání a o změně některých zákonů, ve znění pozdějších předpisů (zákon o uznávání výsledků dalšího vzdělávání</a:t>
            </a:r>
            <a:r>
              <a:rPr lang="cs-CZ" sz="1400" dirty="0" smtClean="0"/>
              <a:t>).</a:t>
            </a:r>
          </a:p>
          <a:p>
            <a:pPr lvl="1"/>
            <a:r>
              <a:rPr lang="cs-CZ" sz="1600" b="1" u="sng" dirty="0" smtClean="0"/>
              <a:t>UPOZORŇUJEME NA NEUZNATELNOST pedagogického a zdravotnického </a:t>
            </a:r>
            <a:r>
              <a:rPr lang="cs-CZ" sz="1600" b="1" u="sng" dirty="0" smtClean="0"/>
              <a:t>lycea!</a:t>
            </a:r>
            <a:endParaRPr lang="cs-CZ" sz="1600" b="1" u="sng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cs-CZ" sz="8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4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Kvalifikovaná pečující osoba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734" y="3429000"/>
            <a:ext cx="8784976" cy="3240360"/>
          </a:xfrm>
        </p:spPr>
        <p:txBody>
          <a:bodyPr numCol="2"/>
          <a:lstStyle/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200" dirty="0"/>
              <a:t> </a:t>
            </a:r>
            <a:endParaRPr lang="cs-CZ" sz="14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23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196752"/>
            <a:ext cx="8856984" cy="6181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lvl="0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>
                <a:solidFill>
                  <a:srgbClr val="084A8B"/>
                </a:solidFill>
              </a:rPr>
              <a:t>Doklady prokazující splnění jednotky:</a:t>
            </a:r>
          </a:p>
          <a:p>
            <a:pPr marL="666000" lvl="1" indent="-252000"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80000"/>
              <a:buFont typeface="Courier New" panose="02070309020205020404" pitchFamily="49" charset="0"/>
              <a:buChar char="o"/>
            </a:pPr>
            <a:r>
              <a:rPr lang="cs-CZ" sz="2000" b="1" dirty="0" smtClean="0"/>
              <a:t>osvědčení o získání profesní kvalifikace </a:t>
            </a:r>
            <a:r>
              <a:rPr lang="cs-CZ" sz="2000" dirty="0" smtClean="0"/>
              <a:t>„Chůva pro děti do zahájení povinné školní docházky“ pečující osoby, která získala v rámci projektu profesní </a:t>
            </a:r>
            <a:r>
              <a:rPr lang="cs-CZ" sz="2000" dirty="0" smtClean="0"/>
              <a:t>kvalifikaci,</a:t>
            </a:r>
            <a:endParaRPr lang="cs-CZ" sz="2000" dirty="0" smtClean="0">
              <a:solidFill>
                <a:srgbClr val="084A8B"/>
              </a:solidFill>
            </a:endParaRPr>
          </a:p>
          <a:p>
            <a:pPr marL="666000" lvl="1" indent="-252000"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80000"/>
              <a:buFont typeface="Courier New" panose="02070309020205020404" pitchFamily="49" charset="0"/>
              <a:buChar char="o"/>
            </a:pPr>
            <a:r>
              <a:rPr lang="cs-CZ" sz="2000" b="1" dirty="0" smtClean="0"/>
              <a:t>pracovní smlouva / dohoda o pracovní činnosti / dohoda o provedení práce </a:t>
            </a:r>
            <a:r>
              <a:rPr lang="cs-CZ" sz="2000" dirty="0" smtClean="0"/>
              <a:t>dokládající pracovněprávní vztah s pečující osobou, která získala v rámci projektu profesní kvalifikaci, na délku minimálně 6 měsíců po získání </a:t>
            </a:r>
            <a:r>
              <a:rPr lang="cs-CZ" sz="2000" dirty="0" smtClean="0"/>
              <a:t>kvalifikace,</a:t>
            </a:r>
            <a:endParaRPr lang="cs-CZ" sz="2000" dirty="0" smtClean="0">
              <a:solidFill>
                <a:srgbClr val="084A8B"/>
              </a:solidFill>
            </a:endParaRPr>
          </a:p>
          <a:p>
            <a:pPr marL="666000" marR="36195" lvl="1" indent="-252000"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80000"/>
              <a:buFont typeface="Courier New" panose="02070309020205020404" pitchFamily="49" charset="0"/>
              <a:buChar char="o"/>
            </a:pPr>
            <a:r>
              <a:rPr lang="cs-CZ" sz="2000" b="1" dirty="0" smtClean="0">
                <a:solidFill>
                  <a:srgbClr val="084A8B"/>
                </a:solidFill>
              </a:rPr>
              <a:t>souhrnný záznam o docházce pečující osoby</a:t>
            </a:r>
            <a:r>
              <a:rPr lang="cs-CZ" sz="2000" dirty="0" smtClean="0">
                <a:solidFill>
                  <a:srgbClr val="084A8B"/>
                </a:solidFill>
              </a:rPr>
              <a:t>, která získala v rámci projektu profesní kvalifikaci, ve formátu XLS/XLSX opatřený elektronickým podpisem odpovědného pracovníka příjemce. </a:t>
            </a:r>
            <a:r>
              <a:rPr lang="cs-CZ" sz="2000" dirty="0" smtClean="0">
                <a:solidFill>
                  <a:srgbClr val="084A8B"/>
                </a:solidFill>
              </a:rPr>
              <a:t>Ze </a:t>
            </a:r>
            <a:r>
              <a:rPr lang="cs-CZ" sz="2000" dirty="0" smtClean="0">
                <a:solidFill>
                  <a:srgbClr val="084A8B"/>
                </a:solidFill>
              </a:rPr>
              <a:t>záznamu musí být patrné minimálně </a:t>
            </a:r>
            <a:r>
              <a:rPr lang="cs-CZ" sz="2000" u="sng" dirty="0" smtClean="0">
                <a:solidFill>
                  <a:srgbClr val="084A8B"/>
                </a:solidFill>
              </a:rPr>
              <a:t>šestiměsíční </a:t>
            </a:r>
            <a:r>
              <a:rPr lang="cs-CZ" sz="2000" u="sng" dirty="0" smtClean="0">
                <a:solidFill>
                  <a:srgbClr val="084A8B"/>
                </a:solidFill>
              </a:rPr>
              <a:t>pracovní působení </a:t>
            </a:r>
            <a:r>
              <a:rPr lang="cs-CZ" sz="2000" dirty="0" smtClean="0">
                <a:solidFill>
                  <a:srgbClr val="084A8B"/>
                </a:solidFill>
              </a:rPr>
              <a:t>této pečující osoby v zařízení péče o </a:t>
            </a:r>
            <a:r>
              <a:rPr lang="cs-CZ" sz="2000" dirty="0" smtClean="0">
                <a:solidFill>
                  <a:srgbClr val="084A8B"/>
                </a:solidFill>
              </a:rPr>
              <a:t>děti (125 odpracovaných dní). </a:t>
            </a:r>
            <a:r>
              <a:rPr lang="cs-CZ" sz="2000" dirty="0" smtClean="0">
                <a:solidFill>
                  <a:srgbClr val="084A8B"/>
                </a:solidFill>
              </a:rPr>
              <a:t>Do 6 měsíců fyzické přítomnosti se</a:t>
            </a:r>
            <a:r>
              <a:rPr lang="cs-CZ" sz="2000" dirty="0" smtClean="0">
                <a:solidFill>
                  <a:srgbClr val="084A8B"/>
                </a:solidFill>
              </a:rPr>
              <a:t> započítává doba nemoci, která nepřesáhne 5 po sobě jdoucích kalendářních dní a doba zákonného nároku na dovolenou.</a:t>
            </a:r>
            <a:endParaRPr lang="cs-CZ" sz="2000" dirty="0" smtClean="0">
              <a:solidFill>
                <a:srgbClr val="084A8B"/>
              </a:solidFill>
            </a:endParaRPr>
          </a:p>
          <a:p>
            <a:pPr marL="666000" lvl="1" indent="-252000">
              <a:spcAft>
                <a:spcPts val="300"/>
              </a:spcAft>
              <a:buClr>
                <a:srgbClr val="5FBBF5"/>
              </a:buClr>
              <a:buSzPct val="80000"/>
            </a:pPr>
            <a:endParaRPr lang="cs-CZ" sz="1600" dirty="0" smtClean="0">
              <a:solidFill>
                <a:srgbClr val="084A8B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1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Nájemné prostor zařízení péče o děti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725344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5FBBF5"/>
              </a:buClr>
            </a:pPr>
            <a:r>
              <a:rPr lang="cs-CZ" b="1" dirty="0" smtClean="0">
                <a:solidFill>
                  <a:srgbClr val="084A8B"/>
                </a:solidFill>
              </a:rPr>
              <a:t>Doklady prokazující splnění jednotky:</a:t>
            </a:r>
          </a:p>
          <a:p>
            <a:pPr lvl="1">
              <a:lnSpc>
                <a:spcPct val="100000"/>
              </a:lnSpc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84A8B"/>
                </a:solidFill>
              </a:rPr>
              <a:t>nájemní smlouva a dokumentace pro jednotku obsazenost</a:t>
            </a:r>
          </a:p>
          <a:p>
            <a:pPr lvl="1">
              <a:lnSpc>
                <a:spcPct val="100000"/>
              </a:lnSpc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84A8B"/>
                </a:solidFill>
              </a:rPr>
              <a:t>n</a:t>
            </a:r>
            <a:r>
              <a:rPr lang="cs-CZ" dirty="0" smtClean="0">
                <a:solidFill>
                  <a:srgbClr val="084A8B"/>
                </a:solidFill>
              </a:rPr>
              <a:t>áležitosti NS: adresa místa realizace</a:t>
            </a:r>
          </a:p>
          <a:p>
            <a:pPr marL="414000" lvl="1" indent="0">
              <a:lnSpc>
                <a:spcPct val="100000"/>
              </a:lnSpc>
              <a:buClr>
                <a:srgbClr val="5FBBF5"/>
              </a:buClr>
              <a:buNone/>
            </a:pPr>
            <a:r>
              <a:rPr lang="cs-CZ" dirty="0" smtClean="0">
                <a:solidFill>
                  <a:srgbClr val="084A8B"/>
                </a:solidFill>
              </a:rPr>
              <a:t> 		        platnost nejpozději v den zahájení provozu </a:t>
            </a:r>
          </a:p>
          <a:p>
            <a:pPr marL="414000" lvl="1" indent="0">
              <a:lnSpc>
                <a:spcPct val="100000"/>
              </a:lnSpc>
              <a:buClr>
                <a:srgbClr val="5FBBF5"/>
              </a:buClr>
              <a:buNone/>
            </a:pPr>
            <a:r>
              <a:rPr lang="cs-CZ" dirty="0">
                <a:solidFill>
                  <a:srgbClr val="084A8B"/>
                </a:solidFill>
              </a:rPr>
              <a:t>	</a:t>
            </a:r>
            <a:r>
              <a:rPr lang="cs-CZ" dirty="0" smtClean="0">
                <a:solidFill>
                  <a:srgbClr val="084A8B"/>
                </a:solidFill>
              </a:rPr>
              <a:t>	        v souladu se zadáváním veřejných zakázek 		        (zejména střet zájmů)</a:t>
            </a:r>
          </a:p>
          <a:p>
            <a:pPr lvl="1">
              <a:lnSpc>
                <a:spcPct val="100000"/>
              </a:lnSpc>
              <a:buClr>
                <a:srgbClr val="5FBBF5"/>
              </a:buClr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084A8B"/>
              </a:solidFill>
            </a:endParaRPr>
          </a:p>
          <a:p>
            <a:pPr marL="414000" lvl="1" indent="0">
              <a:lnSpc>
                <a:spcPct val="100000"/>
              </a:lnSpc>
              <a:buClr>
                <a:srgbClr val="5FBBF5"/>
              </a:buClr>
              <a:buNone/>
            </a:pPr>
            <a:endParaRPr lang="cs-CZ" dirty="0" smtClean="0">
              <a:solidFill>
                <a:srgbClr val="084A8B"/>
              </a:solidFill>
            </a:endParaRPr>
          </a:p>
          <a:p>
            <a:pPr lvl="0">
              <a:lnSpc>
                <a:spcPct val="100000"/>
              </a:lnSpc>
              <a:buClr>
                <a:srgbClr val="5FBBF5"/>
              </a:buClr>
            </a:pPr>
            <a:r>
              <a:rPr lang="cs-CZ" b="1" dirty="0" smtClean="0">
                <a:solidFill>
                  <a:srgbClr val="084A8B"/>
                </a:solidFill>
              </a:rPr>
              <a:t>Dokumenty pro splnění relevantních jednotek </a:t>
            </a:r>
            <a:r>
              <a:rPr lang="cs-CZ" b="1" dirty="0">
                <a:solidFill>
                  <a:srgbClr val="084A8B"/>
                </a:solidFill>
              </a:rPr>
              <a:t>jsou předkládány se zprávou o realizaci (</a:t>
            </a:r>
            <a:r>
              <a:rPr lang="cs-CZ" b="1" dirty="0" err="1">
                <a:solidFill>
                  <a:srgbClr val="084A8B"/>
                </a:solidFill>
              </a:rPr>
              <a:t>ZoR</a:t>
            </a:r>
            <a:r>
              <a:rPr lang="cs-CZ" b="1" dirty="0">
                <a:solidFill>
                  <a:srgbClr val="084A8B"/>
                </a:solidFill>
              </a:rPr>
              <a:t>) a ověřovány při kontrole na místě (</a:t>
            </a:r>
            <a:r>
              <a:rPr lang="cs-CZ" b="1" dirty="0" err="1">
                <a:solidFill>
                  <a:srgbClr val="084A8B"/>
                </a:solidFill>
              </a:rPr>
              <a:t>KnM</a:t>
            </a:r>
            <a:r>
              <a:rPr lang="cs-CZ" b="1" dirty="0">
                <a:solidFill>
                  <a:srgbClr val="084A8B"/>
                </a:solidFill>
              </a:rPr>
              <a:t>)</a:t>
            </a:r>
          </a:p>
          <a:p>
            <a:pPr marL="936000" lvl="4" indent="-4320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sz="1800" dirty="0" smtClean="0"/>
          </a:p>
          <a:p>
            <a:pPr marL="504000" lvl="4" indent="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SzPct val="100000"/>
              <a:buNone/>
            </a:pP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0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algn="ctr"/>
            <a:r>
              <a:rPr lang="cs-CZ" dirty="0" smtClean="0"/>
              <a:t>Výpočet </a:t>
            </a:r>
            <a:r>
              <a:rPr lang="cs-CZ" dirty="0"/>
              <a:t>obsazenosti/zálohy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5300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Jednotky a jednotkové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016" cy="5112568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Obsazenost zařízení péče o děti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600" dirty="0" smtClean="0"/>
              <a:t>1/75 výše </a:t>
            </a:r>
            <a:r>
              <a:rPr lang="cs-CZ" sz="1600" dirty="0"/>
              <a:t>nákladů na zajištění provozu jednoho místa v zařízení péče o dítě za 6 </a:t>
            </a:r>
            <a:r>
              <a:rPr lang="cs-CZ" sz="1600" dirty="0" smtClean="0"/>
              <a:t>měsíců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600" dirty="0" smtClean="0"/>
              <a:t>4 fáze provozu, každá trvá 6 měsíců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600" dirty="0"/>
              <a:t>o</a:t>
            </a:r>
            <a:r>
              <a:rPr lang="cs-CZ" sz="1600" dirty="0" smtClean="0"/>
              <a:t>bsazenost </a:t>
            </a:r>
            <a:r>
              <a:rPr lang="cs-CZ" sz="1600" dirty="0"/>
              <a:t>je kalkulována na úrovni zařízení jako celku </a:t>
            </a:r>
            <a:r>
              <a:rPr lang="cs-CZ" sz="1600" dirty="0" smtClean="0"/>
              <a:t>(výpočet dle kapacity zařízení)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600" dirty="0"/>
              <a:t>p</a:t>
            </a:r>
            <a:r>
              <a:rPr lang="cs-CZ" sz="1600" dirty="0" smtClean="0"/>
              <a:t>očet </a:t>
            </a:r>
            <a:r>
              <a:rPr lang="cs-CZ" sz="1600" dirty="0"/>
              <a:t>provozovaných míst je dán kapacitou zařízení péče o </a:t>
            </a:r>
            <a:r>
              <a:rPr lang="cs-CZ" sz="1600" dirty="0" smtClean="0"/>
              <a:t>děti</a:t>
            </a:r>
            <a:r>
              <a:rPr lang="cs-CZ" sz="1600" dirty="0"/>
              <a:t> </a:t>
            </a:r>
            <a:r>
              <a:rPr lang="cs-CZ" sz="1600" dirty="0" smtClean="0"/>
              <a:t>(u DS v evidenci poskytovatelů,  u živností ve </a:t>
            </a:r>
            <a:r>
              <a:rPr lang="cs-CZ" sz="1600" dirty="0"/>
              <a:t>stanovisku příslušné krajské hygienické </a:t>
            </a:r>
            <a:r>
              <a:rPr lang="cs-CZ" sz="1600" dirty="0" smtClean="0"/>
              <a:t>stanice)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600" dirty="0"/>
              <a:t>o</a:t>
            </a:r>
            <a:r>
              <a:rPr lang="cs-CZ" sz="1600" dirty="0" smtClean="0"/>
              <a:t>bsazenost počítána za celou projektovou fázi, tj. 6 měsíců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600" dirty="0"/>
              <a:t>p</a:t>
            </a:r>
            <a:r>
              <a:rPr lang="cs-CZ" sz="1600" dirty="0" smtClean="0"/>
              <a:t>ovinnost vést řádné záznamy o přesné </a:t>
            </a:r>
            <a:r>
              <a:rPr lang="cs-CZ" sz="1600" dirty="0"/>
              <a:t>docházce dětí v konkrétní dny v elektronickém docházkovém </a:t>
            </a:r>
            <a:r>
              <a:rPr lang="cs-CZ" sz="1600" dirty="0" smtClean="0"/>
              <a:t>systému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600" dirty="0"/>
              <a:t>za plně obsazené zařízení se považuje i zařízení, kde děti nebyly </a:t>
            </a:r>
            <a:r>
              <a:rPr lang="cs-CZ" sz="1600" dirty="0" smtClean="0"/>
              <a:t>přítomny v</a:t>
            </a:r>
            <a:r>
              <a:rPr lang="cs-CZ" sz="1600" dirty="0"/>
              <a:t> plném počtu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600" dirty="0" smtClean="0"/>
              <a:t>jako </a:t>
            </a:r>
            <a:r>
              <a:rPr lang="cs-CZ" sz="1600" dirty="0"/>
              <a:t>obvyklá míra docházky byla stanovena hranice 75 %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600" dirty="0"/>
              <a:t>pokud bude zařízení využito </a:t>
            </a:r>
            <a:r>
              <a:rPr lang="cs-CZ" sz="1600" dirty="0" smtClean="0"/>
              <a:t>z min. 75 </a:t>
            </a:r>
            <a:r>
              <a:rPr lang="cs-CZ" sz="1600" dirty="0"/>
              <a:t>% </a:t>
            </a:r>
            <a:r>
              <a:rPr lang="cs-CZ" sz="1600" dirty="0" smtClean="0"/>
              <a:t>své </a:t>
            </a:r>
            <a:r>
              <a:rPr lang="cs-CZ" sz="1600" dirty="0"/>
              <a:t>kapacity = plně obsazené zařízení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600" dirty="0"/>
              <a:t>v případě, že obsazenost zařízení nebude využita alespoň </a:t>
            </a:r>
            <a:r>
              <a:rPr lang="cs-CZ" sz="1600" dirty="0" smtClean="0"/>
              <a:t>z 20 </a:t>
            </a:r>
            <a:r>
              <a:rPr lang="cs-CZ" sz="1600" dirty="0"/>
              <a:t>% - není nárok na jednotkový náklad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6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Jednotky a jednotkové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328592"/>
          </a:xfrm>
        </p:spPr>
        <p:txBody>
          <a:bodyPr numCol="2"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1" dirty="0" smtClean="0"/>
              <a:t>Výpočet </a:t>
            </a:r>
            <a:r>
              <a:rPr lang="cs-CZ" sz="1800" b="1" dirty="0"/>
              <a:t>tzv. půldnů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400" dirty="0"/>
              <a:t>zohledňují se „půldny“ 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400" dirty="0" smtClean="0"/>
              <a:t>1 půlden = dítě je v </a:t>
            </a:r>
            <a:r>
              <a:rPr lang="cs-CZ" sz="1400" dirty="0"/>
              <a:t>zařízení </a:t>
            </a:r>
            <a:r>
              <a:rPr lang="cs-CZ" sz="1400" dirty="0" smtClean="0"/>
              <a:t>přítomné</a:t>
            </a:r>
            <a:br>
              <a:rPr lang="cs-CZ" sz="1400" dirty="0" smtClean="0"/>
            </a:br>
            <a:r>
              <a:rPr lang="cs-CZ" sz="1400" dirty="0" smtClean="0"/>
              <a:t>alespoň </a:t>
            </a:r>
            <a:r>
              <a:rPr lang="cs-CZ" sz="1400" dirty="0"/>
              <a:t>3 hodiny, ale méně než 6 hodin</a:t>
            </a:r>
          </a:p>
          <a:p>
            <a:pPr marL="9360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400" dirty="0" smtClean="0"/>
              <a:t>2 půldny = dítě </a:t>
            </a:r>
            <a:r>
              <a:rPr lang="cs-CZ" sz="1400" dirty="0"/>
              <a:t>je v zařízení hlídané alespoň 6 hodin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každý pracovní den </a:t>
            </a:r>
            <a:r>
              <a:rPr lang="cs-CZ" sz="1400" dirty="0"/>
              <a:t>znamená 2 </a:t>
            </a:r>
            <a:r>
              <a:rPr lang="cs-CZ" sz="1400" dirty="0" smtClean="0"/>
              <a:t>půldny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cs-CZ" sz="1600" dirty="0" smtClean="0"/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1" dirty="0" smtClean="0"/>
              <a:t>Výpočet hodnoty jednotky </a:t>
            </a:r>
            <a:r>
              <a:rPr lang="cs-CZ" sz="1800" b="1" dirty="0"/>
              <a:t>„Obsazenost zařízení péče o děti“ </a:t>
            </a:r>
          </a:p>
          <a:p>
            <a:pPr marL="504000" lvl="4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400" dirty="0"/>
              <a:t>Obsazenost se vypočte jako poměr půldenních přítomností dětí v zařízení a celkového počtu půldnů v pracovní dny násobených kapacitou zařízení (oboje stanoveno za vymezené </a:t>
            </a:r>
            <a:r>
              <a:rPr lang="cs-CZ" sz="1400" dirty="0" smtClean="0"/>
              <a:t>období   </a:t>
            </a:r>
            <a:r>
              <a:rPr lang="cs-CZ" sz="1400" dirty="0"/>
              <a:t>6 kalendářních měsíců), který se dále násobí 100. </a:t>
            </a:r>
            <a:endParaRPr lang="cs-CZ" sz="14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endParaRPr lang="cs-CZ" sz="14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cs-CZ" sz="1400" b="1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cs-CZ" sz="1400" b="1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400" b="1" dirty="0" smtClean="0"/>
              <a:t>Obsazenost </a:t>
            </a:r>
            <a:r>
              <a:rPr lang="cs-CZ" sz="1400" b="1" dirty="0"/>
              <a:t>zařízení péče o děti se tedy vypočítá podle následujícího vzorce: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</a:rPr>
              <a:t>             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A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O = 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---------------- x 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100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     (B x 2 )  x C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400" dirty="0"/>
              <a:t> 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600" b="1" dirty="0"/>
              <a:t>O….obsazenost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600" b="1" dirty="0"/>
              <a:t>A…..počet dosažených půldnů všech přítomných dětí za 6 měsíců provozu zařízení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600" b="1" dirty="0"/>
              <a:t>B…..počet pracovních dní za 6 měsíců provozu zařízení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600" b="1" dirty="0"/>
              <a:t>C…..kapacita zařízení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400" dirty="0"/>
              <a:t> 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400" dirty="0"/>
              <a:t>Výše podpory za jednotku „Obsazenost zařízení péče o děti“ za jednu fázi provozu se vypočítá následovně: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</a:rPr>
              <a:t>očet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míst v zařízení x dosažená obsazenost zařízení péče o děti x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</a:rPr>
              <a:t>jednotka</a:t>
            </a:r>
            <a:endParaRPr lang="cs-CZ" sz="1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cs-CZ" sz="14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(vybudování, 5 míst)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66755" y="6460707"/>
            <a:ext cx="468000" cy="215444"/>
          </a:xfrm>
          <a:solidFill>
            <a:schemeClr val="tx2">
              <a:alpha val="59000"/>
            </a:schemeClr>
          </a:solidFill>
        </p:spPr>
        <p:txBody>
          <a:bodyPr wrap="square" rtlCol="0">
            <a:spAutoFit/>
          </a:bodyPr>
          <a:lstStyle/>
          <a:p>
            <a:fld id="{479BF083-4774-43B1-9AB0-5CC1AC5DD8EE}" type="slidenum">
              <a:rPr lang="cs-CZ" sz="1400"/>
              <a:pPr/>
              <a:t>28</a:t>
            </a:fld>
            <a:endParaRPr lang="cs-CZ" sz="1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079" y="2025241"/>
            <a:ext cx="295599" cy="29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5" y="2049165"/>
            <a:ext cx="347544" cy="34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04" y="2054403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738" y="2000550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Šipka doprava 15"/>
          <p:cNvSpPr/>
          <p:nvPr/>
        </p:nvSpPr>
        <p:spPr>
          <a:xfrm>
            <a:off x="5763789" y="2597615"/>
            <a:ext cx="462002" cy="156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232985" y="1559965"/>
            <a:ext cx="1400200" cy="307777"/>
          </a:xfrm>
          <a:prstGeom prst="rect">
            <a:avLst/>
          </a:prstGeom>
          <a:solidFill>
            <a:srgbClr val="99FF33">
              <a:alpha val="2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Vybudování</a:t>
            </a:r>
            <a:endParaRPr lang="cs-CZ" sz="1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342027" y="1559967"/>
            <a:ext cx="1019605" cy="307777"/>
          </a:xfrm>
          <a:prstGeom prst="rect">
            <a:avLst/>
          </a:prstGeom>
          <a:solidFill>
            <a:srgbClr val="99FF33">
              <a:alpha val="2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Provoz I</a:t>
            </a:r>
            <a:endParaRPr lang="cs-CZ" sz="14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092852" y="1559966"/>
            <a:ext cx="1019605" cy="307777"/>
          </a:xfrm>
          <a:prstGeom prst="rect">
            <a:avLst/>
          </a:prstGeom>
          <a:solidFill>
            <a:srgbClr val="99FF33">
              <a:alpha val="2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Provoz II</a:t>
            </a:r>
            <a:endParaRPr lang="cs-CZ" sz="14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874194" y="1596718"/>
            <a:ext cx="1019605" cy="307777"/>
          </a:xfrm>
          <a:prstGeom prst="rect">
            <a:avLst/>
          </a:prstGeom>
          <a:solidFill>
            <a:srgbClr val="99FF33">
              <a:alpha val="2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Provoz III</a:t>
            </a:r>
            <a:endParaRPr lang="cs-CZ" sz="1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729258" y="1596717"/>
            <a:ext cx="1019605" cy="307777"/>
          </a:xfrm>
          <a:prstGeom prst="rect">
            <a:avLst/>
          </a:prstGeom>
          <a:solidFill>
            <a:srgbClr val="99FF33">
              <a:alpha val="2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Provoz IV</a:t>
            </a:r>
            <a:endParaRPr lang="cs-CZ" sz="1400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2206509" y="3293858"/>
            <a:ext cx="121032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dirty="0" smtClean="0"/>
              <a:t>Docházka 60 %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4305641" y="3293858"/>
            <a:ext cx="121032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dirty="0"/>
              <a:t>Docházka </a:t>
            </a:r>
            <a:r>
              <a:rPr lang="cs-CZ" dirty="0" smtClean="0"/>
              <a:t>80 </a:t>
            </a:r>
            <a:r>
              <a:rPr lang="cs-CZ" dirty="0"/>
              <a:t>%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6288637" y="3293858"/>
            <a:ext cx="121032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dirty="0"/>
              <a:t>Docházka </a:t>
            </a:r>
            <a:r>
              <a:rPr lang="cs-CZ" dirty="0" smtClean="0"/>
              <a:t>70 </a:t>
            </a:r>
            <a:r>
              <a:rPr lang="cs-CZ" dirty="0"/>
              <a:t>%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7832903" y="3301269"/>
            <a:ext cx="121032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dirty="0" smtClean="0"/>
              <a:t>Docházka 80 %</a:t>
            </a:r>
            <a:endParaRPr lang="cs-CZ" dirty="0"/>
          </a:p>
        </p:txBody>
      </p:sp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33" y="2057304"/>
            <a:ext cx="347544" cy="34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16" y="2049165"/>
            <a:ext cx="347544" cy="34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3" y="2485311"/>
            <a:ext cx="347544" cy="34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33" y="2495869"/>
            <a:ext cx="347544" cy="34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504" y="2054403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04" y="2386475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504" y="2348078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04" y="2682434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738" y="2631607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738" y="2309226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46" y="2000550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972" y="2298895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20" y="2143810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654" y="2089957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420" y="2143810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20" y="2475882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420" y="2437485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20" y="2771841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654" y="2721014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654" y="2398633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010" y="2074359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636" y="2372704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Šipka doprava 101"/>
          <p:cNvSpPr/>
          <p:nvPr/>
        </p:nvSpPr>
        <p:spPr>
          <a:xfrm>
            <a:off x="7399995" y="2567168"/>
            <a:ext cx="462002" cy="156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Šipka doprava 102"/>
          <p:cNvSpPr/>
          <p:nvPr/>
        </p:nvSpPr>
        <p:spPr>
          <a:xfrm>
            <a:off x="3883838" y="2596930"/>
            <a:ext cx="462002" cy="156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Šipka doprava 103"/>
          <p:cNvSpPr/>
          <p:nvPr/>
        </p:nvSpPr>
        <p:spPr>
          <a:xfrm>
            <a:off x="1214985" y="2631379"/>
            <a:ext cx="462002" cy="156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5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072" y="2177395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872" y="2177395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072" y="2509467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872" y="2471070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072" y="2805426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422" y="2228222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222" y="2228222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422" y="2560294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222" y="2521897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422" y="2856253"/>
            <a:ext cx="192216" cy="27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066" y="2138024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066" y="2769081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066" y="2446700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674" y="2138024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00" y="2436369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760" y="2168796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760" y="2799853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760" y="2477472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368" y="2168796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994" y="2467141"/>
            <a:ext cx="311824" cy="3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" name="TextovéPole 136"/>
          <p:cNvSpPr txBox="1"/>
          <p:nvPr/>
        </p:nvSpPr>
        <p:spPr>
          <a:xfrm>
            <a:off x="46412" y="4401978"/>
            <a:ext cx="1187845" cy="646331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dirty="0" smtClean="0"/>
              <a:t>5 x 16 992 (plátce DPH) + 5 x 22 421</a:t>
            </a:r>
            <a:endParaRPr lang="cs-CZ" sz="1200" dirty="0"/>
          </a:p>
        </p:txBody>
      </p:sp>
      <p:sp>
        <p:nvSpPr>
          <p:cNvPr id="138" name="TextovéPole 137"/>
          <p:cNvSpPr txBox="1"/>
          <p:nvPr/>
        </p:nvSpPr>
        <p:spPr>
          <a:xfrm>
            <a:off x="27140" y="5433939"/>
            <a:ext cx="1187845" cy="276999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b="1" dirty="0" smtClean="0"/>
              <a:t>= 197 065 Kč</a:t>
            </a:r>
            <a:endParaRPr lang="cs-CZ" sz="1200" b="1" dirty="0"/>
          </a:p>
        </p:txBody>
      </p:sp>
      <p:sp>
        <p:nvSpPr>
          <p:cNvPr id="139" name="TextovéPole 138"/>
          <p:cNvSpPr txBox="1"/>
          <p:nvPr/>
        </p:nvSpPr>
        <p:spPr>
          <a:xfrm>
            <a:off x="1426848" y="4401978"/>
            <a:ext cx="1379124" cy="646331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dirty="0" smtClean="0"/>
              <a:t>5 x 75x 628 + </a:t>
            </a:r>
          </a:p>
          <a:p>
            <a:r>
              <a:rPr lang="cs-CZ" sz="1200" dirty="0" smtClean="0"/>
              <a:t>5 x 75 x 56 +</a:t>
            </a:r>
          </a:p>
          <a:p>
            <a:r>
              <a:rPr lang="cs-CZ" sz="1200" dirty="0"/>
              <a:t>1</a:t>
            </a:r>
            <a:r>
              <a:rPr lang="cs-CZ" sz="1200" dirty="0" smtClean="0"/>
              <a:t> x 14 178</a:t>
            </a:r>
            <a:endParaRPr lang="cs-CZ" sz="1200" dirty="0"/>
          </a:p>
        </p:txBody>
      </p:sp>
      <p:sp>
        <p:nvSpPr>
          <p:cNvPr id="140" name="TextovéPole 139"/>
          <p:cNvSpPr txBox="1"/>
          <p:nvPr/>
        </p:nvSpPr>
        <p:spPr>
          <a:xfrm>
            <a:off x="1426848" y="5447839"/>
            <a:ext cx="1187845" cy="276999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b="1" dirty="0" smtClean="0"/>
              <a:t>= 270 678 Kč</a:t>
            </a:r>
            <a:endParaRPr lang="cs-CZ" sz="1200" b="1" dirty="0"/>
          </a:p>
        </p:txBody>
      </p:sp>
      <p:sp>
        <p:nvSpPr>
          <p:cNvPr id="141" name="TextovéPole 140"/>
          <p:cNvSpPr txBox="1"/>
          <p:nvPr/>
        </p:nvSpPr>
        <p:spPr>
          <a:xfrm>
            <a:off x="3131170" y="4385780"/>
            <a:ext cx="1379124" cy="461665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dirty="0" smtClean="0"/>
              <a:t>5 x 60x 628 + </a:t>
            </a:r>
          </a:p>
          <a:p>
            <a:r>
              <a:rPr lang="cs-CZ" sz="1200" dirty="0" smtClean="0"/>
              <a:t>5 x 60 x 56 </a:t>
            </a:r>
          </a:p>
        </p:txBody>
      </p:sp>
      <p:cxnSp>
        <p:nvCxnSpPr>
          <p:cNvPr id="9" name="Přímá spojnice se šipkou 8"/>
          <p:cNvCxnSpPr>
            <a:stCxn id="137" idx="0"/>
          </p:cNvCxnSpPr>
          <p:nvPr/>
        </p:nvCxnSpPr>
        <p:spPr>
          <a:xfrm flipH="1" flipV="1">
            <a:off x="96093" y="2894778"/>
            <a:ext cx="544242" cy="150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39" idx="0"/>
          </p:cNvCxnSpPr>
          <p:nvPr/>
        </p:nvCxnSpPr>
        <p:spPr>
          <a:xfrm flipH="1" flipV="1">
            <a:off x="1835696" y="2825000"/>
            <a:ext cx="280714" cy="1576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141" idx="0"/>
          </p:cNvCxnSpPr>
          <p:nvPr/>
        </p:nvCxnSpPr>
        <p:spPr>
          <a:xfrm flipV="1">
            <a:off x="3820732" y="2783898"/>
            <a:ext cx="0" cy="1601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3117796" y="5461739"/>
            <a:ext cx="1187845" cy="276999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b="1" dirty="0" smtClean="0"/>
              <a:t>= 205 200 Kč</a:t>
            </a:r>
            <a:endParaRPr lang="cs-CZ" sz="1200" b="1" dirty="0"/>
          </a:p>
        </p:txBody>
      </p:sp>
      <p:sp>
        <p:nvSpPr>
          <p:cNvPr id="143" name="TextovéPole 142"/>
          <p:cNvSpPr txBox="1"/>
          <p:nvPr/>
        </p:nvSpPr>
        <p:spPr>
          <a:xfrm>
            <a:off x="4741042" y="5461739"/>
            <a:ext cx="1187845" cy="276999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b="1" dirty="0" smtClean="0"/>
              <a:t>= 256 500 Kč</a:t>
            </a:r>
            <a:endParaRPr lang="cs-CZ" sz="1200" b="1" dirty="0"/>
          </a:p>
        </p:txBody>
      </p:sp>
      <p:sp>
        <p:nvSpPr>
          <p:cNvPr id="144" name="TextovéPole 143"/>
          <p:cNvSpPr txBox="1"/>
          <p:nvPr/>
        </p:nvSpPr>
        <p:spPr>
          <a:xfrm>
            <a:off x="4741042" y="4401978"/>
            <a:ext cx="1379124" cy="461665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dirty="0" smtClean="0"/>
              <a:t>5 x 75x 628 + </a:t>
            </a:r>
          </a:p>
          <a:p>
            <a:r>
              <a:rPr lang="cs-CZ" sz="1200" dirty="0" smtClean="0"/>
              <a:t>5 x 75 x 56 </a:t>
            </a:r>
          </a:p>
        </p:txBody>
      </p:sp>
      <p:cxnSp>
        <p:nvCxnSpPr>
          <p:cNvPr id="31" name="Přímá spojnice se šipkou 30"/>
          <p:cNvCxnSpPr>
            <a:stCxn id="57" idx="2"/>
            <a:endCxn id="141" idx="0"/>
          </p:cNvCxnSpPr>
          <p:nvPr/>
        </p:nvCxnSpPr>
        <p:spPr>
          <a:xfrm>
            <a:off x="2811671" y="3817078"/>
            <a:ext cx="1009061" cy="568702"/>
          </a:xfrm>
          <a:prstGeom prst="straightConnector1">
            <a:avLst/>
          </a:prstGeom>
          <a:ln>
            <a:solidFill>
              <a:schemeClr val="accent1">
                <a:shade val="95000"/>
                <a:satMod val="105000"/>
                <a:alpha val="29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Přímá spojnice se šipkou 144"/>
          <p:cNvCxnSpPr>
            <a:endCxn id="144" idx="0"/>
          </p:cNvCxnSpPr>
          <p:nvPr/>
        </p:nvCxnSpPr>
        <p:spPr>
          <a:xfrm>
            <a:off x="4838420" y="3789995"/>
            <a:ext cx="592184" cy="611983"/>
          </a:xfrm>
          <a:prstGeom prst="straightConnector1">
            <a:avLst/>
          </a:prstGeom>
          <a:ln>
            <a:solidFill>
              <a:schemeClr val="accent1">
                <a:shade val="95000"/>
                <a:satMod val="105000"/>
                <a:alpha val="29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ovéPole 145"/>
          <p:cNvSpPr txBox="1"/>
          <p:nvPr/>
        </p:nvSpPr>
        <p:spPr>
          <a:xfrm>
            <a:off x="6272566" y="4401977"/>
            <a:ext cx="1379124" cy="461665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dirty="0" smtClean="0"/>
              <a:t>5 x 70x 628 + </a:t>
            </a:r>
          </a:p>
          <a:p>
            <a:r>
              <a:rPr lang="cs-CZ" sz="1200" dirty="0" smtClean="0"/>
              <a:t>5 x 70 x 56 </a:t>
            </a:r>
          </a:p>
        </p:txBody>
      </p:sp>
      <p:cxnSp>
        <p:nvCxnSpPr>
          <p:cNvPr id="147" name="Přímá spojnice se šipkou 146"/>
          <p:cNvCxnSpPr/>
          <p:nvPr/>
        </p:nvCxnSpPr>
        <p:spPr>
          <a:xfrm flipV="1">
            <a:off x="5430604" y="2724152"/>
            <a:ext cx="275856" cy="1696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ovéPole 147"/>
          <p:cNvSpPr txBox="1"/>
          <p:nvPr/>
        </p:nvSpPr>
        <p:spPr>
          <a:xfrm>
            <a:off x="6299876" y="5461739"/>
            <a:ext cx="1187845" cy="276999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b="1" dirty="0" smtClean="0"/>
              <a:t>= 239 400 Kč</a:t>
            </a:r>
            <a:endParaRPr lang="cs-CZ" sz="1200" b="1" dirty="0"/>
          </a:p>
        </p:txBody>
      </p:sp>
      <p:cxnSp>
        <p:nvCxnSpPr>
          <p:cNvPr id="149" name="Přímá spojnice se šipkou 148"/>
          <p:cNvCxnSpPr>
            <a:endCxn id="146" idx="0"/>
          </p:cNvCxnSpPr>
          <p:nvPr/>
        </p:nvCxnSpPr>
        <p:spPr>
          <a:xfrm>
            <a:off x="6893799" y="3824489"/>
            <a:ext cx="68329" cy="577488"/>
          </a:xfrm>
          <a:prstGeom prst="straightConnector1">
            <a:avLst/>
          </a:prstGeom>
          <a:ln>
            <a:solidFill>
              <a:schemeClr val="accent1">
                <a:shade val="95000"/>
                <a:satMod val="105000"/>
                <a:alpha val="29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Přímá spojnice se šipkou 149"/>
          <p:cNvCxnSpPr/>
          <p:nvPr/>
        </p:nvCxnSpPr>
        <p:spPr>
          <a:xfrm flipV="1">
            <a:off x="6987874" y="2769081"/>
            <a:ext cx="874123" cy="1632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>
            <a:off x="7764876" y="4420509"/>
            <a:ext cx="1379124" cy="646331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dirty="0" smtClean="0"/>
              <a:t>(5 x 75 x 628</a:t>
            </a:r>
          </a:p>
          <a:p>
            <a:r>
              <a:rPr lang="cs-CZ" sz="1200" dirty="0" smtClean="0"/>
              <a:t>5 x 75 x 56)</a:t>
            </a:r>
          </a:p>
          <a:p>
            <a:r>
              <a:rPr lang="cs-CZ" sz="1200" dirty="0" smtClean="0"/>
              <a:t>- 239 </a:t>
            </a:r>
            <a:r>
              <a:rPr lang="cs-CZ" sz="1200" dirty="0"/>
              <a:t>400</a:t>
            </a:r>
            <a:r>
              <a:rPr lang="cs-CZ" sz="1200" dirty="0" smtClean="0"/>
              <a:t> </a:t>
            </a:r>
          </a:p>
        </p:txBody>
      </p:sp>
      <p:sp>
        <p:nvSpPr>
          <p:cNvPr id="152" name="TextovéPole 151"/>
          <p:cNvSpPr txBox="1"/>
          <p:nvPr/>
        </p:nvSpPr>
        <p:spPr>
          <a:xfrm>
            <a:off x="7764876" y="5481573"/>
            <a:ext cx="1187845" cy="276999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/>
            </a:lvl1pPr>
          </a:lstStyle>
          <a:p>
            <a:r>
              <a:rPr lang="cs-CZ" sz="1200" b="1" dirty="0" smtClean="0"/>
              <a:t>= 17 100 Kč</a:t>
            </a:r>
            <a:endParaRPr lang="cs-CZ" sz="1200" b="1" dirty="0"/>
          </a:p>
        </p:txBody>
      </p:sp>
      <p:cxnSp>
        <p:nvCxnSpPr>
          <p:cNvPr id="153" name="Přímá spojnice se šipkou 152"/>
          <p:cNvCxnSpPr/>
          <p:nvPr/>
        </p:nvCxnSpPr>
        <p:spPr>
          <a:xfrm>
            <a:off x="8447410" y="3843021"/>
            <a:ext cx="68329" cy="577488"/>
          </a:xfrm>
          <a:prstGeom prst="straightConnector1">
            <a:avLst/>
          </a:prstGeom>
          <a:ln>
            <a:solidFill>
              <a:schemeClr val="accent1">
                <a:shade val="95000"/>
                <a:satMod val="105000"/>
                <a:alpha val="29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se šipkou 85"/>
          <p:cNvCxnSpPr>
            <a:stCxn id="151" idx="0"/>
          </p:cNvCxnSpPr>
          <p:nvPr/>
        </p:nvCxnSpPr>
        <p:spPr>
          <a:xfrm flipV="1">
            <a:off x="8454438" y="2720232"/>
            <a:ext cx="689562" cy="1700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7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57" grpId="0" animBg="1"/>
      <p:bldP spid="60" grpId="0" animBg="1"/>
      <p:bldP spid="64" grpId="0" animBg="1"/>
      <p:bldP spid="71" grpId="0" animBg="1"/>
      <p:bldP spid="102" grpId="0" animBg="1"/>
      <p:bldP spid="103" grpId="0" animBg="1"/>
      <p:bldP spid="104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6" grpId="0" animBg="1"/>
      <p:bldP spid="148" grpId="0" animBg="1"/>
      <p:bldP spid="151" grpId="0" animBg="1"/>
      <p:bldP spid="15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Publicita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14658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r>
              <a:rPr lang="cs-CZ" dirty="0" smtClean="0"/>
              <a:t>Právní úprava</a:t>
            </a:r>
          </a:p>
          <a:p>
            <a:pPr lvl="1"/>
            <a:r>
              <a:rPr lang="cs-CZ" b="1" u="sng" dirty="0"/>
              <a:t>Zákon č. 247/2014 Sb.</a:t>
            </a:r>
            <a:r>
              <a:rPr lang="cs-CZ" dirty="0"/>
              <a:t>, o poskytování služby péče o dítě v dětské skupině a o změně souvisejících zákonů ze dne 23.9.2014 – platný, ve Sbírce zákonů zveřejněn 14.11.2014, </a:t>
            </a:r>
            <a:r>
              <a:rPr lang="cs-CZ" b="1" u="sng" dirty="0"/>
              <a:t>účinný od 29.11.2014</a:t>
            </a:r>
          </a:p>
          <a:p>
            <a:pPr lvl="1"/>
            <a:r>
              <a:rPr lang="cs-CZ" b="1" u="sng" dirty="0"/>
              <a:t>Novela zákona – zákon č. 127/2015 Sb.</a:t>
            </a:r>
            <a:r>
              <a:rPr lang="cs-CZ" dirty="0"/>
              <a:t>, </a:t>
            </a:r>
            <a:r>
              <a:rPr lang="cs-CZ" b="1" dirty="0"/>
              <a:t>kterým se mění zákon č. 247/2014 Sb., o poskytování služby péče o dítě v dětské skupině a o změně souvisejících zákonů, a zákon č. 586/1992 Sb., o daních z příjmů</a:t>
            </a:r>
            <a:endParaRPr lang="cs-CZ" b="1" u="sng" dirty="0"/>
          </a:p>
          <a:p>
            <a:pPr lvl="1"/>
            <a:r>
              <a:rPr lang="cs-CZ" dirty="0"/>
              <a:t>Vyhláška č. 281/2014 Sb., o hygienických požadavcích na prostory a provoz dětské skupiny do 12 dětí</a:t>
            </a:r>
          </a:p>
          <a:p>
            <a:pPr lvl="1"/>
            <a:r>
              <a:rPr lang="cs-CZ" dirty="0"/>
              <a:t>Vyhláška č. 410/2005 Sb. , o hygienických požadavcích na prostory a provoz zařízení a provozoven pro výchovu a vzdělávání dětí a mladistvých, ve znění pozdějších předpisů – pro dětskou skupinu nad 12 dětí</a:t>
            </a:r>
          </a:p>
          <a:p>
            <a:pPr marL="414000" lvl="1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1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Povinný plakát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 smtClean="0"/>
              <a:t>Alespoň </a:t>
            </a:r>
            <a:r>
              <a:rPr lang="cs-CZ" dirty="0"/>
              <a:t>1 povinný plakát </a:t>
            </a:r>
            <a:r>
              <a:rPr lang="cs-CZ" dirty="0" smtClean="0"/>
              <a:t>min. </a:t>
            </a:r>
            <a:r>
              <a:rPr lang="cs-CZ" dirty="0"/>
              <a:t>A3 s informacemi o projektu </a:t>
            </a:r>
            <a:r>
              <a:rPr lang="cs-CZ" dirty="0" smtClean="0"/>
              <a:t>– využít je třeba el. šablonu z </a:t>
            </a:r>
            <a:r>
              <a:rPr lang="cs-CZ" dirty="0" smtClean="0">
                <a:hlinkClick r:id="rId2"/>
              </a:rPr>
              <a:t>www.esfcr.cz</a:t>
            </a:r>
            <a:r>
              <a:rPr lang="cs-CZ" dirty="0" smtClean="0"/>
              <a:t> </a:t>
            </a:r>
          </a:p>
          <a:p>
            <a:r>
              <a:rPr lang="cs-CZ" dirty="0"/>
              <a:t>Po celou dobu realizace projektu</a:t>
            </a:r>
          </a:p>
          <a:p>
            <a:r>
              <a:rPr lang="cs-CZ" dirty="0" smtClean="0"/>
              <a:t>V </a:t>
            </a:r>
            <a:r>
              <a:rPr lang="cs-CZ" dirty="0"/>
              <a:t>místě realizace </a:t>
            </a:r>
            <a:r>
              <a:rPr lang="cs-CZ" dirty="0" smtClean="0"/>
              <a:t>projektu </a:t>
            </a:r>
            <a:r>
              <a:rPr lang="cs-CZ" dirty="0"/>
              <a:t>snadno viditelném pro veřejnost, jako jsou vstupní prostory </a:t>
            </a:r>
            <a:r>
              <a:rPr lang="cs-CZ" dirty="0" smtClean="0"/>
              <a:t>budovy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r>
              <a:rPr lang="cs-CZ" dirty="0"/>
              <a:t>na všech těchto </a:t>
            </a:r>
            <a:r>
              <a:rPr lang="cs-CZ" dirty="0" smtClean="0"/>
              <a:t>místech</a:t>
            </a:r>
          </a:p>
          <a:p>
            <a:pPr lvl="1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VIZUÁLNÍ IDENTITA - použití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69708" y="1548278"/>
            <a:ext cx="4434340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povinný plakát, </a:t>
            </a:r>
            <a:r>
              <a:rPr lang="cs-CZ" sz="1400" dirty="0" smtClean="0"/>
              <a:t>dočasná/stála deska nebo billboard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 smtClean="0"/>
              <a:t>weby, </a:t>
            </a:r>
            <a:r>
              <a:rPr lang="cs-CZ" sz="1400" dirty="0"/>
              <a:t>microsity, sociální média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tiskoviny (brožury, letáky, plakáty, publikace, školicí materiály</a:t>
            </a:r>
            <a:r>
              <a:rPr lang="cs-CZ" sz="1400" dirty="0" smtClean="0"/>
              <a:t>) a </a:t>
            </a:r>
            <a:r>
              <a:rPr lang="cs-CZ" sz="1400" dirty="0"/>
              <a:t>propagační </a:t>
            </a:r>
            <a:r>
              <a:rPr lang="cs-CZ" sz="1400" dirty="0" smtClean="0"/>
              <a:t>předměty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audiovizuální materiály (reklamní spoty, product placement, sponzorské vzkazy, reportáže, pořady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inzerce (internet, tisk, outdoor</a:t>
            </a:r>
            <a:r>
              <a:rPr lang="cs-CZ" sz="1400" dirty="0" smtClean="0"/>
              <a:t>) 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soutěže (s výjimkou cen do soutěží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komunikační akce (semináře, workshopy, konference, tiskové konference, výstavy, </a:t>
            </a:r>
            <a:r>
              <a:rPr lang="cs-CZ" sz="1400" dirty="0" smtClean="0"/>
              <a:t>veletrhy)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 výstupy při jejich distribuci (tiskové zprávy, informace pro média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dokumenty </a:t>
            </a:r>
            <a:r>
              <a:rPr lang="cs-CZ" sz="1400" dirty="0" smtClean="0"/>
              <a:t>pro </a:t>
            </a:r>
            <a:r>
              <a:rPr lang="cs-CZ" sz="1400" dirty="0"/>
              <a:t>veřejnost či cílové </a:t>
            </a:r>
            <a:r>
              <a:rPr lang="cs-CZ" sz="1400" dirty="0" smtClean="0"/>
              <a:t>skupiny (vstupní</a:t>
            </a:r>
            <a:r>
              <a:rPr lang="cs-CZ" sz="1400" dirty="0"/>
              <a:t>, výstupní/závěrečné zprávy, analýzy, certifikáty, prezenční listiny apod</a:t>
            </a:r>
            <a:r>
              <a:rPr lang="cs-CZ" sz="1400" dirty="0" smtClean="0"/>
              <a:t>.)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výzva k podání nabídek/zadávací dokumentace </a:t>
            </a:r>
            <a:r>
              <a:rPr lang="cs-CZ" sz="1400" dirty="0" smtClean="0"/>
              <a:t>zakázek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31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076056" y="1569616"/>
            <a:ext cx="3743968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interní </a:t>
            </a:r>
            <a:r>
              <a:rPr lang="cs-CZ" sz="1400" dirty="0" smtClean="0"/>
              <a:t>dokumenty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archivační </a:t>
            </a:r>
            <a:r>
              <a:rPr lang="cs-CZ" sz="1400" dirty="0" smtClean="0"/>
              <a:t>šanony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elektronická i listinná </a:t>
            </a:r>
            <a:r>
              <a:rPr lang="cs-CZ" sz="1400" dirty="0" smtClean="0"/>
              <a:t>komunikace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pracovní smlouvy, smlouvy s dodavateli, dalšími příjemci, partnery apod</a:t>
            </a:r>
            <a:r>
              <a:rPr lang="cs-CZ" sz="1400" dirty="0" smtClean="0"/>
              <a:t>.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účetní doklady </a:t>
            </a:r>
            <a:r>
              <a:rPr lang="cs-CZ" sz="1400" dirty="0" smtClean="0"/>
              <a:t>vztahující se </a:t>
            </a:r>
            <a:r>
              <a:rPr lang="cs-CZ" sz="1400" dirty="0"/>
              <a:t>k výdajům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vybavení pořízené z prostředků projektu (s výjimkou propagačních předmětů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neplacené PR články a převzaté PR výstupy (např. médii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ceny do </a:t>
            </a:r>
            <a:r>
              <a:rPr lang="cs-CZ" sz="1400" dirty="0" smtClean="0"/>
              <a:t>soutěží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výstupy, kde to není technicky možné (např. strojově generované objednávky, faktury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ANO</a:t>
            </a:r>
            <a:endParaRPr lang="cs-CZ" b="1" dirty="0">
              <a:solidFill>
                <a:srgbClr val="084A8B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76056" y="12165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NE</a:t>
            </a:r>
            <a:endParaRPr lang="cs-CZ" b="1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Změny </a:t>
            </a:r>
            <a:r>
              <a:rPr lang="cs-CZ" dirty="0"/>
              <a:t>projektu (podstatné a nepodstatné) 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16077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53285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dirty="0"/>
              <a:t>p</a:t>
            </a:r>
            <a:r>
              <a:rPr lang="cs-CZ" b="1" dirty="0" smtClean="0"/>
              <a:t>odstatné změny – před jejich provedením je potřeba souhlas řídícího orgánu (ŘO)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 vyžadující vydání změnového právního 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 nevyžadující vydání změnového právního aktu</a:t>
            </a:r>
          </a:p>
          <a:p>
            <a:pPr marL="0" lvl="2" indent="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800" dirty="0" smtClean="0"/>
              <a:t>ŘO má na posouzení změny </a:t>
            </a:r>
            <a:r>
              <a:rPr lang="cs-CZ" sz="1800" b="1" dirty="0" smtClean="0"/>
              <a:t>20 pracovních dnů </a:t>
            </a:r>
            <a:r>
              <a:rPr lang="cs-CZ" sz="1800" dirty="0" smtClean="0"/>
              <a:t>(od předložení žádosti o změnu). Změna nesmí být provedena před schválením ze strany ŘO, resp. před vydáním změnového právního aktu.</a:t>
            </a:r>
            <a:endParaRPr lang="cs-CZ" sz="1800" dirty="0"/>
          </a:p>
          <a:p>
            <a:pPr>
              <a:spcBef>
                <a:spcPts val="0"/>
              </a:spcBef>
            </a:pPr>
            <a:r>
              <a:rPr lang="cs-CZ" b="1" dirty="0"/>
              <a:t>n</a:t>
            </a:r>
            <a:r>
              <a:rPr lang="cs-CZ" b="1" dirty="0" smtClean="0"/>
              <a:t>epodstatné změny – nevyžadují změnu právního 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změny, o kterých je potřeba informovat ŘO bez zbytečného prodlení od data provedení změny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změny, o kterých je potřeba informovat ŘO spolu se zprávou o realizaci projektu </a:t>
            </a:r>
          </a:p>
          <a:p>
            <a:pPr marL="432000" lvl="2" indent="-4320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z</a:t>
            </a:r>
            <a:r>
              <a:rPr lang="cs-CZ" sz="2400" b="1" dirty="0" smtClean="0"/>
              <a:t>měny </a:t>
            </a:r>
            <a:r>
              <a:rPr lang="cs-CZ" sz="2400" b="1" dirty="0"/>
              <a:t>v osobě příjemce</a:t>
            </a:r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dirty="0" smtClean="0"/>
          </a:p>
          <a:p>
            <a:pPr marL="342900" lvl="2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2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5328592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bez zbytečného prodlení od data provedení </a:t>
            </a:r>
            <a:r>
              <a:rPr lang="cs-CZ" sz="2400" b="1" dirty="0" smtClean="0"/>
              <a:t>změny</a:t>
            </a:r>
          </a:p>
          <a:p>
            <a:pPr lvl="1"/>
            <a:r>
              <a:rPr lang="cs-CZ" sz="1800" dirty="0" smtClean="0"/>
              <a:t>kontaktní osoby projektu či adresy pro doručení</a:t>
            </a:r>
          </a:p>
          <a:p>
            <a:pPr lvl="1"/>
            <a:r>
              <a:rPr lang="cs-CZ" sz="1800" dirty="0" smtClean="0"/>
              <a:t>sídla </a:t>
            </a:r>
            <a:r>
              <a:rPr lang="cs-CZ" sz="1800" dirty="0"/>
              <a:t>příjemce </a:t>
            </a:r>
            <a:r>
              <a:rPr lang="cs-CZ" sz="1800" dirty="0" smtClean="0"/>
              <a:t>podpory; </a:t>
            </a:r>
          </a:p>
          <a:p>
            <a:pPr lvl="1"/>
            <a:r>
              <a:rPr lang="cs-CZ" sz="1800" dirty="0" smtClean="0"/>
              <a:t>osob statutárních </a:t>
            </a:r>
            <a:r>
              <a:rPr lang="cs-CZ" sz="1800" dirty="0"/>
              <a:t>orgánu </a:t>
            </a:r>
            <a:r>
              <a:rPr lang="cs-CZ" sz="1800" dirty="0" smtClean="0"/>
              <a:t>příjemce;</a:t>
            </a:r>
          </a:p>
          <a:p>
            <a:pPr lvl="1"/>
            <a:r>
              <a:rPr lang="cs-CZ" sz="1800" dirty="0" smtClean="0"/>
              <a:t>názvu příjemce (součástí nesmí být převod/přechod práv </a:t>
            </a:r>
            <a:r>
              <a:rPr lang="cs-CZ" sz="1800" dirty="0"/>
              <a:t>a povinností </a:t>
            </a:r>
            <a:r>
              <a:rPr lang="cs-CZ" sz="1800" dirty="0" smtClean="0"/>
              <a:t>příjemce z </a:t>
            </a:r>
            <a:r>
              <a:rPr lang="cs-CZ" sz="1800" dirty="0"/>
              <a:t>právního </a:t>
            </a:r>
            <a:r>
              <a:rPr lang="cs-CZ" sz="1800" dirty="0" smtClean="0"/>
              <a:t>aktu).</a:t>
            </a:r>
          </a:p>
          <a:p>
            <a:pPr marL="414000" lvl="1" indent="0">
              <a:buNone/>
            </a:pPr>
            <a:endParaRPr lang="cs-CZ" dirty="0" smtClean="0"/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</a:t>
            </a:r>
            <a:r>
              <a:rPr lang="cs-CZ" sz="2400" b="1" dirty="0" smtClean="0"/>
              <a:t>spolu se </a:t>
            </a:r>
            <a:r>
              <a:rPr lang="cs-CZ" sz="2400" b="1" dirty="0"/>
              <a:t>zprávou o realizaci projektu </a:t>
            </a:r>
          </a:p>
          <a:p>
            <a:pPr lvl="1"/>
            <a:r>
              <a:rPr lang="cs-CZ" sz="1800" dirty="0" smtClean="0"/>
              <a:t>Změna smluv </a:t>
            </a:r>
            <a:r>
              <a:rPr lang="cs-CZ" sz="1800" dirty="0" smtClean="0"/>
              <a:t>o partnerství, </a:t>
            </a:r>
            <a:r>
              <a:rPr lang="cs-CZ" sz="1800" dirty="0"/>
              <a:t>vypuštění </a:t>
            </a:r>
            <a:r>
              <a:rPr lang="cs-CZ" sz="1800" dirty="0" smtClean="0"/>
              <a:t>zaniklého partnera (pokud nedochází k navýšení veřejné podpory).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Nepodstatné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1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N</a:t>
            </a:r>
            <a:r>
              <a:rPr lang="cs-CZ" sz="2400" b="1" dirty="0" smtClean="0"/>
              <a:t>evyžadující </a:t>
            </a:r>
            <a:r>
              <a:rPr lang="cs-CZ" sz="2400" b="1" dirty="0"/>
              <a:t>vydání změnového právního aktu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změna bankovního účtu </a:t>
            </a:r>
            <a:r>
              <a:rPr lang="cs-CZ" sz="1800" dirty="0" smtClean="0"/>
              <a:t>projektu;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změna adresy </a:t>
            </a:r>
            <a:r>
              <a:rPr lang="cs-CZ" sz="1800" dirty="0" smtClean="0"/>
              <a:t>realizace (při </a:t>
            </a:r>
            <a:r>
              <a:rPr lang="cs-CZ" sz="1800" dirty="0"/>
              <a:t>čerpání na vybudování </a:t>
            </a:r>
            <a:r>
              <a:rPr lang="cs-CZ" sz="1800" dirty="0" smtClean="0"/>
              <a:t>zařízení, nebo </a:t>
            </a:r>
            <a:r>
              <a:rPr lang="cs-CZ" sz="1800" dirty="0"/>
              <a:t>na transformaci zařízení na dětskou </a:t>
            </a:r>
            <a:r>
              <a:rPr lang="cs-CZ" sz="1800" dirty="0" smtClean="0"/>
              <a:t>skupinu).</a:t>
            </a:r>
            <a:endParaRPr lang="cs-CZ" sz="1800" dirty="0"/>
          </a:p>
          <a:p>
            <a:pPr marL="432000" lvl="2" indent="-43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V</a:t>
            </a:r>
            <a:r>
              <a:rPr lang="cs-CZ" sz="2400" b="1" dirty="0" smtClean="0"/>
              <a:t>yžadující </a:t>
            </a:r>
            <a:r>
              <a:rPr lang="cs-CZ" sz="2400" b="1" dirty="0"/>
              <a:t>vydání změnového právního </a:t>
            </a:r>
            <a:r>
              <a:rPr lang="cs-CZ" sz="2400" b="1" dirty="0" smtClean="0"/>
              <a:t>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změna </a:t>
            </a:r>
            <a:r>
              <a:rPr lang="cs-CZ" sz="1800" dirty="0" smtClean="0"/>
              <a:t>délky fáze vybudování </a:t>
            </a:r>
            <a:r>
              <a:rPr lang="cs-CZ" sz="1800" dirty="0"/>
              <a:t>zařízení, </a:t>
            </a:r>
            <a:r>
              <a:rPr lang="cs-CZ" sz="1800" dirty="0" smtClean="0"/>
              <a:t>nebo fáze transformace;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změna </a:t>
            </a:r>
            <a:r>
              <a:rPr lang="cs-CZ" sz="1800" dirty="0"/>
              <a:t>termínu ukončení realizace </a:t>
            </a:r>
            <a:r>
              <a:rPr lang="cs-CZ" sz="1800" dirty="0" smtClean="0"/>
              <a:t>projektu;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snížení </a:t>
            </a:r>
            <a:r>
              <a:rPr lang="cs-CZ" sz="1800" dirty="0" smtClean="0"/>
              <a:t>kapacity zařízení (pouze </a:t>
            </a:r>
            <a:r>
              <a:rPr lang="cs-CZ" sz="1800" dirty="0"/>
              <a:t>ve fázi vybudování </a:t>
            </a:r>
            <a:r>
              <a:rPr lang="cs-CZ" sz="1800" dirty="0" smtClean="0"/>
              <a:t>zařízení</a:t>
            </a:r>
            <a:r>
              <a:rPr lang="cs-CZ" sz="1800" dirty="0"/>
              <a:t>, nebo ve fázi </a:t>
            </a:r>
            <a:r>
              <a:rPr lang="cs-CZ" sz="1800" dirty="0" smtClean="0"/>
              <a:t>transformace);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změna plátcovství daně z přidané hodnoty příjemce </a:t>
            </a:r>
            <a:r>
              <a:rPr lang="cs-CZ" sz="1800" dirty="0" smtClean="0"/>
              <a:t>(během fáze vybudování nebo transformace)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nahrazení partnera projektu jiným subjektem / jinými subjekty;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vypuštění partnera z realizace projektu z důvodu jeho </a:t>
            </a:r>
            <a:r>
              <a:rPr lang="cs-CZ" sz="1800" dirty="0" smtClean="0"/>
              <a:t>zániku </a:t>
            </a:r>
            <a:r>
              <a:rPr lang="cs-CZ" sz="1800" dirty="0"/>
              <a:t>(pokud </a:t>
            </a:r>
            <a:r>
              <a:rPr lang="cs-CZ" sz="1800" dirty="0" smtClean="0"/>
              <a:t>dochází </a:t>
            </a:r>
            <a:r>
              <a:rPr lang="cs-CZ" sz="1800" dirty="0"/>
              <a:t>k navýšení veřejné podpory).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2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a nepodstatné změny v rámci změn v osobě příjemce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96855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změna právní formy příjemce podpory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přeměna obchodní společnosti nebo družstva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slučování, splývání a rozdělování školských právnických osob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změna příjemce ze zákona, kdy od určitého data dojde k jeho přejmenování či změně právní formy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změna příjemce, kdy na základě změny zákona, usnesení vlády apod. dojde od určitého data k přenosu agendy, které se projekt týká, z jednoho subjektu na jiný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Změnové </a:t>
            </a:r>
            <a:r>
              <a:rPr lang="cs-CZ" dirty="0"/>
              <a:t>řízení v </a:t>
            </a:r>
            <a:r>
              <a:rPr lang="cs-CZ" dirty="0" smtClean="0"/>
              <a:t>Iskp14</a:t>
            </a:r>
            <a:r>
              <a:rPr lang="cs-CZ" dirty="0"/>
              <a:t>+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31197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Záložka Žádost o 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Vytvořit žádost o 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Výběr obrazovek pro vykázání změn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/>
              <a:t>Vybrat záložky nutné pro </a:t>
            </a:r>
            <a:r>
              <a:rPr lang="cs-CZ" dirty="0" smtClean="0"/>
              <a:t>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/>
              <a:t>Vybrat záložku </a:t>
            </a:r>
            <a:r>
              <a:rPr lang="cs-CZ" dirty="0" smtClean="0"/>
              <a:t>Dokumenty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Tlačítko SPUSTIT zcela dole na stránce s výběrem obrazovek</a:t>
            </a:r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vyžádané příjemcem – IS KP14+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27784" y="2348880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627784" y="3284984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483768" y="4437112"/>
            <a:ext cx="360040" cy="0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488176" y="4437112"/>
            <a:ext cx="360040" cy="0"/>
          </a:xfrm>
          <a:prstGeom prst="line">
            <a:avLst/>
          </a:prstGeom>
          <a:ln w="50800">
            <a:solidFill>
              <a:schemeClr val="accent6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668196" y="5157192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6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Odůvodnění žádosti o </a:t>
            </a:r>
            <a:r>
              <a:rPr lang="cs-CZ" sz="2400" dirty="0" smtClean="0"/>
              <a:t>změnu je </a:t>
            </a:r>
            <a:r>
              <a:rPr lang="cs-CZ" sz="2400" dirty="0"/>
              <a:t>třeba </a:t>
            </a:r>
            <a:r>
              <a:rPr lang="cs-CZ" sz="2400" dirty="0" smtClean="0"/>
              <a:t>popsat na úvodní obrazovce </a:t>
            </a:r>
            <a:r>
              <a:rPr lang="cs-CZ" sz="2400" dirty="0" err="1" smtClean="0"/>
              <a:t>ŽoZ</a:t>
            </a:r>
            <a:r>
              <a:rPr lang="cs-CZ" sz="2400" dirty="0" smtClean="0"/>
              <a:t>, případně je možné vložit </a:t>
            </a:r>
            <a:r>
              <a:rPr lang="cs-CZ" sz="2400" dirty="0"/>
              <a:t>jako </a:t>
            </a:r>
            <a:r>
              <a:rPr lang="cs-CZ" sz="2400" dirty="0" smtClean="0"/>
              <a:t>přílohu </a:t>
            </a:r>
            <a:r>
              <a:rPr lang="cs-CZ" sz="2400" dirty="0" err="1" smtClean="0"/>
              <a:t>ŽoZ</a:t>
            </a:r>
            <a:r>
              <a:rPr lang="cs-CZ" sz="2400" dirty="0" smtClean="0"/>
              <a:t>. 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Zaslání na ŘO</a:t>
            </a:r>
          </a:p>
          <a:p>
            <a:pPr marL="684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Kontrola – finalizace – podpis </a:t>
            </a:r>
            <a:r>
              <a:rPr lang="cs-CZ" dirty="0" err="1" smtClean="0"/>
              <a:t>ŽoZ</a:t>
            </a:r>
            <a:r>
              <a:rPr lang="cs-CZ" dirty="0" smtClean="0"/>
              <a:t> = odeslání na ŘO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712968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příjemcem – IS </a:t>
            </a:r>
            <a:r>
              <a:rPr lang="cs-CZ" b="0" dirty="0" smtClean="0"/>
              <a:t>KP14</a:t>
            </a:r>
            <a:r>
              <a:rPr lang="cs-CZ" b="0" dirty="0"/>
              <a:t>+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4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poskytovatelů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 algn="just"/>
            <a:r>
              <a:rPr lang="cs-CZ" sz="2000" b="1" dirty="0" smtClean="0"/>
              <a:t>Poskytovat </a:t>
            </a:r>
            <a:r>
              <a:rPr lang="cs-CZ" sz="2000" b="1" dirty="0"/>
              <a:t>službu lze </a:t>
            </a:r>
            <a:r>
              <a:rPr lang="cs-CZ" sz="2000" b="1" u="sng" dirty="0"/>
              <a:t>pouze na základě </a:t>
            </a:r>
            <a:r>
              <a:rPr lang="cs-CZ" sz="2000" b="1" u="sng" dirty="0" smtClean="0"/>
              <a:t>oprávnění</a:t>
            </a:r>
            <a:br>
              <a:rPr lang="cs-CZ" sz="2000" b="1" u="sng" dirty="0" smtClean="0"/>
            </a:br>
            <a:r>
              <a:rPr lang="cs-CZ" sz="2000" b="1" dirty="0" smtClean="0"/>
              <a:t>k </a:t>
            </a:r>
            <a:r>
              <a:rPr lang="cs-CZ" sz="2000" b="1" dirty="0"/>
              <a:t>poskytování této služby </a:t>
            </a:r>
            <a:r>
              <a:rPr lang="cs-CZ" sz="2000" b="1" dirty="0" smtClean="0"/>
              <a:t>– oprávnění </a:t>
            </a:r>
            <a:r>
              <a:rPr lang="cs-CZ" sz="2000" b="1" dirty="0"/>
              <a:t>vzniká dnem zápisu žadatele do evidence </a:t>
            </a:r>
            <a:r>
              <a:rPr lang="cs-CZ" sz="2000" b="1" dirty="0" smtClean="0"/>
              <a:t>poskytovatelů. Podáním žádosti o zápis do evidence poskytovatelů začíná běžet zákonná lhůta </a:t>
            </a:r>
            <a:br>
              <a:rPr lang="cs-CZ" sz="2000" b="1" dirty="0" smtClean="0"/>
            </a:br>
            <a:r>
              <a:rPr lang="cs-CZ" sz="2000" b="1" u="sng" dirty="0" smtClean="0"/>
              <a:t>30-ti pracovních dní </a:t>
            </a:r>
            <a:r>
              <a:rPr lang="cs-CZ" sz="2000" b="1" dirty="0" smtClean="0"/>
              <a:t>(v případě, že jsou ve smyslu ustanovení </a:t>
            </a:r>
            <a:br>
              <a:rPr lang="cs-CZ" sz="2000" b="1" dirty="0" smtClean="0"/>
            </a:br>
            <a:r>
              <a:rPr lang="cs-CZ" sz="2000" b="1" dirty="0" smtClean="0"/>
              <a:t>§ 16 odst. 4 zákona o dětské skupině doloženy všechny relevantní dokumenty), </a:t>
            </a:r>
            <a:r>
              <a:rPr lang="cs-CZ" sz="2000" b="1" u="sng" dirty="0" smtClean="0"/>
              <a:t>které má správní orgán na posouzení žádosti!!!</a:t>
            </a:r>
          </a:p>
          <a:p>
            <a:pPr algn="just"/>
            <a:r>
              <a:rPr lang="cs-CZ" sz="2000" b="1" dirty="0" smtClean="0"/>
              <a:t>Žádosti o zápis do evidence poskytovatelů jsou nyní zasílány poštou či datovou schránkou. V průběhu srpna 2017 plánuje MPSV spustit elektronickou formu podávání žádostí o registraci DS na stránkách MPSV (forma elektronického podání bude vyžadovat elektronický podpis).</a:t>
            </a:r>
            <a:endParaRPr lang="cs-CZ" sz="2000" b="1" dirty="0"/>
          </a:p>
          <a:p>
            <a:pPr marL="414000" lvl="1" indent="0">
              <a:buNone/>
            </a:pPr>
            <a:r>
              <a:rPr lang="cs-CZ" sz="1600" dirty="0" smtClean="0"/>
              <a:t> </a:t>
            </a:r>
          </a:p>
          <a:p>
            <a:pPr lvl="1"/>
            <a:endParaRPr lang="cs-CZ" sz="1600" dirty="0" smtClean="0"/>
          </a:p>
          <a:p>
            <a:pPr marL="4140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4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ŘO určí druh změny (podstatná se změnou PA, bez změny PA, nepodstatná změna). 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V závislosti na druhu změny probíhá schvalovací proces.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Je-li třeba opravu </a:t>
            </a:r>
            <a:r>
              <a:rPr lang="cs-CZ" sz="2400" dirty="0" err="1" smtClean="0"/>
              <a:t>ŽoZ</a:t>
            </a:r>
            <a:r>
              <a:rPr lang="cs-CZ" sz="2400" dirty="0" smtClean="0"/>
              <a:t>, ŘO vrátí k dopracování, jinak bude </a:t>
            </a:r>
            <a:r>
              <a:rPr lang="cs-CZ" sz="2400" dirty="0" err="1" smtClean="0"/>
              <a:t>ŽoZ</a:t>
            </a:r>
            <a:r>
              <a:rPr lang="cs-CZ" sz="2400" dirty="0" smtClean="0"/>
              <a:t> buď akceptována, schválena, nebo neschválena.</a:t>
            </a:r>
            <a:endParaRPr lang="cs-CZ" dirty="0" smtClean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příjemcem – </a:t>
            </a:r>
            <a:r>
              <a:rPr lang="cs-CZ" b="0" dirty="0" smtClean="0"/>
              <a:t>ŘO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9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ŘO vytvoří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a zašle příjemci (stav </a:t>
            </a:r>
            <a:r>
              <a:rPr lang="cs-CZ" sz="2400" dirty="0" err="1" smtClean="0"/>
              <a:t>ŽoZ</a:t>
            </a:r>
            <a:r>
              <a:rPr lang="cs-CZ" sz="2400" dirty="0" smtClean="0"/>
              <a:t> – rozpracována). O zaslání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informuje systémová depeše.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Současně se změnou zašle příjemci depeši s odůvodněním změny a popisem dalšího postupu.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Příjemce se se změnou seznámí, příp. ji dopracuje.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Kontrola – finalizace – podpis = odeslání na ŘO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Schvalovací proces na ŘO</a:t>
            </a:r>
            <a:endParaRPr lang="cs-CZ" dirty="0" smtClean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</a:t>
            </a:r>
            <a:r>
              <a:rPr lang="cs-CZ" b="0" dirty="0" smtClean="0"/>
              <a:t>ŘO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99792" y="3861048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702104" y="4797152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3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IS ESF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423294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424488" cy="4725344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https://esf2014.esfcr.cz</a:t>
            </a:r>
            <a:r>
              <a:rPr lang="cs-CZ" dirty="0" smtClean="0"/>
              <a:t> – dostupné prostřednictví www.esfcr.cz.</a:t>
            </a:r>
          </a:p>
          <a:p>
            <a:r>
              <a:rPr lang="cs-CZ" dirty="0" smtClean="0"/>
              <a:t>Pro vstup do systému nutná registrace na </a:t>
            </a:r>
            <a:r>
              <a:rPr lang="cs-CZ" dirty="0" smtClean="0">
                <a:hlinkClick r:id="rId3"/>
              </a:rPr>
              <a:t>www.esfcr.cz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Notifikace o zřízení účtu zástupce příjemce (kontaktní osoba žadatele) bude/byla zaslána mailem.</a:t>
            </a:r>
          </a:p>
          <a:p>
            <a:r>
              <a:rPr lang="cs-CZ" dirty="0" smtClean="0"/>
              <a:t>Aktivační kód bude/byl zaslán do datové schránky uvedené v žádosti. </a:t>
            </a:r>
          </a:p>
          <a:p>
            <a:r>
              <a:rPr lang="cs-CZ" dirty="0" smtClean="0"/>
              <a:t>Přístup zřízený řídím orgánem – kontaktní osoby. Další přístupy zřizuje kontaktní osoba sama.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6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424488" cy="4725344"/>
          </a:xfrm>
        </p:spPr>
        <p:txBody>
          <a:bodyPr/>
          <a:lstStyle/>
          <a:p>
            <a:r>
              <a:rPr lang="cs-CZ" dirty="0"/>
              <a:t>Do systému se zapisují účastníci (identifikace dle jména, příjmení, data narození a adresy trvalého pobytu) a dále také detaily o tom, jakých podpor v rámci projektu daná osoba využila a v jakém rozsahu (v počtu hodin, příp. </a:t>
            </a:r>
            <a:r>
              <a:rPr lang="cs-CZ" dirty="0" smtClean="0"/>
              <a:t>dnů, </a:t>
            </a:r>
            <a:r>
              <a:rPr lang="cs-CZ" dirty="0"/>
              <a:t>jednotka se liší podle kategorie využité podpory).</a:t>
            </a:r>
          </a:p>
          <a:p>
            <a:r>
              <a:rPr lang="cs-CZ" dirty="0"/>
              <a:t>Možné </a:t>
            </a:r>
            <a:r>
              <a:rPr lang="cs-CZ" dirty="0" smtClean="0"/>
              <a:t>podpory (výběr z číselníku):</a:t>
            </a:r>
          </a:p>
          <a:p>
            <a:pPr lvl="1"/>
            <a:r>
              <a:rPr lang="cs-CZ" dirty="0"/>
              <a:t>Oborové vzdělávání – výchova a vzdělávání (rekvalifikace)</a:t>
            </a:r>
          </a:p>
          <a:p>
            <a:pPr lvl="1"/>
            <a:r>
              <a:rPr lang="cs-CZ" dirty="0"/>
              <a:t>Využití zařízení zajišťujícího péče o děti, které bylo finančně podpořeno z projektu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7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488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Ve zprávách o realizaci projektu musí být uvedené dosažené hodnoty indikátorů týkajících se </a:t>
            </a:r>
            <a:r>
              <a:rPr lang="cs-CZ" dirty="0" smtClean="0"/>
              <a:t>osob. </a:t>
            </a:r>
            <a:r>
              <a:rPr lang="cs-CZ" dirty="0"/>
              <a:t>Hodnoty se načítají z IS </a:t>
            </a:r>
            <a:r>
              <a:rPr lang="cs-CZ" dirty="0" smtClean="0"/>
              <a:t>ESF, </a:t>
            </a:r>
            <a:r>
              <a:rPr lang="cs-CZ" dirty="0"/>
              <a:t>ale příjemce musí provést několik kroků, aby došlo k </a:t>
            </a:r>
            <a:r>
              <a:rPr lang="cs-CZ" dirty="0" smtClean="0"/>
              <a:t>načtení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Zaevidování podpořené osoby do IS ESF;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Zadání podpory ke každé z podpořených osob;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Schválení seznamu podpořených osob;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Přepnutí na záložku seznam projektů – vypočítat indikátory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r>
              <a:rPr lang="cs-CZ" dirty="0" smtClean="0"/>
              <a:t>Vzory a pokyny k monitorování podpořených osob</a:t>
            </a:r>
            <a:endParaRPr lang="cs-CZ" dirty="0" smtClean="0">
              <a:hlinkClick r:id=""/>
            </a:endParaRPr>
          </a:p>
          <a:p>
            <a:pPr lvl="1"/>
            <a:r>
              <a:rPr lang="cs-CZ" dirty="0" smtClean="0">
                <a:hlinkClick r:id=""/>
              </a:rPr>
              <a:t>Monitorovací </a:t>
            </a:r>
            <a:r>
              <a:rPr lang="cs-CZ" dirty="0">
                <a:hlinkClick r:id="rId2"/>
              </a:rPr>
              <a:t>list podpořené osoby</a:t>
            </a:r>
            <a:endParaRPr lang="cs-CZ" dirty="0"/>
          </a:p>
          <a:p>
            <a:pPr lvl="1"/>
            <a:r>
              <a:rPr lang="pl-PL" dirty="0">
                <a:hlinkClick r:id="rId3"/>
              </a:rPr>
              <a:t>Pokyny pro evidenci rozsahu a typu podpory jednotlivým podpořeným osobám</a:t>
            </a:r>
            <a:endParaRPr lang="pl-PL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57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488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Příjemce sám nerozlišuje bagatelní a nebagatelní podporu. Rozlišení provádí systém IS ESF.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Podporu ke každému účastníkovi projektu je třeba do systému zanášet maximálně v intervalech dle délky monitorovacího období.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Do systému se uvádí každý ukončený typ podpory, byť by účastník v projektu dále pokračoval.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„Datum do“ na záložce se specifikací podpory: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ukončení uváděné podpory, byť by účastník v projektu dále pokračoval, je-li podpora ukončena v průběhu monitorovacího období.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konce monitorovacího období, není-li podpora v průběhu monitorovacího období ukončena.</a:t>
            </a:r>
            <a:endParaRPr lang="pl-PL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9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dotazy </a:t>
            </a:r>
            <a:r>
              <a:rPr lang="cs-CZ" dirty="0"/>
              <a:t>– ESF fórum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41443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272000" cy="4752528"/>
          </a:xfrm>
        </p:spPr>
        <p:txBody>
          <a:bodyPr/>
          <a:lstStyle/>
          <a:p>
            <a:pPr algn="ctr"/>
            <a:r>
              <a:rPr lang="cs-CZ" sz="2800" dirty="0"/>
              <a:t>výzva :</a:t>
            </a:r>
            <a:br>
              <a:rPr lang="cs-CZ" sz="2800" dirty="0"/>
            </a:br>
            <a:r>
              <a:rPr lang="cs-CZ" sz="2800" dirty="0" smtClean="0">
                <a:hlinkClick r:id="rId3"/>
              </a:rPr>
              <a:t>Výzva 132 OPZ - www.esfcr.cz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Další </a:t>
            </a:r>
            <a:r>
              <a:rPr lang="cs-CZ" sz="2800" dirty="0" smtClean="0"/>
              <a:t>dotazy směřujte prosím </a:t>
            </a:r>
            <a:br>
              <a:rPr lang="cs-CZ" sz="2800" dirty="0" smtClean="0"/>
            </a:br>
            <a:r>
              <a:rPr lang="cs-CZ" sz="2800" dirty="0" smtClean="0"/>
              <a:t>do diskusního klubu 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1800" dirty="0" smtClean="0">
                <a:hlinkClick r:id="rId4"/>
              </a:rPr>
              <a:t>03_15_035 a 03_15_036 a 03_16_132 Podpora vybudování a provozu zařízení péče o děti předškolního věku pro podniky i veřejnost mimo hl. m. Prahu, v hl. m. Praze a Podpora vzniku a provozu dětských skupin pro podniky a veřejnost mimo hl. m. Prahu - www.esfcr.cz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3215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poskytovatelů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752528"/>
          </a:xfrm>
        </p:spPr>
        <p:txBody>
          <a:bodyPr/>
          <a:lstStyle/>
          <a:p>
            <a:r>
              <a:rPr lang="cs-CZ" sz="2000" b="1" dirty="0"/>
              <a:t>Žadatel o zápis do evidence poskytovatelů  musí splňovat následující podmínky:</a:t>
            </a:r>
          </a:p>
          <a:p>
            <a:pPr lvl="1" algn="just"/>
            <a:r>
              <a:rPr lang="cs-CZ" sz="1800" dirty="0" smtClean="0"/>
              <a:t>Poskytovatelem může být </a:t>
            </a:r>
            <a:r>
              <a:rPr lang="cs-CZ" sz="1800" b="1" u="sng" dirty="0" smtClean="0"/>
              <a:t>právnická nebo fyzická osoba ve smyslu ustanovení § 3 zákona o dětské skupině </a:t>
            </a:r>
            <a:r>
              <a:rPr lang="cs-CZ" sz="1800" dirty="0" smtClean="0"/>
              <a:t>(především se u neziskových organizací kontroluje, zda činnost poskytovatele je v souladu s jeho zakládací listinou či stanovami)</a:t>
            </a:r>
            <a:endParaRPr lang="cs-CZ" sz="1800" b="1" u="sng" dirty="0" smtClean="0"/>
          </a:p>
          <a:p>
            <a:pPr lvl="1" algn="just"/>
            <a:r>
              <a:rPr lang="cs-CZ" sz="1800" b="1" u="sng" dirty="0" smtClean="0"/>
              <a:t>Bezúhonnost </a:t>
            </a:r>
            <a:r>
              <a:rPr lang="cs-CZ" sz="1800" b="1" u="sng" dirty="0"/>
              <a:t>fyzické nebo právnické osoby</a:t>
            </a:r>
            <a:r>
              <a:rPr lang="cs-CZ" sz="1800" b="1" dirty="0"/>
              <a:t>, </a:t>
            </a:r>
            <a:r>
              <a:rPr lang="cs-CZ" sz="1800" dirty="0"/>
              <a:t>která bude poskytovatelem (bezúhonnost pro účely tohoto zákona stanoví zákon)</a:t>
            </a:r>
          </a:p>
          <a:p>
            <a:pPr lvl="1" algn="just"/>
            <a:r>
              <a:rPr lang="cs-CZ" sz="1800" b="1" u="sng" dirty="0"/>
              <a:t>Vlastnické nebo jiné právo </a:t>
            </a:r>
            <a:r>
              <a:rPr lang="cs-CZ" sz="1800" b="1" dirty="0"/>
              <a:t>(např. právo nájmu) </a:t>
            </a:r>
            <a:r>
              <a:rPr lang="cs-CZ" sz="1800" dirty="0"/>
              <a:t>budoucího poskytovatele k užívání objektu nebo prostor pro provozování služby </a:t>
            </a:r>
            <a:r>
              <a:rPr lang="cs-CZ" sz="1800" dirty="0" smtClean="0"/>
              <a:t>péče o dítě v dětské skupině; v nájemní smlouvě musí být uveden účel nájmu, kterým je poskytování služby péče o dítě v DS </a:t>
            </a:r>
            <a:br>
              <a:rPr lang="cs-CZ" sz="1800" dirty="0" smtClean="0"/>
            </a:br>
            <a:r>
              <a:rPr lang="cs-CZ" sz="1800" dirty="0" smtClean="0"/>
              <a:t>(výpis </a:t>
            </a:r>
            <a:r>
              <a:rPr lang="cs-CZ" sz="1800" dirty="0"/>
              <a:t>z katastru nemovitostí nebo nájemní či </a:t>
            </a:r>
            <a:r>
              <a:rPr lang="cs-CZ" sz="1800" dirty="0" smtClean="0"/>
              <a:t>obdobná smlouvu - § </a:t>
            </a:r>
            <a:r>
              <a:rPr lang="cs-CZ" sz="1800" dirty="0"/>
              <a:t>16 odst. 4 písm. </a:t>
            </a:r>
            <a:r>
              <a:rPr lang="cs-CZ" sz="1800" dirty="0" smtClean="0"/>
              <a:t>a) „zákona </a:t>
            </a:r>
            <a:r>
              <a:rPr lang="cs-CZ" sz="1800" dirty="0"/>
              <a:t>o dětské </a:t>
            </a:r>
            <a:r>
              <a:rPr lang="cs-CZ" sz="1800" dirty="0" smtClean="0"/>
              <a:t>skupině“)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3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poskytovatelů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752528"/>
          </a:xfrm>
        </p:spPr>
        <p:txBody>
          <a:bodyPr/>
          <a:lstStyle/>
          <a:p>
            <a:pPr lvl="1" algn="just"/>
            <a:r>
              <a:rPr lang="cs-CZ" sz="1800" b="1" u="sng" dirty="0"/>
              <a:t>Zajištění technických požadavků na stavby a hygienických požadavků</a:t>
            </a:r>
            <a:r>
              <a:rPr lang="cs-CZ" sz="1800" dirty="0"/>
              <a:t>  na prostory, v nichž bude služba péče o dítě poskytována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a </a:t>
            </a:r>
            <a:r>
              <a:rPr lang="cs-CZ" sz="1800" dirty="0"/>
              <a:t>hygienických požadavků na provoz služby péče o dítě v dětské </a:t>
            </a:r>
            <a:r>
              <a:rPr lang="cs-CZ" sz="1800" dirty="0" smtClean="0"/>
              <a:t>skupině</a:t>
            </a:r>
          </a:p>
          <a:p>
            <a:pPr marL="666000" lvl="2" indent="0" algn="just">
              <a:buNone/>
            </a:pPr>
            <a:r>
              <a:rPr lang="cs-CZ" sz="1800" dirty="0"/>
              <a:t>- službu lze poskytovat pouze v místnostech, které splňují technické </a:t>
            </a:r>
            <a:r>
              <a:rPr lang="cs-CZ" sz="1800" dirty="0" smtClean="0"/>
              <a:t>požadavky </a:t>
            </a:r>
            <a:r>
              <a:rPr lang="cs-CZ" sz="1800" dirty="0"/>
              <a:t>na stavby kladené stavebními předpisy (vyhláškou č. 268/2009 </a:t>
            </a:r>
            <a:r>
              <a:rPr lang="cs-CZ" sz="1800" dirty="0" smtClean="0"/>
              <a:t>Sb</a:t>
            </a:r>
            <a:r>
              <a:rPr lang="cs-CZ" sz="1800" dirty="0"/>
              <a:t>., </a:t>
            </a:r>
            <a:r>
              <a:rPr lang="cs-CZ" sz="1800" dirty="0" smtClean="0"/>
              <a:t>o</a:t>
            </a:r>
            <a:r>
              <a:rPr lang="cs-CZ" sz="1800" dirty="0"/>
              <a:t>	technických požadavcích na stavby, v platném znění) </a:t>
            </a:r>
            <a:r>
              <a:rPr lang="cs-CZ" sz="1800" u="sng" dirty="0"/>
              <a:t>na byt, obytnou místnost </a:t>
            </a:r>
            <a:r>
              <a:rPr lang="cs-CZ" sz="1800" u="sng" dirty="0" smtClean="0"/>
              <a:t>nebo </a:t>
            </a:r>
            <a:r>
              <a:rPr lang="cs-CZ" sz="1800" u="sng" dirty="0"/>
              <a:t>pobytovou </a:t>
            </a:r>
            <a:r>
              <a:rPr lang="cs-CZ" sz="1800" u="sng" dirty="0" smtClean="0"/>
              <a:t>místnost</a:t>
            </a:r>
            <a:r>
              <a:rPr lang="cs-CZ" sz="1800" dirty="0"/>
              <a:t>;</a:t>
            </a:r>
          </a:p>
          <a:p>
            <a:pPr lvl="2" algn="just">
              <a:buFontTx/>
              <a:buChar char="-"/>
            </a:pPr>
            <a:r>
              <a:rPr lang="cs-CZ" sz="1800" dirty="0" smtClean="0"/>
              <a:t>splnění </a:t>
            </a:r>
            <a:r>
              <a:rPr lang="cs-CZ" sz="1800" dirty="0"/>
              <a:t>hygienických požadavků na stravování, prostory a provoz dokládá </a:t>
            </a:r>
            <a:r>
              <a:rPr lang="cs-CZ" sz="1800" dirty="0" smtClean="0"/>
              <a:t>žadatel </a:t>
            </a:r>
            <a:r>
              <a:rPr lang="cs-CZ" sz="1800" b="1" u="sng" dirty="0"/>
              <a:t>závazným stanoviskem krajské hygienické </a:t>
            </a:r>
            <a:r>
              <a:rPr lang="cs-CZ" sz="1800" b="1" u="sng" dirty="0" smtClean="0"/>
              <a:t>stanice</a:t>
            </a:r>
          </a:p>
          <a:p>
            <a:pPr marL="666000" lvl="2" indent="0" algn="just">
              <a:buNone/>
            </a:pPr>
            <a:r>
              <a:rPr lang="cs-CZ" sz="1800" dirty="0" smtClean="0"/>
              <a:t>( § 16 odst. 4 písm. b) „zákona o dětské skupině“)</a:t>
            </a:r>
            <a:endParaRPr lang="cs-CZ" sz="1800" dirty="0"/>
          </a:p>
          <a:p>
            <a:pPr lvl="1" algn="just"/>
            <a:r>
              <a:rPr lang="cs-CZ" sz="1800" dirty="0" smtClean="0"/>
              <a:t>Dosažení </a:t>
            </a:r>
            <a:r>
              <a:rPr lang="cs-CZ" sz="1800" dirty="0"/>
              <a:t>věku 18 let a plná svéprávnost, </a:t>
            </a:r>
            <a:r>
              <a:rPr lang="cs-CZ" sz="1800" b="1" u="sng" dirty="0"/>
              <a:t>pokud je žadatelem o zápis fyzická osoba</a:t>
            </a:r>
            <a:r>
              <a:rPr lang="cs-CZ" sz="1800" dirty="0"/>
              <a:t>  (čestné prohlášení)</a:t>
            </a:r>
          </a:p>
          <a:p>
            <a:pPr marL="414000" lvl="1" indent="0">
              <a:buNone/>
            </a:pPr>
            <a:endParaRPr lang="cs-CZ" dirty="0"/>
          </a:p>
          <a:p>
            <a:pPr marL="414000" lvl="1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2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Žádost o evidenci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/>
            <a:r>
              <a:rPr lang="cs-CZ" sz="1800" b="1" dirty="0"/>
              <a:t>Žádost o zápis se podává na tiskopise předepsaném ministerstvem </a:t>
            </a:r>
            <a:endParaRPr lang="cs-CZ" sz="1800" b="1" dirty="0" smtClean="0"/>
          </a:p>
          <a:p>
            <a:pPr algn="just">
              <a:lnSpc>
                <a:spcPct val="100000"/>
              </a:lnSpc>
            </a:pPr>
            <a:r>
              <a:rPr lang="cs-CZ" sz="1800" b="1" dirty="0"/>
              <a:t>K žádosti se přikládá originál nebo výstup z autorizované konverze dokumentů následujících dokladů: </a:t>
            </a:r>
            <a:endParaRPr lang="cs-CZ" sz="1800" b="1" dirty="0" smtClean="0"/>
          </a:p>
          <a:p>
            <a:pPr marL="234000" lvl="1" indent="0" algn="just">
              <a:lnSpc>
                <a:spcPct val="100000"/>
              </a:lnSpc>
              <a:buNone/>
            </a:pPr>
            <a:r>
              <a:rPr lang="cs-CZ" sz="1600" dirty="0" smtClean="0"/>
              <a:t>1</a:t>
            </a:r>
            <a:r>
              <a:rPr lang="cs-CZ" sz="1600" dirty="0"/>
              <a:t>) </a:t>
            </a:r>
            <a:r>
              <a:rPr lang="cs-CZ" sz="1600" b="1" u="sng" dirty="0"/>
              <a:t>doklad o vlastnickém nebo jiném právu k objektu nebo prostorám</a:t>
            </a:r>
            <a:r>
              <a:rPr lang="cs-CZ" sz="1600" dirty="0"/>
              <a:t>, z něhož vyplývá oprávnění tento objekt nebo prostory užívat k poskytování služby péče o dítě v dětské </a:t>
            </a:r>
            <a:r>
              <a:rPr lang="cs-CZ" sz="1600" dirty="0" smtClean="0"/>
              <a:t>skupině;</a:t>
            </a:r>
            <a:endParaRPr lang="cs-CZ" sz="1600" dirty="0"/>
          </a:p>
          <a:p>
            <a:pPr marL="234000" lvl="1" indent="0" algn="just">
              <a:lnSpc>
                <a:spcPct val="100000"/>
              </a:lnSpc>
              <a:buNone/>
            </a:pPr>
            <a:r>
              <a:rPr lang="cs-CZ" sz="1600" dirty="0" smtClean="0"/>
              <a:t>2</a:t>
            </a:r>
            <a:r>
              <a:rPr lang="cs-CZ" sz="1600" dirty="0"/>
              <a:t>) </a:t>
            </a:r>
            <a:r>
              <a:rPr lang="cs-CZ" sz="1600" b="1" u="sng" dirty="0"/>
              <a:t>závazné stanovisko krajské hygienické stanice o splnění hygienických  požadavků na stravování, prostory a provoz, v nichž bude poskytována služba péče o </a:t>
            </a:r>
            <a:r>
              <a:rPr lang="cs-CZ" sz="1600" b="1" u="sng" dirty="0" smtClean="0"/>
              <a:t>dítě,</a:t>
            </a:r>
            <a:r>
              <a:rPr lang="cs-CZ" sz="1600" dirty="0" smtClean="0"/>
              <a:t> </a:t>
            </a:r>
            <a:r>
              <a:rPr lang="cs-CZ" sz="1600" b="1" u="sng" dirty="0" smtClean="0"/>
              <a:t>přičemž je nutná shoda kapacity zařízení v žádosti o evidenci se stanoviskem KHS;</a:t>
            </a:r>
            <a:endParaRPr lang="cs-CZ" sz="1600" b="1" u="sng" dirty="0"/>
          </a:p>
          <a:p>
            <a:pPr marL="234000" lvl="1" indent="0" algn="just">
              <a:lnSpc>
                <a:spcPct val="100000"/>
              </a:lnSpc>
              <a:buNone/>
            </a:pPr>
            <a:r>
              <a:rPr lang="cs-CZ" sz="1600" dirty="0" smtClean="0"/>
              <a:t>3) </a:t>
            </a:r>
            <a:r>
              <a:rPr lang="cs-CZ" sz="1600" b="1" u="sng" dirty="0" smtClean="0"/>
              <a:t>opis </a:t>
            </a:r>
            <a:r>
              <a:rPr lang="cs-CZ" sz="1600" b="1" u="sng" dirty="0"/>
              <a:t>smlouvy o pojištění odpovědnosti za újmu</a:t>
            </a:r>
            <a:r>
              <a:rPr lang="cs-CZ" sz="1600" dirty="0"/>
              <a:t> (stačí </a:t>
            </a:r>
            <a:r>
              <a:rPr lang="cs-CZ" sz="1600" dirty="0" smtClean="0"/>
              <a:t>kopie), ve smyslu ustanovení </a:t>
            </a:r>
            <a:br>
              <a:rPr lang="cs-CZ" sz="1600" dirty="0" smtClean="0"/>
            </a:br>
            <a:r>
              <a:rPr lang="cs-CZ" sz="1600" dirty="0" smtClean="0"/>
              <a:t>§ 12 „zákona o dětské skupině“ – odpovědnost za újmu způsobenou při poskytování služby péče o dítě v DS;</a:t>
            </a:r>
            <a:endParaRPr lang="cs-CZ" sz="1600" dirty="0"/>
          </a:p>
          <a:p>
            <a:pPr marL="234000" lvl="1" indent="0" algn="just">
              <a:lnSpc>
                <a:spcPct val="100000"/>
              </a:lnSpc>
              <a:buFontTx/>
              <a:buNone/>
              <a:defRPr/>
            </a:pPr>
            <a:r>
              <a:rPr lang="cs-CZ" sz="1600" dirty="0" smtClean="0"/>
              <a:t>4</a:t>
            </a:r>
            <a:r>
              <a:rPr lang="cs-CZ" sz="1600" dirty="0"/>
              <a:t>) doklad o bezúhonnosti fyzické osoby – cizince, u ostatních si MPSV zajistí dálkovým přístupem z RT</a:t>
            </a:r>
          </a:p>
          <a:p>
            <a:pPr algn="just">
              <a:lnSpc>
                <a:spcPct val="100000"/>
              </a:lnSpc>
            </a:pPr>
            <a:r>
              <a:rPr lang="cs-CZ" sz="1800" b="1" dirty="0" smtClean="0"/>
              <a:t>Písemné </a:t>
            </a:r>
            <a:r>
              <a:rPr lang="cs-CZ" sz="1800" b="1" dirty="0"/>
              <a:t>rozhodnutí o zápisu se ze zákona o dětské skupině </a:t>
            </a:r>
            <a:r>
              <a:rPr lang="cs-CZ" sz="1800" b="1" dirty="0" smtClean="0"/>
              <a:t>nevydává, zápis se provede do spisu a je </a:t>
            </a:r>
            <a:r>
              <a:rPr lang="cs-CZ" sz="1800" b="1" dirty="0"/>
              <a:t>zveřejněn na webových stránkách </a:t>
            </a:r>
            <a:r>
              <a:rPr lang="cs-CZ" sz="1800" b="1" dirty="0" smtClean="0"/>
              <a:t>Ministerstva práce a sociálních věcí</a:t>
            </a:r>
            <a:endParaRPr lang="cs-CZ" sz="1400" b="1" dirty="0"/>
          </a:p>
          <a:p>
            <a:pPr marL="0" indent="0">
              <a:lnSpc>
                <a:spcPct val="150000"/>
              </a:lnSpc>
              <a:buNone/>
            </a:pPr>
            <a:endParaRPr lang="cs-CZ" sz="1800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/>
              <a:t>	</a:t>
            </a:r>
            <a:endParaRPr lang="cs-CZ" b="1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2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r>
              <a:rPr lang="cs-CZ" sz="1800" dirty="0"/>
              <a:t>Informace o zápisu do evidence poskytovatelů služby péče o dítě v dětské skupině na webu MPSV, </a:t>
            </a:r>
            <a:br>
              <a:rPr lang="cs-CZ" sz="1800" dirty="0"/>
            </a:br>
            <a:r>
              <a:rPr lang="cs-CZ" sz="1800" dirty="0"/>
              <a:t>sekce Rodina a ochrana práv dětí, http://www.mpsv.cz/cs/20302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86" y="1412875"/>
            <a:ext cx="7918827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5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Informace k dětským skupinám na www.dsmpsv.cz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226" y="1800225"/>
            <a:ext cx="6765547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90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2431</Words>
  <Application>Microsoft Office PowerPoint</Application>
  <PresentationFormat>Předvádění na obrazovce (4:3)</PresentationFormat>
  <Paragraphs>417</Paragraphs>
  <Slides>48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prezentace</vt:lpstr>
      <vt:lpstr>Podpora vzniku a provozu dětských skupin pro podniky a veřejnost mimo hl. m. Prahu   Seminář pro příjemce</vt:lpstr>
      <vt:lpstr>Program semináře</vt:lpstr>
      <vt:lpstr>Dětské skupiny</vt:lpstr>
      <vt:lpstr>Evidence poskytovatelů</vt:lpstr>
      <vt:lpstr>Evidence poskytovatelů</vt:lpstr>
      <vt:lpstr>Evidence poskytovatelů</vt:lpstr>
      <vt:lpstr>Žádost o evidenci</vt:lpstr>
      <vt:lpstr>Informace o zápisu do evidence poskytovatelů služby péče o dítě v dětské skupině na webu MPSV,  sekce Rodina a ochrana práv dětí, http://www.mpsv.cz/cs/20302</vt:lpstr>
      <vt:lpstr>Informace k dětským skupinám na www.dsmpsv.cz</vt:lpstr>
      <vt:lpstr>Povinnosti příjemce dotace</vt:lpstr>
      <vt:lpstr>Dokladování dosažených jednotek </vt:lpstr>
      <vt:lpstr>Jednotky a jednotkové náklady</vt:lpstr>
      <vt:lpstr>Vytvořené / transformované místo v zařízení péče o děti </vt:lpstr>
      <vt:lpstr>Obsazenost zařízení péče o děti</vt:lpstr>
      <vt:lpstr>Obsazenost zařízení péče o děti</vt:lpstr>
      <vt:lpstr>Obsazenost zařízení péče o děti</vt:lpstr>
      <vt:lpstr>Obsazenost zařízení péče o děti</vt:lpstr>
      <vt:lpstr>Obsazenost zařízení péče o děti</vt:lpstr>
      <vt:lpstr>Obsazenost zařízení péče o děti</vt:lpstr>
      <vt:lpstr>Obsazenost zařízení péče o děti</vt:lpstr>
      <vt:lpstr>Obsazenost zařízení péče o děti</vt:lpstr>
      <vt:lpstr>pečující osoba</vt:lpstr>
      <vt:lpstr>Kvalifikovaná pečující osoba</vt:lpstr>
      <vt:lpstr>Nájemné prostor zařízení péče o děti</vt:lpstr>
      <vt:lpstr>Výpočet obsazenosti/zálohy  </vt:lpstr>
      <vt:lpstr>Jednotky a jednotkové náklady</vt:lpstr>
      <vt:lpstr>Jednotky a jednotkové náklady</vt:lpstr>
      <vt:lpstr>Příklad (vybudování, 5 míst)</vt:lpstr>
      <vt:lpstr> Publicita   </vt:lpstr>
      <vt:lpstr>Povinný plakát</vt:lpstr>
      <vt:lpstr>VIZUÁLNÍ IDENTITA - použití</vt:lpstr>
      <vt:lpstr> Změny projektu (podstatné a nepodstatné)   </vt:lpstr>
      <vt:lpstr>Změny projektu</vt:lpstr>
      <vt:lpstr>Nepodstatné změny</vt:lpstr>
      <vt:lpstr>Podstatné Změny</vt:lpstr>
      <vt:lpstr>Podstatné a nepodstatné změny v rámci změn v osobě příjemce </vt:lpstr>
      <vt:lpstr> Změnové řízení v Iskp14+  </vt:lpstr>
      <vt:lpstr>Změny vyžádané příjemcem – IS KP14+</vt:lpstr>
      <vt:lpstr>Změny vyžádané příjemcem – IS KP14+</vt:lpstr>
      <vt:lpstr>Změny vyžádané příjemcem – ŘO</vt:lpstr>
      <vt:lpstr>Změny vyžádané ŘO</vt:lpstr>
      <vt:lpstr> IS ESF    </vt:lpstr>
      <vt:lpstr>Monitorování podpořených osob v IS ESF</vt:lpstr>
      <vt:lpstr>Monitorování podpořených osob v IS ESF</vt:lpstr>
      <vt:lpstr>Monitorování podpořených osob v IS ESF</vt:lpstr>
      <vt:lpstr>Monitorování podpořených osob v IS ESF</vt:lpstr>
      <vt:lpstr> dotazy – ESF fórum  </vt:lpstr>
      <vt:lpstr>výzva : Výzva 132 OPZ - www.esfcr.cz  Další dotazy směřujte prosím  do diskusního klubu   03_15_035 a 03_15_036 a 03_16_132 Podpora vybudování a provozu zařízení péče o děti předškolního věku pro podniky i veřejnost mimo hl. m. Prahu, v hl. m. Praze a Podpora vzniku a provozu dětských skupin pro podniky a veřejnost mimo hl. m. Prahu - www.esfcr.cz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2017-07-24T06:51:47Z</dcterms:modified>
</cp:coreProperties>
</file>