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1" r:id="rId1"/>
  </p:sldMasterIdLst>
  <p:notesMasterIdLst>
    <p:notesMasterId r:id="rId83"/>
  </p:notesMasterIdLst>
  <p:handoutMasterIdLst>
    <p:handoutMasterId r:id="rId84"/>
  </p:handoutMasterIdLst>
  <p:sldIdLst>
    <p:sldId id="256" r:id="rId2"/>
    <p:sldId id="517" r:id="rId3"/>
    <p:sldId id="719" r:id="rId4"/>
    <p:sldId id="713" r:id="rId5"/>
    <p:sldId id="714" r:id="rId6"/>
    <p:sldId id="715" r:id="rId7"/>
    <p:sldId id="716" r:id="rId8"/>
    <p:sldId id="717" r:id="rId9"/>
    <p:sldId id="718" r:id="rId10"/>
    <p:sldId id="510" r:id="rId11"/>
    <p:sldId id="656" r:id="rId12"/>
    <p:sldId id="354" r:id="rId13"/>
    <p:sldId id="662" r:id="rId14"/>
    <p:sldId id="678" r:id="rId15"/>
    <p:sldId id="657" r:id="rId16"/>
    <p:sldId id="673" r:id="rId17"/>
    <p:sldId id="669" r:id="rId18"/>
    <p:sldId id="671" r:id="rId19"/>
    <p:sldId id="674" r:id="rId20"/>
    <p:sldId id="672" r:id="rId21"/>
    <p:sldId id="675" r:id="rId22"/>
    <p:sldId id="725" r:id="rId23"/>
    <p:sldId id="677" r:id="rId24"/>
    <p:sldId id="476" r:id="rId25"/>
    <p:sldId id="477" r:id="rId26"/>
    <p:sldId id="556" r:id="rId27"/>
    <p:sldId id="558" r:id="rId28"/>
    <p:sldId id="559" r:id="rId29"/>
    <p:sldId id="557" r:id="rId30"/>
    <p:sldId id="560" r:id="rId31"/>
    <p:sldId id="561" r:id="rId32"/>
    <p:sldId id="562" r:id="rId33"/>
    <p:sldId id="563" r:id="rId34"/>
    <p:sldId id="602" r:id="rId35"/>
    <p:sldId id="565" r:id="rId36"/>
    <p:sldId id="566" r:id="rId37"/>
    <p:sldId id="568" r:id="rId38"/>
    <p:sldId id="567" r:id="rId39"/>
    <p:sldId id="571" r:id="rId40"/>
    <p:sldId id="572" r:id="rId41"/>
    <p:sldId id="573" r:id="rId42"/>
    <p:sldId id="574" r:id="rId43"/>
    <p:sldId id="679" r:id="rId44"/>
    <p:sldId id="680" r:id="rId45"/>
    <p:sldId id="681" r:id="rId46"/>
    <p:sldId id="682" r:id="rId47"/>
    <p:sldId id="683" r:id="rId48"/>
    <p:sldId id="684" r:id="rId49"/>
    <p:sldId id="685" r:id="rId50"/>
    <p:sldId id="686" r:id="rId51"/>
    <p:sldId id="687" r:id="rId52"/>
    <p:sldId id="688" r:id="rId53"/>
    <p:sldId id="689" r:id="rId54"/>
    <p:sldId id="690" r:id="rId55"/>
    <p:sldId id="696" r:id="rId56"/>
    <p:sldId id="697" r:id="rId57"/>
    <p:sldId id="698" r:id="rId58"/>
    <p:sldId id="699" r:id="rId59"/>
    <p:sldId id="700" r:id="rId60"/>
    <p:sldId id="701" r:id="rId61"/>
    <p:sldId id="702" r:id="rId62"/>
    <p:sldId id="703" r:id="rId63"/>
    <p:sldId id="704" r:id="rId64"/>
    <p:sldId id="705" r:id="rId65"/>
    <p:sldId id="706" r:id="rId66"/>
    <p:sldId id="707" r:id="rId67"/>
    <p:sldId id="708" r:id="rId68"/>
    <p:sldId id="709" r:id="rId69"/>
    <p:sldId id="710" r:id="rId70"/>
    <p:sldId id="711" r:id="rId71"/>
    <p:sldId id="712" r:id="rId72"/>
    <p:sldId id="598" r:id="rId73"/>
    <p:sldId id="658" r:id="rId74"/>
    <p:sldId id="659" r:id="rId75"/>
    <p:sldId id="660" r:id="rId76"/>
    <p:sldId id="661" r:id="rId77"/>
    <p:sldId id="723" r:id="rId78"/>
    <p:sldId id="722" r:id="rId79"/>
    <p:sldId id="524" r:id="rId80"/>
    <p:sldId id="721" r:id="rId81"/>
    <p:sldId id="724" r:id="rId82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15" autoAdjust="0"/>
    <p:restoredTop sz="93939" autoAdjust="0"/>
  </p:normalViewPr>
  <p:slideViewPr>
    <p:cSldViewPr showGuides="1">
      <p:cViewPr>
        <p:scale>
          <a:sx n="100" d="100"/>
          <a:sy n="100" d="100"/>
        </p:scale>
        <p:origin x="-1944" y="-306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696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10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956" y="1"/>
            <a:ext cx="2946135" cy="496253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156D9930-0615-4260-AF59-BA9BCB8859A7}" type="datetimeFigureOut">
              <a:rPr lang="cs-CZ" smtClean="0"/>
              <a:pPr/>
              <a:t>30.10.2017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956" y="9428800"/>
            <a:ext cx="2946135" cy="49625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B7482078-8306-42AB-9E9B-E6B234344B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866851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0"/>
              <a:pPr/>
              <a:t>30.10.2017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2" tIns="45652" rIns="91302" bIns="45652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302" tIns="45652" rIns="91302" bIns="45652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302" tIns="45652" rIns="91302" bIns="45652" rtlCol="0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43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59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51121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79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9795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404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69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26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>
                <a:solidFill>
                  <a:prstClr val="black"/>
                </a:solidFill>
              </a:rPr>
              <a:pPr/>
              <a:t>32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562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5122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3875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0" name="Obdélník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jméno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14" hasCustomPrompt="1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0" smtClean="0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4" name="Zástupný symbol pro obrázek 4"/>
          <p:cNvSpPr>
            <a:spLocks noGrp="1" noChangeAspect="1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16" name="Zástupný symbol pro obrázek 4"/>
          <p:cNvSpPr>
            <a:spLocks noGrp="1" noChangeAspect="1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20" name="Obdélník 19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8" name="Přímá spojnice 17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1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4" name="Zástupný symbol pro obsah 2"/>
          <p:cNvSpPr>
            <a:spLocks noGrp="1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1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0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9" name="Zástupný symbol pro obrázek 4"/>
          <p:cNvSpPr>
            <a:spLocks noGrp="1" noChangeAspect="1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1"/>
          <a:lstStyle>
            <a:lvl1pPr marL="0" indent="0">
              <a:buFontTx/>
              <a:buNone/>
              <a:defRPr sz="600"/>
            </a:lvl1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1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Zástupný symbol pro obsah 2"/>
          <p:cNvSpPr>
            <a:spLocks noGrp="1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0" anchor="ctr" anchorCtr="0">
            <a:no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50" b="1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1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0" eaLnBrk="1" latinLnBrk="0" hangingPunct="1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0" eaLnBrk="1" latinLnBrk="0" hangingPunct="1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file/9837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fcr.cz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mailto:iskp@mpsv.cz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836/" TargetMode="External"/><Relationship Id="rId2" Type="http://schemas.openxmlformats.org/officeDocument/2006/relationships/hyperlink" Target="http://www.esfcr.cz/file/9835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sfcr.cz/file/9837/" TargetMode="Externa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" TargetMode="External"/><Relationship Id="rId2" Type="http://schemas.openxmlformats.org/officeDocument/2006/relationships/hyperlink" Target="https://esf2014.esfcr.cz/" TargetMode="Externa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fcr.cz/file/9882/" TargetMode="External"/><Relationship Id="rId2" Type="http://schemas.openxmlformats.org/officeDocument/2006/relationships/hyperlink" Target="http://www.esfcr.cz/file/9023/" TargetMode="Externa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sfcr.cz/detske-skupiny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mailto:stanislava.huskova@mpsv.cz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lona.johnova@mpsv.cz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smpsv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63688" y="2348880"/>
            <a:ext cx="6876424" cy="3240360"/>
          </a:xfrm>
        </p:spPr>
        <p:txBody>
          <a:bodyPr anchor="ctr"/>
          <a:lstStyle/>
          <a:p>
            <a:r>
              <a:rPr lang="cs-CZ" sz="3200" dirty="0"/>
              <a:t>Podpora vzniku a provozu dětských skupin pro podniky a veřejnost mimo hl. m. Prahu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1100" dirty="0"/>
              <a:t/>
            </a:r>
            <a:br>
              <a:rPr lang="cs-CZ" sz="1100" dirty="0"/>
            </a:br>
            <a:r>
              <a:rPr lang="cs-CZ" sz="2400" b="0" cap="none" dirty="0"/>
              <a:t>Seminář pro příjemce</a:t>
            </a:r>
          </a:p>
        </p:txBody>
      </p:sp>
      <p:pic>
        <p:nvPicPr>
          <p:cNvPr id="14" name="Zástupný symbol pro obrázek 13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01008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3429000"/>
            <a:ext cx="7272808" cy="864096"/>
          </a:xfrm>
        </p:spPr>
        <p:txBody>
          <a:bodyPr/>
          <a:lstStyle/>
          <a:p>
            <a:pPr algn="ctr"/>
            <a:r>
              <a:rPr lang="cs-CZ" dirty="0" smtClean="0"/>
              <a:t>Dokladování dosažených jednotek</a:t>
            </a:r>
            <a:br>
              <a:rPr lang="cs-CZ" dirty="0" smtClean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3386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Jednotky a jednotkové náklady</a:t>
            </a:r>
            <a:endParaRPr lang="cs-CZ" sz="2800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11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3528" y="126876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>
                <a:solidFill>
                  <a:srgbClr val="084A8B"/>
                </a:solidFill>
              </a:rPr>
              <a:t>Přehled jednotek </a:t>
            </a:r>
            <a:r>
              <a:rPr lang="cs-CZ" sz="2800" b="1" dirty="0" smtClean="0">
                <a:solidFill>
                  <a:srgbClr val="084A8B"/>
                </a:solidFill>
              </a:rPr>
              <a:t>na </a:t>
            </a:r>
            <a:r>
              <a:rPr lang="cs-CZ" sz="2800" b="1" dirty="0">
                <a:solidFill>
                  <a:srgbClr val="084A8B"/>
                </a:solidFill>
              </a:rPr>
              <a:t>podporu zařízení péče o děti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208997"/>
              </p:ext>
            </p:extLst>
          </p:nvPr>
        </p:nvGraphicFramePr>
        <p:xfrm>
          <a:off x="514417" y="2222867"/>
          <a:ext cx="8115166" cy="41584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42958"/>
                <a:gridCol w="1872208"/>
              </a:tblGrid>
              <a:tr h="519808"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Název jednotky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6195" marR="36195"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dirty="0">
                          <a:effectLst/>
                        </a:rPr>
                        <a:t>Fáze projektu</a:t>
                      </a:r>
                      <a:endParaRPr lang="cs-CZ" sz="2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Vytvořené místo v 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</a:rPr>
                        <a:t>Vybudování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Vytvořené místo v zařízení péče o děti – křížové financování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Transformované místo v dětské skupině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>
                          <a:effectLst/>
                        </a:rPr>
                        <a:t>Transformace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Transformované místo v dětské skupině – křížové financování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Obsazenost 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3"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800" b="1" dirty="0" smtClean="0">
                          <a:effectLst/>
                        </a:rPr>
                        <a:t>Provoz</a:t>
                      </a:r>
                      <a:endParaRPr lang="cs-CZ" sz="2400" b="1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Kvalifikovaná pečující osoba	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19808">
                <a:tc>
                  <a:txBody>
                    <a:bodyPr/>
                    <a:lstStyle/>
                    <a:p>
                      <a:pPr algn="l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cs-CZ" sz="1600" dirty="0">
                          <a:effectLst/>
                        </a:rPr>
                        <a:t>Nájemné prostor zařízení péče o děti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19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47557"/>
            <a:ext cx="8424000" cy="984885"/>
          </a:xfrm>
        </p:spPr>
        <p:txBody>
          <a:bodyPr>
            <a:noAutofit/>
          </a:bodyPr>
          <a:lstStyle/>
          <a:p>
            <a:r>
              <a:rPr lang="cs-CZ" sz="2800" dirty="0" smtClean="0"/>
              <a:t>Vytvořené / transformované místo v zařízení péče o děti 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424936" cy="47525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rgbClr val="084A8B"/>
                </a:solidFill>
              </a:rPr>
              <a:t>Doklady </a:t>
            </a:r>
            <a:r>
              <a:rPr lang="cs-CZ" b="1" dirty="0">
                <a:solidFill>
                  <a:srgbClr val="084A8B"/>
                </a:solidFill>
              </a:rPr>
              <a:t>prokazující splnění </a:t>
            </a:r>
            <a:r>
              <a:rPr lang="cs-CZ" b="1" dirty="0" smtClean="0">
                <a:solidFill>
                  <a:srgbClr val="084A8B"/>
                </a:solidFill>
              </a:rPr>
              <a:t>jednotky předkládané jako příloha </a:t>
            </a:r>
            <a:r>
              <a:rPr lang="cs-CZ" b="1" dirty="0" err="1" smtClean="0">
                <a:solidFill>
                  <a:srgbClr val="084A8B"/>
                </a:solidFill>
              </a:rPr>
              <a:t>ZoR</a:t>
            </a:r>
            <a:r>
              <a:rPr lang="cs-CZ" b="1" dirty="0" smtClean="0">
                <a:solidFill>
                  <a:srgbClr val="084A8B"/>
                </a:solidFill>
              </a:rPr>
              <a:t>:</a:t>
            </a:r>
            <a:endParaRPr lang="cs-CZ" sz="2800" b="1" dirty="0" smtClean="0"/>
          </a:p>
          <a:p>
            <a:r>
              <a:rPr lang="cs-CZ" sz="2000" b="1" dirty="0" smtClean="0"/>
              <a:t>Po </a:t>
            </a:r>
            <a:r>
              <a:rPr lang="cs-CZ" sz="2000" b="1" dirty="0"/>
              <a:t>skončení fáze </a:t>
            </a:r>
            <a:r>
              <a:rPr lang="cs-CZ" sz="2000" b="1" dirty="0" smtClean="0"/>
              <a:t>vybudování / transformace ŘO ověří:</a:t>
            </a:r>
          </a:p>
          <a:p>
            <a:pPr lvl="1"/>
            <a:r>
              <a:rPr lang="cs-CZ" b="1" u="sng" dirty="0" smtClean="0"/>
              <a:t>zápis do evidence poskytovatelů</a:t>
            </a:r>
            <a:r>
              <a:rPr lang="cs-CZ" b="1" dirty="0" smtClean="0"/>
              <a:t> </a:t>
            </a:r>
            <a:r>
              <a:rPr lang="cs-CZ" dirty="0" smtClean="0"/>
              <a:t>služby péče o dítě v dětské skupině dle zákona č. 247/2014 Sb., o poskytování služby péče o děti v dětské skupině (ověřováno dle http://www.mpsv.cz/</a:t>
            </a:r>
            <a:r>
              <a:rPr lang="cs-CZ" dirty="0" err="1" smtClean="0"/>
              <a:t>cs</a:t>
            </a:r>
            <a:r>
              <a:rPr lang="cs-CZ" dirty="0" smtClean="0"/>
              <a:t>/20302).</a:t>
            </a:r>
          </a:p>
          <a:p>
            <a:pPr lvl="1"/>
            <a:r>
              <a:rPr lang="cs-CZ" b="1" dirty="0" smtClean="0"/>
              <a:t>Pro každé místo musí existovat židle, prostor pro práci u stolu, postel/lehátko.</a:t>
            </a:r>
          </a:p>
          <a:p>
            <a:pPr lvl="1"/>
            <a:r>
              <a:rPr lang="cs-CZ" b="1" dirty="0" smtClean="0"/>
              <a:t>Kapacita uvedená v žádosti musí odpovídat kapacitě uvedené v evidenci dětských skupin.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endParaRPr lang="cs-CZ" sz="1600" dirty="0" smtClean="0"/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09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Vytvořené / transformované místo v zařízení péče o děti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196752"/>
            <a:ext cx="8064000" cy="5472608"/>
          </a:xfrm>
        </p:spPr>
        <p:txBody>
          <a:bodyPr/>
          <a:lstStyle/>
          <a:p>
            <a:r>
              <a:rPr lang="cs-CZ" sz="2000" b="1" u="sng" dirty="0" smtClean="0"/>
              <a:t>Provozní řád</a:t>
            </a:r>
            <a:r>
              <a:rPr lang="cs-CZ" sz="2000" b="1" dirty="0" smtClean="0"/>
              <a:t> </a:t>
            </a:r>
            <a:r>
              <a:rPr lang="cs-CZ" dirty="0" smtClean="0"/>
              <a:t>zařízení </a:t>
            </a:r>
            <a:r>
              <a:rPr lang="cs-CZ" dirty="0"/>
              <a:t>péče o děti musí obsahovat </a:t>
            </a:r>
            <a:r>
              <a:rPr lang="cs-CZ" sz="1800" dirty="0"/>
              <a:t>(Náležitosti jsou uvedeny ve Specifické části pravidel pro žadatele a příjemce v rámci OPZ pro projekty s jednotkovými náklady zaměřené na podporu zařízení péče o děti předškolního věku, kap. 5.3.9)</a:t>
            </a:r>
            <a:r>
              <a:rPr lang="cs-CZ" dirty="0"/>
              <a:t>: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identifikaci provozovatele,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označení dětské skupiny a údaj o počtu dětí,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adresu místa poskytování služby péče o dítě,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den započetí poskytování služby péče o dítě, 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cs-CZ" sz="1600" dirty="0"/>
              <a:t>podmínky poskytování služby péče o dítě včetně určení, zda službu péče o dítě provozovatel poskytuje bez úhrady nákladů nebo s částečnou anebo plnou úhradou </a:t>
            </a:r>
            <a:r>
              <a:rPr lang="cs-CZ" sz="1600" dirty="0" smtClean="0"/>
              <a:t>nákladů</a:t>
            </a:r>
            <a:endParaRPr lang="cs-CZ" sz="2000" b="1" dirty="0" smtClean="0"/>
          </a:p>
          <a:p>
            <a:r>
              <a:rPr lang="cs-CZ" sz="2000" b="1" u="sng" dirty="0" smtClean="0"/>
              <a:t>Plán výchovy a péče</a:t>
            </a:r>
            <a:endParaRPr lang="cs-CZ" u="sng" dirty="0" smtClean="0"/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697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Vytvořené / transformované místo v zařízení péče o děti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12776"/>
            <a:ext cx="8280472" cy="4707224"/>
          </a:xfrm>
        </p:spPr>
        <p:txBody>
          <a:bodyPr/>
          <a:lstStyle/>
          <a:p>
            <a:pPr marL="0" lvl="0" indent="0">
              <a:buClr>
                <a:srgbClr val="5FBBF5"/>
              </a:buClr>
              <a:buNone/>
            </a:pPr>
            <a:r>
              <a:rPr lang="cs-CZ" sz="2800" b="1" dirty="0">
                <a:solidFill>
                  <a:srgbClr val="084A8B"/>
                </a:solidFill>
              </a:rPr>
              <a:t>Ověření při kontrole projektu na </a:t>
            </a:r>
            <a:r>
              <a:rPr lang="cs-CZ" sz="2800" b="1" dirty="0" smtClean="0">
                <a:solidFill>
                  <a:srgbClr val="084A8B"/>
                </a:solidFill>
              </a:rPr>
              <a:t>místě: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sz="2400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cs-CZ" sz="2400" dirty="0" smtClean="0"/>
              <a:t>provozní </a:t>
            </a:r>
            <a:r>
              <a:rPr lang="cs-CZ" sz="2400" dirty="0"/>
              <a:t>řád </a:t>
            </a:r>
            <a:r>
              <a:rPr lang="cs-CZ" sz="2400" dirty="0" smtClean="0"/>
              <a:t>zařízení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sz="2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cs-CZ" sz="2400" dirty="0"/>
              <a:t>plán výchovy a </a:t>
            </a:r>
            <a:r>
              <a:rPr lang="cs-CZ" sz="2400" dirty="0" smtClean="0"/>
              <a:t>péče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sz="2400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r>
              <a:rPr lang="cs-CZ" sz="2400" dirty="0"/>
              <a:t>židle, místo pro práci u stolu, postel/lehátko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dirty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l"/>
            </a:pPr>
            <a:endParaRPr lang="cs-CZ" dirty="0" smtClean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4140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8444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80472" cy="5256584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Ke splnění jednotky obsazenosti je třeba dále doložit přílohou </a:t>
            </a:r>
            <a:r>
              <a:rPr lang="cs-CZ" b="1" dirty="0" err="1" smtClean="0"/>
              <a:t>ZoR</a:t>
            </a:r>
            <a:r>
              <a:rPr lang="cs-CZ" dirty="0" smtClean="0"/>
              <a:t>:</a:t>
            </a:r>
          </a:p>
          <a:p>
            <a:pPr lvl="1">
              <a:buFont typeface="Wingdings" panose="05000000000000000000" pitchFamily="2" charset="2"/>
              <a:buChar char="l"/>
            </a:pPr>
            <a:r>
              <a:rPr lang="cs-CZ" b="1" u="sng" dirty="0" err="1"/>
              <a:t>sken</a:t>
            </a:r>
            <a:r>
              <a:rPr lang="cs-CZ" b="1" u="sng" dirty="0"/>
              <a:t> pojistné smlouvy o pojištění </a:t>
            </a:r>
            <a:endParaRPr lang="cs-CZ" b="1" u="sng" dirty="0" smtClean="0"/>
          </a:p>
          <a:p>
            <a:pPr lvl="2">
              <a:buFont typeface="Arial" panose="020B0604020202020204" pitchFamily="34" charset="0"/>
              <a:buChar char="•"/>
            </a:pPr>
            <a:r>
              <a:rPr lang="cs-CZ" dirty="0" smtClean="0"/>
              <a:t>pojistná smlouva musí obsahovat informaci o pojištění </a:t>
            </a:r>
            <a:r>
              <a:rPr lang="cs-CZ" u="sng" dirty="0" smtClean="0"/>
              <a:t>odpovědnosti za </a:t>
            </a:r>
            <a:r>
              <a:rPr lang="cs-CZ" u="sng" dirty="0"/>
              <a:t>újmu</a:t>
            </a:r>
            <a:r>
              <a:rPr lang="cs-CZ" dirty="0"/>
              <a:t> způsobenou při poskytování služby hlídání a péče o </a:t>
            </a:r>
            <a:r>
              <a:rPr lang="cs-CZ" dirty="0" smtClean="0"/>
              <a:t>dítě a musí být </a:t>
            </a:r>
            <a:r>
              <a:rPr lang="cs-CZ" u="sng" dirty="0" smtClean="0"/>
              <a:t>uzavřena nejpozději ke dni zahájení provozu</a:t>
            </a:r>
            <a:endParaRPr lang="cs-CZ" u="sng" dirty="0"/>
          </a:p>
          <a:p>
            <a:pPr lvl="1">
              <a:buFont typeface="Wingdings" panose="05000000000000000000" pitchFamily="2" charset="2"/>
              <a:buChar char="l"/>
            </a:pPr>
            <a:r>
              <a:rPr lang="cs-CZ" b="1" u="sng" dirty="0">
                <a:hlinkClick r:id="rId2"/>
              </a:rPr>
              <a:t>d</a:t>
            </a:r>
            <a:r>
              <a:rPr lang="cs-CZ" b="1" u="sng" dirty="0" smtClean="0">
                <a:hlinkClick r:id="rId2"/>
              </a:rPr>
              <a:t>okladování docházky dětí a pečujících osob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souhrnný </a:t>
            </a:r>
            <a:r>
              <a:rPr lang="cs-CZ" dirty="0">
                <a:hlinkClick r:id="rId2"/>
              </a:rPr>
              <a:t>záznam o docházce dětí ve formátu XLS/XLSX opatřený elektronickým podpisem oprávněného pracovníka </a:t>
            </a:r>
            <a:r>
              <a:rPr lang="cs-CZ" dirty="0" smtClean="0">
                <a:hlinkClick r:id="rId2"/>
              </a:rPr>
              <a:t>příjemce</a:t>
            </a:r>
            <a:r>
              <a:rPr lang="cs-CZ" dirty="0" smtClean="0"/>
              <a:t> (podepsaný dokument je označen zelenou pečetí)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 smtClean="0">
                <a:hlinkClick r:id="rId2"/>
              </a:rPr>
              <a:t>souhrnný </a:t>
            </a:r>
            <a:r>
              <a:rPr lang="cs-CZ" dirty="0">
                <a:hlinkClick r:id="rId2"/>
              </a:rPr>
              <a:t>záznam o docházce pečujících osob ve formátu XLS/XLSX opatřený elektronickým podpisem odpovědného pracovníka </a:t>
            </a:r>
            <a:r>
              <a:rPr lang="cs-CZ" dirty="0" smtClean="0">
                <a:hlinkClick r:id="rId2"/>
              </a:rPr>
              <a:t>příjemce</a:t>
            </a:r>
            <a:r>
              <a:rPr lang="cs-CZ" dirty="0"/>
              <a:t> (podepsaný dokument je označen zelenou pečetí)</a:t>
            </a:r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54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0" indent="0">
              <a:buNone/>
            </a:pPr>
            <a:r>
              <a:rPr lang="cs-CZ" b="1" dirty="0" smtClean="0"/>
              <a:t>Dále je třeba mít dokumenty ověřované při kontrole na místě</a:t>
            </a:r>
            <a:r>
              <a:rPr lang="cs-CZ" dirty="0" smtClean="0"/>
              <a:t>:</a:t>
            </a:r>
          </a:p>
          <a:p>
            <a:r>
              <a:rPr lang="cs-CZ" sz="2000" b="1" u="sng" dirty="0" smtClean="0"/>
              <a:t>Prohlášení </a:t>
            </a:r>
            <a:r>
              <a:rPr lang="cs-CZ" sz="2000" b="1" u="sng" dirty="0"/>
              <a:t>o docházce </a:t>
            </a:r>
            <a:r>
              <a:rPr lang="cs-CZ" sz="2000" b="1" u="sng" dirty="0" smtClean="0"/>
              <a:t>dítěte/dětí potvrzené rodičem </a:t>
            </a:r>
            <a:r>
              <a:rPr lang="cs-CZ" sz="2000" dirty="0"/>
              <a:t>(stanovení minimálního rozsahu údajů, bez vzorového dokumentu):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Sestava </a:t>
            </a:r>
            <a:r>
              <a:rPr lang="cs-CZ" sz="2000" dirty="0"/>
              <a:t>docházky dítěte bude vyhotovena za každý kalendářní měsíc, požadované údaje jsou: registrační číslo projektu, název projektu, název příjemce, identifikační údaje dítěte (jméno, příjmení), údaje o příchodu a odchodu dítěte v konkrétní dny, jméno a příjmení rodiče, datum a podpis rodiče, povinné prvky vizuální identity.</a:t>
            </a:r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414000" lvl="1" indent="0">
              <a:buNone/>
            </a:pPr>
            <a:endParaRPr lang="cs-CZ" dirty="0"/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5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064000" cy="4608512"/>
          </a:xfrm>
        </p:spPr>
        <p:txBody>
          <a:bodyPr/>
          <a:lstStyle/>
          <a:p>
            <a:r>
              <a:rPr lang="cs-CZ" sz="2000" dirty="0" smtClean="0"/>
              <a:t>Provozovatel </a:t>
            </a:r>
            <a:r>
              <a:rPr lang="cs-CZ" sz="2000" dirty="0"/>
              <a:t>zařízení je povinen průběžně vést evidenci dětí. </a:t>
            </a:r>
            <a:r>
              <a:rPr lang="cs-CZ" sz="2000" b="1" u="sng" dirty="0"/>
              <a:t>Evidence dětí</a:t>
            </a:r>
            <a:r>
              <a:rPr lang="cs-CZ" sz="2000" dirty="0"/>
              <a:t> musí v návaznosti na § 11 zákona č. 247/2014 Sb. obsahovat: </a:t>
            </a:r>
            <a:endParaRPr lang="cs-CZ" sz="2000" dirty="0" smtClean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a</a:t>
            </a:r>
            <a:r>
              <a:rPr lang="cs-CZ" sz="1800" dirty="0"/>
              <a:t>) jméno, popřípadě jména, a příjmení, datum narození a adresu </a:t>
            </a:r>
            <a:r>
              <a:rPr lang="cs-CZ" sz="1800" dirty="0" smtClean="0"/>
              <a:t>	místa </a:t>
            </a:r>
            <a:r>
              <a:rPr lang="cs-CZ" sz="1800" dirty="0"/>
              <a:t>pobytu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b</a:t>
            </a:r>
            <a:r>
              <a:rPr lang="cs-CZ" sz="1800" dirty="0"/>
              <a:t>) jméno, popřípadě jména, příjmení rodičů a adresu místa pobytu </a:t>
            </a:r>
            <a:r>
              <a:rPr lang="cs-CZ" sz="1800" dirty="0" smtClean="0"/>
              <a:t>	alespoň </a:t>
            </a:r>
            <a:r>
              <a:rPr lang="cs-CZ" sz="1800" dirty="0"/>
              <a:t>jednoho z rodičů, liší-li se od adresy místa pobytu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c</a:t>
            </a:r>
            <a:r>
              <a:rPr lang="cs-CZ" sz="1800" dirty="0"/>
              <a:t>) jméno, popřípadě jména, příjmení a adresu místa pobytu osoby, </a:t>
            </a:r>
            <a:r>
              <a:rPr lang="cs-CZ" sz="1800" dirty="0" smtClean="0"/>
              <a:t>	která </a:t>
            </a:r>
            <a:r>
              <a:rPr lang="cs-CZ" sz="1800" dirty="0"/>
              <a:t>na základě pověření rodiče může pro dítě docházet,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d</a:t>
            </a:r>
            <a:r>
              <a:rPr lang="cs-CZ" sz="1800" dirty="0"/>
              <a:t>) dny v týdnu a doba v průběhu dne, po kterou dítě v dětské skupině </a:t>
            </a:r>
            <a:r>
              <a:rPr lang="cs-CZ" sz="1800" dirty="0" smtClean="0"/>
              <a:t>	pobývá</a:t>
            </a:r>
            <a:r>
              <a:rPr lang="cs-CZ" sz="1800" dirty="0"/>
              <a:t>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</a:t>
            </a:r>
            <a:endParaRPr lang="cs-CZ" dirty="0">
              <a:ea typeface="Arial"/>
            </a:endParaRP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911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1800" dirty="0" smtClean="0"/>
              <a:t>	e) údaj týkající se úhrady nákladů za službu péče o dítě v dětské 	skupině,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 smtClean="0"/>
              <a:t>	f) údaj o zdravotní pojišťovně dítěte,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 smtClean="0"/>
              <a:t>	g) telefonní, popřípadě jiný kontakt na rodiče a na osobu uvedenou v 	písmeni c),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 smtClean="0"/>
              <a:t>	h) údaj o zdravotním stavu dítěte a o případných omezeních z něho 	vyplývajících, které by mohly mít vliv na poskytování služby péče o 	dítě v dětské skupině;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sz="1800" dirty="0" smtClean="0"/>
              <a:t>	i) údaj o tom, že se dítě podrobilo stanoveným pravidelným očkováním 	nebo že je proti nákaze imunní anebo že se nemůže očkování 	podrobit pro trvalou kontraindikaci.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5529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12776"/>
            <a:ext cx="8208464" cy="4896544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u="sng" dirty="0" smtClean="0"/>
              <a:t>Smlouvy </a:t>
            </a:r>
            <a:r>
              <a:rPr lang="cs-CZ" b="1" u="sng" dirty="0"/>
              <a:t>mezi provozovatelem zařízení péče o děti a </a:t>
            </a:r>
            <a:r>
              <a:rPr lang="cs-CZ" b="1" u="sng" dirty="0" smtClean="0"/>
              <a:t>rodiči dítěte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dirty="0"/>
              <a:t>Provozovatel zařízení péče o děti, které bylo podpořeno z OPZ, je povinen před zahájením poskytování služby péče o dítě uzavřít s rodičem </a:t>
            </a:r>
            <a:r>
              <a:rPr lang="cs-CZ" b="1" dirty="0"/>
              <a:t>písemnou smlouvu </a:t>
            </a:r>
            <a:r>
              <a:rPr lang="cs-CZ" dirty="0"/>
              <a:t>o poskytování služby péče o dítě. Náležitosti smlouvy jsou převzaty z § 13 zákona č. 247/2014 Sb. Všichni provozovatelé zařízení podpořených z OPZ jsou povinni zajistit, aby smlouva o poskytování služby péče o dítě v zařízení péče o děti obsahovala tyto náležitosti: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a) místo a čas poskytování služby péče o dítě v zařízení,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b) výši úhrady nákladů poskytované služby a způsob jejího placení, je-li služba </a:t>
            </a:r>
            <a:r>
              <a:rPr lang="cs-CZ" sz="1600" dirty="0" smtClean="0"/>
              <a:t>	péče </a:t>
            </a:r>
            <a:r>
              <a:rPr lang="cs-CZ" sz="1600" dirty="0"/>
              <a:t>o dítě v zařízení poskytována s úhradou nákladů,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	c) podmínky stravování dítěte včetně pitného režimu v návaznosti na délku </a:t>
            </a:r>
            <a:r>
              <a:rPr lang="cs-CZ" sz="1600" dirty="0" smtClean="0"/>
              <a:t>	pobytu </a:t>
            </a:r>
            <a:r>
              <a:rPr lang="cs-CZ" sz="1600" dirty="0"/>
              <a:t>a věk dítěte, </a:t>
            </a:r>
          </a:p>
          <a:p>
            <a:pPr marL="25200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b="1" u="sng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163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Program semináře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352928" cy="4968552"/>
          </a:xfrm>
        </p:spPr>
        <p:txBody>
          <a:bodyPr/>
          <a:lstStyle/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Dětské skupiny – zápis do evidence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Dokladování dosažených jednotek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Výpočet obsazenosti/zálohy</a:t>
            </a:r>
            <a:endParaRPr lang="cs-CZ" sz="1700" dirty="0"/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Publicita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Změny </a:t>
            </a:r>
            <a:r>
              <a:rPr lang="cs-CZ" sz="1700" dirty="0"/>
              <a:t>projektu (podstatné a nepodstatné) 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Změnové řízení v </a:t>
            </a:r>
            <a:r>
              <a:rPr lang="cs-CZ" sz="1700" dirty="0" smtClean="0"/>
              <a:t>ISKP14+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Vytváření zprávy </a:t>
            </a:r>
            <a:r>
              <a:rPr lang="cs-CZ" sz="1700" dirty="0" smtClean="0"/>
              <a:t>o </a:t>
            </a:r>
            <a:r>
              <a:rPr lang="cs-CZ" sz="1700" dirty="0"/>
              <a:t>realizaci (</a:t>
            </a:r>
            <a:r>
              <a:rPr lang="cs-CZ" sz="1700" dirty="0" err="1"/>
              <a:t>ZoR</a:t>
            </a:r>
            <a:r>
              <a:rPr lang="cs-CZ" sz="1700" dirty="0"/>
              <a:t>) v ISKP14</a:t>
            </a:r>
            <a:r>
              <a:rPr lang="cs-CZ" sz="1700" dirty="0" smtClean="0"/>
              <a:t>+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/>
              <a:t>Vytváření žádosti o </a:t>
            </a:r>
            <a:r>
              <a:rPr lang="cs-CZ" sz="1700" dirty="0" smtClean="0"/>
              <a:t>platbu (</a:t>
            </a:r>
            <a:r>
              <a:rPr lang="cs-CZ" sz="1700" dirty="0" err="1" smtClean="0"/>
              <a:t>ŽoP</a:t>
            </a:r>
            <a:r>
              <a:rPr lang="cs-CZ" sz="1700" dirty="0" smtClean="0"/>
              <a:t>) </a:t>
            </a:r>
            <a:r>
              <a:rPr lang="cs-CZ" sz="1700" dirty="0"/>
              <a:t>v </a:t>
            </a:r>
            <a:r>
              <a:rPr lang="cs-CZ" sz="1700" dirty="0" smtClean="0"/>
              <a:t>ISKP14+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700" dirty="0" smtClean="0"/>
              <a:t>IS ESF – monitorování podpořených osob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pl-PL" sz="1700" dirty="0"/>
              <a:t>Dokumenty a </a:t>
            </a:r>
            <a:r>
              <a:rPr lang="pl-PL" sz="1700" dirty="0" smtClean="0"/>
              <a:t>povinnosti </a:t>
            </a:r>
            <a:r>
              <a:rPr lang="pl-PL" sz="1700" dirty="0"/>
              <a:t>příjemce </a:t>
            </a:r>
            <a:r>
              <a:rPr lang="pl-PL" sz="1700" dirty="0" smtClean="0"/>
              <a:t>dotace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cs-CZ" sz="1800" dirty="0" smtClean="0"/>
              <a:t>Dotazy </a:t>
            </a:r>
            <a:r>
              <a:rPr lang="cs-CZ" sz="1800" dirty="0"/>
              <a:t>– ESF fórum</a:t>
            </a:r>
            <a:endParaRPr lang="cs-CZ" sz="17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383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352032" cy="4824536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d</a:t>
            </a:r>
            <a:r>
              <a:rPr lang="cs-CZ" sz="1800" dirty="0"/>
              <a:t>) ujednání o dodržování vnitřních pravidel,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e</a:t>
            </a:r>
            <a:r>
              <a:rPr lang="cs-CZ" sz="1800" dirty="0"/>
              <a:t>) ujednání o postupu při onemocnění dítěte,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f</a:t>
            </a:r>
            <a:r>
              <a:rPr lang="cs-CZ" sz="1800" dirty="0"/>
              <a:t>) způsob ukončení právních vztahů vzniklých ze smlouvy,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	g</a:t>
            </a:r>
            <a:r>
              <a:rPr lang="cs-CZ" sz="1800" dirty="0"/>
              <a:t>) dobu trvání právních vztahů vzniklých ze smlouvy.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cs-CZ" sz="18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800" dirty="0" smtClean="0"/>
              <a:t>Přílohou </a:t>
            </a:r>
            <a:r>
              <a:rPr lang="cs-CZ" sz="1800" dirty="0"/>
              <a:t>smlouvy o poskytování služby péče o dítě jsou vnitřní pravidla a plán výchovy a </a:t>
            </a:r>
            <a:r>
              <a:rPr lang="cs-CZ" sz="1800" dirty="0" smtClean="0"/>
              <a:t>péče.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cs-CZ" sz="1800" b="1" u="sng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2000" b="1" u="sng" dirty="0" smtClean="0"/>
              <a:t>Doklad prokazující vazbu rodiče na trh práce </a:t>
            </a:r>
            <a:r>
              <a:rPr lang="cs-CZ" dirty="0" smtClean="0"/>
              <a:t>(</a:t>
            </a:r>
            <a:r>
              <a:rPr lang="cs-CZ" dirty="0"/>
              <a:t>Náležitosti jsou uvedeny ve Specifické části pravidel pro žadatele a příjemce v rámci OPZ pro projekty s jednotkovými náklady zaměřené na podporu zařízení péče o děti předškolního věku, kap. </a:t>
            </a:r>
            <a:r>
              <a:rPr lang="cs-CZ" dirty="0" smtClean="0"/>
              <a:t>5.3.8) </a:t>
            </a:r>
          </a:p>
          <a:p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11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280024" cy="4824536"/>
          </a:xfrm>
        </p:spPr>
        <p:txBody>
          <a:bodyPr/>
          <a:lstStyle/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"/>
            </a:pPr>
            <a:r>
              <a:rPr lang="cs-CZ" b="1" u="sng" dirty="0" smtClean="0"/>
              <a:t>Monitorovací list podpořené osoby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b="1" u="sng" dirty="0" smtClean="0"/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N</a:t>
            </a:r>
            <a:r>
              <a:rPr lang="cs-CZ" dirty="0" smtClean="0"/>
              <a:t>ezávazný formulář.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M</a:t>
            </a:r>
            <a:r>
              <a:rPr lang="cs-CZ" dirty="0" smtClean="0"/>
              <a:t>ožné </a:t>
            </a:r>
            <a:r>
              <a:rPr lang="cs-CZ" dirty="0"/>
              <a:t>využít při sběru údajů od jednotlivých osob podpořených v </a:t>
            </a:r>
            <a:r>
              <a:rPr lang="cs-CZ" dirty="0" smtClean="0"/>
              <a:t>projektu.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/>
              <a:t>D</a:t>
            </a:r>
            <a:r>
              <a:rPr lang="cs-CZ" dirty="0" smtClean="0"/>
              <a:t>ata potřebná pro </a:t>
            </a:r>
            <a:r>
              <a:rPr lang="cs-CZ" dirty="0"/>
              <a:t>sledování monitorovacích indikátorů </a:t>
            </a:r>
            <a:r>
              <a:rPr lang="cs-CZ" dirty="0" smtClean="0"/>
              <a:t>lze podložit </a:t>
            </a:r>
            <a:r>
              <a:rPr lang="cs-CZ" dirty="0"/>
              <a:t>jinou průkaznou </a:t>
            </a:r>
            <a:r>
              <a:rPr lang="cs-CZ" dirty="0" smtClean="0"/>
              <a:t>evidencí, </a:t>
            </a:r>
            <a:r>
              <a:rPr lang="cs-CZ" dirty="0"/>
              <a:t>není nutné formulář </a:t>
            </a:r>
            <a:r>
              <a:rPr lang="cs-CZ" dirty="0" smtClean="0"/>
              <a:t>používat.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cs-CZ" dirty="0" smtClean="0"/>
              <a:t>Příjemce </a:t>
            </a:r>
            <a:r>
              <a:rPr lang="cs-CZ" dirty="0"/>
              <a:t>(či partner) je také oprávněn si obsah Monitorovacího listu podpořené osoby upravit (např. v něm nezjišťovat něco, co už je mu známo a eviduje to v podobě nějakého jiného dokumentu/databáze</a:t>
            </a:r>
            <a:r>
              <a:rPr lang="cs-CZ" dirty="0" smtClean="0"/>
              <a:t>).</a:t>
            </a:r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b="1" u="sng" dirty="0" smtClean="0"/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u="sng" dirty="0"/>
              <a:t>https://www.esfcr.cz/monitorovani-podporenych-osob-opz</a:t>
            </a:r>
            <a:endParaRPr lang="cs-CZ" b="1" u="sng" dirty="0" smtClean="0"/>
          </a:p>
          <a:p>
            <a:pPr marL="414000" lvl="1" indent="0">
              <a:spcBef>
                <a:spcPts val="0"/>
              </a:spcBef>
              <a:spcAft>
                <a:spcPts val="0"/>
              </a:spcAft>
              <a:buNone/>
            </a:pPr>
            <a:endParaRPr lang="cs-CZ" dirty="0" smtClean="0"/>
          </a:p>
          <a:p>
            <a:pPr marL="666000" lvl="2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u="sng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8160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Obsazenost zařízení péče o děti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b="1" u="sng" dirty="0"/>
              <a:t>Doklady o splnění požadavků na pečující osoby </a:t>
            </a:r>
            <a:endParaRPr lang="cs-CZ" b="1" u="sng" dirty="0" smtClean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Trestní </a:t>
            </a:r>
            <a:r>
              <a:rPr lang="cs-CZ" sz="1800" dirty="0"/>
              <a:t>bezúhonnost </a:t>
            </a:r>
            <a:endParaRPr lang="cs-CZ" sz="1800" dirty="0" smtClean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Zdravotní způsobilost 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Pracovněprávní </a:t>
            </a:r>
            <a:r>
              <a:rPr lang="cs-CZ" sz="1800" dirty="0"/>
              <a:t>vztah s provozovatelem </a:t>
            </a:r>
            <a:r>
              <a:rPr lang="cs-CZ" sz="1800" dirty="0" smtClean="0"/>
              <a:t>zařízení</a:t>
            </a:r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800" dirty="0" smtClean="0"/>
              <a:t>Odborná způsobilost</a:t>
            </a:r>
            <a:endParaRPr lang="cs-CZ" sz="1800" dirty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pPr marL="684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21524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pečující </a:t>
            </a:r>
            <a:r>
              <a:rPr lang="cs-CZ" dirty="0"/>
              <a:t>osoba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268760"/>
            <a:ext cx="8352928" cy="5472608"/>
          </a:xfrm>
        </p:spPr>
        <p:txBody>
          <a:bodyPr/>
          <a:lstStyle/>
          <a:p>
            <a:pPr marL="0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cs-CZ" sz="1800" b="1" u="sng" dirty="0" smtClean="0"/>
              <a:t>Požadavky </a:t>
            </a:r>
            <a:r>
              <a:rPr lang="cs-CZ" sz="1800" b="1" u="sng" dirty="0"/>
              <a:t>na odbornou způsobilost pečujících osob </a:t>
            </a:r>
          </a:p>
          <a:p>
            <a:pPr marL="414000" lvl="1" indent="0">
              <a:lnSpc>
                <a:spcPct val="100000"/>
              </a:lnSpc>
              <a:buNone/>
            </a:pPr>
            <a:r>
              <a:rPr lang="cs-CZ" sz="1400" dirty="0"/>
              <a:t>Z</a:t>
            </a:r>
            <a:r>
              <a:rPr lang="cs-CZ" sz="1400" dirty="0" smtClean="0"/>
              <a:t>ákon </a:t>
            </a:r>
            <a:r>
              <a:rPr lang="cs-CZ" sz="1400" dirty="0"/>
              <a:t>č. 247/2014 Sb</a:t>
            </a:r>
            <a:r>
              <a:rPr lang="cs-CZ" sz="1400" dirty="0" smtClean="0"/>
              <a:t>., </a:t>
            </a:r>
            <a:r>
              <a:rPr lang="cs-CZ" sz="1400" dirty="0"/>
              <a:t>Specifická část pravidel, kap. </a:t>
            </a:r>
            <a:r>
              <a:rPr lang="cs-CZ" sz="1400" dirty="0" smtClean="0"/>
              <a:t>5.3.2. </a:t>
            </a:r>
            <a:r>
              <a:rPr lang="cs-CZ" sz="1400" dirty="0"/>
              <a:t>Odbornou </a:t>
            </a:r>
            <a:r>
              <a:rPr lang="cs-CZ" sz="1400" dirty="0" smtClean="0"/>
              <a:t>způsobilost </a:t>
            </a:r>
            <a:r>
              <a:rPr lang="cs-CZ" sz="1400" dirty="0"/>
              <a:t>pečující </a:t>
            </a:r>
            <a:r>
              <a:rPr lang="cs-CZ" sz="1400" dirty="0" smtClean="0"/>
              <a:t>osoby upravují:</a:t>
            </a:r>
          </a:p>
          <a:p>
            <a:pPr marL="900000" lvl="2"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Zákon č. </a:t>
            </a:r>
            <a:r>
              <a:rPr lang="cs-CZ" sz="1400" dirty="0" smtClean="0"/>
              <a:t>95/2004 </a:t>
            </a:r>
            <a:r>
              <a:rPr lang="cs-CZ" sz="1400" dirty="0"/>
              <a:t>Sb., o podmínkách získávání a uznávání odborné způsobilosti a specializované způsobilosti k výkonu zdravotnického povolání lékaře, zubního lékaře a farmaceuta, ve znění pozdějších předpisů</a:t>
            </a:r>
            <a:r>
              <a:rPr lang="cs-CZ" sz="1400" dirty="0" smtClean="0"/>
              <a:t>.</a:t>
            </a:r>
          </a:p>
          <a:p>
            <a:pPr marL="900000" lvl="2">
              <a:spcBef>
                <a:spcPts val="0"/>
              </a:spcBef>
              <a:spcAft>
                <a:spcPts val="0"/>
              </a:spcAft>
            </a:pPr>
            <a:r>
              <a:rPr lang="cs-CZ" sz="1400" dirty="0" smtClean="0"/>
              <a:t>Zákon </a:t>
            </a:r>
            <a:r>
              <a:rPr lang="cs-CZ" sz="1400" dirty="0"/>
              <a:t>č. 96/2004 Sb., o podmínkách získávání a uznávání způsobilosti k výkonu nelékařských zdravotnických povolání a k výkonu činností souvisejících s poskytováním zdravotní péče a o změně některých souvisejících zákonů, ve znění pozdějších předpisů (zákon o nelékařských zdravotnických </a:t>
            </a:r>
            <a:r>
              <a:rPr lang="cs-CZ" sz="1400" dirty="0" smtClean="0"/>
              <a:t>povoláních).</a:t>
            </a:r>
          </a:p>
          <a:p>
            <a:pPr marL="900000" lvl="2"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Zákon č. 108/2006 Sb., o sociálních službách, ve znění pozdějších předpisů</a:t>
            </a:r>
            <a:r>
              <a:rPr lang="cs-CZ" sz="1400" dirty="0" smtClean="0"/>
              <a:t>.</a:t>
            </a:r>
          </a:p>
          <a:p>
            <a:pPr marL="900000" lvl="2"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Zákon č. 563/2004 Sb., o pedagogických pracovnících a o změně některých zákonů, ve znění pozdějších </a:t>
            </a:r>
            <a:r>
              <a:rPr lang="cs-CZ" sz="1400" dirty="0" smtClean="0"/>
              <a:t>předpisů. </a:t>
            </a:r>
          </a:p>
          <a:p>
            <a:pPr marL="900000" lvl="2">
              <a:spcBef>
                <a:spcPts val="0"/>
              </a:spcBef>
              <a:spcAft>
                <a:spcPts val="0"/>
              </a:spcAft>
            </a:pPr>
            <a:r>
              <a:rPr lang="cs-CZ" sz="1400" dirty="0"/>
              <a:t>Zákon č. 179/2006 Sb., o ověřování a uznávání výsledků dalšího vzdělávání a o změně některých zákonů, ve znění pozdějších předpisů (zákon o uznávání výsledků dalšího vzdělávání</a:t>
            </a:r>
            <a:r>
              <a:rPr lang="cs-CZ" sz="1400" dirty="0" smtClean="0"/>
              <a:t>).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cs-CZ" sz="800" dirty="0" smtClean="0"/>
          </a:p>
          <a:p>
            <a:pPr lvl="1">
              <a:buFont typeface="Courier New" panose="02070309020205020404" pitchFamily="49" charset="0"/>
              <a:buChar char="o"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047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Kvalifikovaná pečující osoba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734" y="3429000"/>
            <a:ext cx="8784976" cy="3240360"/>
          </a:xfrm>
        </p:spPr>
        <p:txBody>
          <a:bodyPr numCol="2"/>
          <a:lstStyle/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200" dirty="0"/>
              <a:t> </a:t>
            </a: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24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179512" y="1196752"/>
            <a:ext cx="8856984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100000"/>
            </a:pPr>
            <a:r>
              <a:rPr lang="cs-CZ" sz="2400" b="1" dirty="0" smtClean="0">
                <a:solidFill>
                  <a:srgbClr val="084A8B"/>
                </a:solidFill>
              </a:rPr>
              <a:t>Doklady prokazující splnění jednotky:</a:t>
            </a:r>
          </a:p>
          <a:p>
            <a:pPr marL="699750" lvl="1" indent="-28575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80000"/>
              <a:buFont typeface="Wingdings" panose="05000000000000000000" pitchFamily="2" charset="2"/>
              <a:buChar char="l"/>
            </a:pPr>
            <a:r>
              <a:rPr lang="cs-CZ" b="1" u="sng" dirty="0" smtClean="0"/>
              <a:t>osvědčení o získání profesní kvalifikace</a:t>
            </a:r>
            <a:r>
              <a:rPr lang="cs-CZ" b="1" dirty="0" smtClean="0"/>
              <a:t> </a:t>
            </a:r>
            <a:r>
              <a:rPr lang="cs-CZ" dirty="0" smtClean="0"/>
              <a:t>„Chůva pro děti do zahájení povinné školní docházky“ pečující osoby, která získala v rámci projektu profesní kvalifikaci,</a:t>
            </a:r>
            <a:endParaRPr lang="cs-CZ" dirty="0" smtClean="0">
              <a:solidFill>
                <a:srgbClr val="084A8B"/>
              </a:solidFill>
            </a:endParaRPr>
          </a:p>
          <a:p>
            <a:pPr marL="699750" lvl="1" indent="-28575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80000"/>
              <a:buFont typeface="Wingdings" panose="05000000000000000000" pitchFamily="2" charset="2"/>
              <a:buChar char="l"/>
            </a:pPr>
            <a:r>
              <a:rPr lang="cs-CZ" b="1" u="sng" dirty="0" smtClean="0"/>
              <a:t>pracovní smlouva / dohoda o pracovní činnosti / dohoda o provedení práce</a:t>
            </a:r>
            <a:r>
              <a:rPr lang="cs-CZ" b="1" dirty="0" smtClean="0"/>
              <a:t> </a:t>
            </a:r>
            <a:r>
              <a:rPr lang="cs-CZ" dirty="0" smtClean="0"/>
              <a:t>dokládající pracovněprávní vztah s pečující osobou, která získala v rámci projektu profesní kvalifikaci, na délku minimálně 6 měsíců po získání kvalifikace,</a:t>
            </a:r>
            <a:endParaRPr lang="cs-CZ" dirty="0" smtClean="0">
              <a:solidFill>
                <a:srgbClr val="084A8B"/>
              </a:solidFill>
            </a:endParaRPr>
          </a:p>
          <a:p>
            <a:pPr marL="699750" marR="36195" lvl="1" indent="-285750">
              <a:spcBef>
                <a:spcPts val="600"/>
              </a:spcBef>
              <a:spcAft>
                <a:spcPts val="600"/>
              </a:spcAft>
              <a:buClr>
                <a:srgbClr val="5FBBF5"/>
              </a:buClr>
              <a:buSzPct val="80000"/>
              <a:buFont typeface="Wingdings" panose="05000000000000000000" pitchFamily="2" charset="2"/>
              <a:buChar char="l"/>
            </a:pPr>
            <a:r>
              <a:rPr lang="cs-CZ" b="1" u="sng" dirty="0" smtClean="0">
                <a:solidFill>
                  <a:srgbClr val="084A8B"/>
                </a:solidFill>
              </a:rPr>
              <a:t>souhrnný záznam o docházce pečující osoby</a:t>
            </a:r>
            <a:r>
              <a:rPr lang="cs-CZ" dirty="0" smtClean="0">
                <a:solidFill>
                  <a:srgbClr val="084A8B"/>
                </a:solidFill>
              </a:rPr>
              <a:t>, která získala v rámci projektu profesní kvalifikaci, ve formátu XLS/XLSX opatřený elektronickým podpisem odpovědného pracovníka příjemce. Ze záznamu musí být patrné minimálně </a:t>
            </a:r>
            <a:r>
              <a:rPr lang="cs-CZ" u="sng" dirty="0" smtClean="0">
                <a:solidFill>
                  <a:srgbClr val="084A8B"/>
                </a:solidFill>
              </a:rPr>
              <a:t>šestiměsíční pracovní působení </a:t>
            </a:r>
            <a:r>
              <a:rPr lang="cs-CZ" dirty="0" smtClean="0">
                <a:solidFill>
                  <a:srgbClr val="084A8B"/>
                </a:solidFill>
              </a:rPr>
              <a:t>této pečující osoby v zařízení péče o děti (125 odpracovaných dní). Do 6 měsíců fyzické přítomnosti se započítává doba nemoci, která nepřesáhne 5 po sobě jdoucích kalendářních dní a doba zákonného nároku na dovolenou.</a:t>
            </a:r>
          </a:p>
          <a:p>
            <a:pPr marL="666000" lvl="1" indent="-252000">
              <a:spcAft>
                <a:spcPts val="300"/>
              </a:spcAft>
              <a:buClr>
                <a:srgbClr val="5FBBF5"/>
              </a:buClr>
              <a:buSzPct val="80000"/>
            </a:pPr>
            <a:endParaRPr lang="cs-CZ" sz="1600" dirty="0" smtClean="0">
              <a:solidFill>
                <a:srgbClr val="084A8B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2114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/>
              <a:t>Nájemné prostor zařízení péče o děti</a:t>
            </a: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12776"/>
            <a:ext cx="8352032" cy="4869360"/>
          </a:xfrm>
        </p:spPr>
        <p:txBody>
          <a:bodyPr/>
          <a:lstStyle/>
          <a:p>
            <a:pPr marL="0" lvl="0" indent="0">
              <a:lnSpc>
                <a:spcPct val="100000"/>
              </a:lnSpc>
              <a:buClr>
                <a:srgbClr val="5FBBF5"/>
              </a:buClr>
              <a:buNone/>
            </a:pPr>
            <a:r>
              <a:rPr lang="cs-CZ" b="1" dirty="0" smtClean="0">
                <a:solidFill>
                  <a:srgbClr val="084A8B"/>
                </a:solidFill>
              </a:rPr>
              <a:t>Doklady prokazující splnění jednotky:</a:t>
            </a:r>
          </a:p>
          <a:p>
            <a:pPr lvl="1">
              <a:lnSpc>
                <a:spcPct val="100000"/>
              </a:lnSpc>
              <a:buClr>
                <a:srgbClr val="5FBBF5"/>
              </a:buClr>
              <a:buFont typeface="Wingdings" panose="05000000000000000000" pitchFamily="2" charset="2"/>
              <a:buChar char="l"/>
            </a:pPr>
            <a:r>
              <a:rPr lang="cs-CZ" b="1" u="sng" dirty="0">
                <a:solidFill>
                  <a:srgbClr val="084A8B"/>
                </a:solidFill>
              </a:rPr>
              <a:t>nájemní smlouva</a:t>
            </a:r>
            <a:r>
              <a:rPr lang="cs-CZ" dirty="0">
                <a:solidFill>
                  <a:srgbClr val="084A8B"/>
                </a:solidFill>
              </a:rPr>
              <a:t> a dokumentace pro jednotku obsazenost</a:t>
            </a:r>
          </a:p>
          <a:p>
            <a:pPr lvl="2">
              <a:lnSpc>
                <a:spcPct val="100000"/>
              </a:lnSpc>
              <a:buClr>
                <a:srgbClr val="5FBBF5"/>
              </a:buClr>
              <a:buFont typeface="Courier New" panose="02070309020205020404" pitchFamily="49" charset="0"/>
              <a:buChar char="o"/>
            </a:pPr>
            <a:r>
              <a:rPr lang="cs-CZ" dirty="0">
                <a:solidFill>
                  <a:srgbClr val="084A8B"/>
                </a:solidFill>
              </a:rPr>
              <a:t>náležitosti NS: adresa místa realizace</a:t>
            </a:r>
          </a:p>
          <a:p>
            <a:pPr marL="414000" lvl="1" indent="0">
              <a:lnSpc>
                <a:spcPct val="100000"/>
              </a:lnSpc>
              <a:buClr>
                <a:srgbClr val="5FBBF5"/>
              </a:buClr>
              <a:buNone/>
            </a:pPr>
            <a:r>
              <a:rPr lang="cs-CZ" dirty="0">
                <a:solidFill>
                  <a:srgbClr val="084A8B"/>
                </a:solidFill>
              </a:rPr>
              <a:t> 		        platnost nejpozději v den zahájení provozu </a:t>
            </a:r>
          </a:p>
          <a:p>
            <a:pPr marL="414000" lvl="1" indent="0">
              <a:lnSpc>
                <a:spcPct val="100000"/>
              </a:lnSpc>
              <a:buClr>
                <a:srgbClr val="5FBBF5"/>
              </a:buClr>
              <a:buNone/>
            </a:pPr>
            <a:r>
              <a:rPr lang="cs-CZ" dirty="0">
                <a:solidFill>
                  <a:srgbClr val="084A8B"/>
                </a:solidFill>
              </a:rPr>
              <a:t>		        v souladu se zadáváním veřejných zakázek 		        (zejména střet zájmů)</a:t>
            </a:r>
          </a:p>
          <a:p>
            <a:pPr marL="0" lvl="0" indent="0">
              <a:lnSpc>
                <a:spcPct val="100000"/>
              </a:lnSpc>
              <a:buClr>
                <a:srgbClr val="5FBBF5"/>
              </a:buClr>
              <a:buNone/>
            </a:pPr>
            <a:endParaRPr lang="cs-CZ" b="1" dirty="0" smtClean="0">
              <a:solidFill>
                <a:srgbClr val="084A8B"/>
              </a:solidFill>
            </a:endParaRPr>
          </a:p>
          <a:p>
            <a:pPr>
              <a:lnSpc>
                <a:spcPct val="100000"/>
              </a:lnSpc>
              <a:buClr>
                <a:srgbClr val="5FBBF5"/>
              </a:buClr>
              <a:buFont typeface="Courier New" panose="02070309020205020404" pitchFamily="49" charset="0"/>
              <a:buChar char="o"/>
            </a:pPr>
            <a:r>
              <a:rPr lang="cs-CZ" b="1" dirty="0" smtClean="0">
                <a:solidFill>
                  <a:srgbClr val="084A8B"/>
                </a:solidFill>
              </a:rPr>
              <a:t>Dokumenty </a:t>
            </a:r>
            <a:r>
              <a:rPr lang="cs-CZ" b="1" dirty="0">
                <a:solidFill>
                  <a:srgbClr val="084A8B"/>
                </a:solidFill>
              </a:rPr>
              <a:t>pro splnění relevantních jednotek jsou předkládány se zprávou o realizaci (</a:t>
            </a:r>
            <a:r>
              <a:rPr lang="cs-CZ" b="1" dirty="0" err="1">
                <a:solidFill>
                  <a:srgbClr val="084A8B"/>
                </a:solidFill>
              </a:rPr>
              <a:t>ZoR</a:t>
            </a:r>
            <a:r>
              <a:rPr lang="cs-CZ" b="1" dirty="0">
                <a:solidFill>
                  <a:srgbClr val="084A8B"/>
                </a:solidFill>
              </a:rPr>
              <a:t>) a ověřovány při kontrole projektu na </a:t>
            </a:r>
            <a:r>
              <a:rPr lang="cs-CZ" b="1" dirty="0" smtClean="0">
                <a:solidFill>
                  <a:srgbClr val="084A8B"/>
                </a:solidFill>
              </a:rPr>
              <a:t>místě.</a:t>
            </a:r>
            <a:endParaRPr lang="cs-CZ" b="1" dirty="0">
              <a:solidFill>
                <a:srgbClr val="084A8B"/>
              </a:solidFill>
            </a:endParaRPr>
          </a:p>
          <a:p>
            <a:pPr marL="0" lvl="0" indent="0">
              <a:lnSpc>
                <a:spcPct val="100000"/>
              </a:lnSpc>
              <a:buClr>
                <a:srgbClr val="5FBBF5"/>
              </a:buClr>
              <a:buNone/>
            </a:pPr>
            <a:endParaRPr lang="cs-CZ" b="1" dirty="0" smtClean="0">
              <a:solidFill>
                <a:srgbClr val="084A8B"/>
              </a:solidFill>
            </a:endParaRPr>
          </a:p>
          <a:p>
            <a:pPr marL="936000" lvl="4" indent="-43200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sz="1800" dirty="0" smtClean="0"/>
          </a:p>
          <a:p>
            <a:pPr marL="504000" lvl="4" indent="0">
              <a:lnSpc>
                <a:spcPct val="100000"/>
              </a:lnSpc>
              <a:spcBef>
                <a:spcPts val="1800"/>
              </a:spcBef>
              <a:spcAft>
                <a:spcPts val="600"/>
              </a:spcAft>
              <a:buSzPct val="100000"/>
              <a:buNone/>
            </a:pPr>
            <a:endParaRPr lang="cs-CZ" sz="180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25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1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r>
              <a:rPr lang="cs-CZ" dirty="0" smtClean="0"/>
              <a:t>Výpočet </a:t>
            </a:r>
            <a:r>
              <a:rPr lang="cs-CZ" dirty="0"/>
              <a:t>obsazenosti/zálohy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53007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08016" cy="5112568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Obsazenost zařízení péče o děti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1/75 výše </a:t>
            </a:r>
            <a:r>
              <a:rPr lang="cs-CZ" sz="1600" dirty="0"/>
              <a:t>nákladů na zajištění provozu jednoho místa v zařízení péče o dítě za 6 </a:t>
            </a:r>
            <a:r>
              <a:rPr lang="cs-CZ" sz="1600" dirty="0" smtClean="0"/>
              <a:t>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4 fáze provozu, každá trvá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o</a:t>
            </a:r>
            <a:r>
              <a:rPr lang="cs-CZ" sz="1600" dirty="0" smtClean="0"/>
              <a:t>bsazenost </a:t>
            </a:r>
            <a:r>
              <a:rPr lang="cs-CZ" sz="1600" dirty="0"/>
              <a:t>je kalkulována na úrovni zařízení jako celku </a:t>
            </a:r>
            <a:r>
              <a:rPr lang="cs-CZ" sz="1600" dirty="0" smtClean="0"/>
              <a:t>(výpočet dle kapacity zařízení)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očet </a:t>
            </a:r>
            <a:r>
              <a:rPr lang="cs-CZ" sz="1600" dirty="0"/>
              <a:t>provozovaných míst je dán kapacitou zařízení péče o </a:t>
            </a:r>
            <a:r>
              <a:rPr lang="cs-CZ" sz="1600" dirty="0" smtClean="0"/>
              <a:t>děti</a:t>
            </a:r>
            <a:r>
              <a:rPr lang="cs-CZ" sz="1600" dirty="0"/>
              <a:t> </a:t>
            </a:r>
            <a:r>
              <a:rPr lang="cs-CZ" sz="1600" dirty="0" smtClean="0"/>
              <a:t>(u DS v evidenci poskytovatelů,  u živností ve </a:t>
            </a:r>
            <a:r>
              <a:rPr lang="cs-CZ" sz="1600" dirty="0"/>
              <a:t>stanovisku příslušné krajské hygienické </a:t>
            </a:r>
            <a:r>
              <a:rPr lang="cs-CZ" sz="1600" dirty="0" smtClean="0"/>
              <a:t>stanice)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o</a:t>
            </a:r>
            <a:r>
              <a:rPr lang="cs-CZ" sz="1600" dirty="0" smtClean="0"/>
              <a:t>bsazenost počítána za celou projektovou fázi, tj. 6 měsíců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</a:t>
            </a:r>
            <a:r>
              <a:rPr lang="cs-CZ" sz="1600" dirty="0" smtClean="0"/>
              <a:t>ovinnost vést řádné záznamy o přesné </a:t>
            </a:r>
            <a:r>
              <a:rPr lang="cs-CZ" sz="1600" dirty="0"/>
              <a:t>docházce dětí v konkrétní dny v elektronickém docházkovém </a:t>
            </a:r>
            <a:r>
              <a:rPr lang="cs-CZ" sz="1600" dirty="0" smtClean="0"/>
              <a:t>systému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za plně obsazené zařízení se považuje i zařízení, kde děti nebyly </a:t>
            </a:r>
            <a:r>
              <a:rPr lang="cs-CZ" sz="1600" dirty="0" smtClean="0"/>
              <a:t>přítomny v</a:t>
            </a:r>
            <a:r>
              <a:rPr lang="cs-CZ" sz="1600" dirty="0"/>
              <a:t> plném počtu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 smtClean="0"/>
              <a:t>jako </a:t>
            </a:r>
            <a:r>
              <a:rPr lang="cs-CZ" sz="1600" dirty="0"/>
              <a:t>obvyklá míra docházky byla stanovena hranice 75 %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pokud bude zařízení využito </a:t>
            </a:r>
            <a:r>
              <a:rPr lang="cs-CZ" sz="1600" dirty="0" smtClean="0"/>
              <a:t>z min. 75 </a:t>
            </a:r>
            <a:r>
              <a:rPr lang="cs-CZ" sz="1600" dirty="0"/>
              <a:t>% </a:t>
            </a:r>
            <a:r>
              <a:rPr lang="cs-CZ" sz="1600" dirty="0" smtClean="0"/>
              <a:t>své </a:t>
            </a:r>
            <a:r>
              <a:rPr lang="cs-CZ" sz="1600" dirty="0"/>
              <a:t>kapacity = plně obsazené zařízení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600" dirty="0"/>
              <a:t>v případě, že obsazenost zařízení nebude využita alespoň </a:t>
            </a:r>
            <a:r>
              <a:rPr lang="cs-CZ" sz="1600" dirty="0" smtClean="0"/>
              <a:t>z 20 </a:t>
            </a:r>
            <a:r>
              <a:rPr lang="cs-CZ" sz="1600" dirty="0"/>
              <a:t>% - není nárok na jednotkový náklad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27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96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Jednotky a jednotkové náklady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84976" cy="5328592"/>
          </a:xfrm>
        </p:spPr>
        <p:txBody>
          <a:bodyPr numCol="2"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</a:t>
            </a:r>
            <a:r>
              <a:rPr lang="cs-CZ" sz="1800" b="1" dirty="0"/>
              <a:t>tzv. půldnů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/>
              <a:t>zohledňují se „půldny“ 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1 půlden = dítě je v </a:t>
            </a:r>
            <a:r>
              <a:rPr lang="cs-CZ" sz="1400" dirty="0"/>
              <a:t>zařízení </a:t>
            </a:r>
            <a:r>
              <a:rPr lang="cs-CZ" sz="1400" dirty="0" smtClean="0"/>
              <a:t>přítomné</a:t>
            </a:r>
            <a:br>
              <a:rPr lang="cs-CZ" sz="1400" dirty="0" smtClean="0"/>
            </a:br>
            <a:r>
              <a:rPr lang="cs-CZ" sz="1400" dirty="0" smtClean="0"/>
              <a:t>alespoň </a:t>
            </a:r>
            <a:r>
              <a:rPr lang="cs-CZ" sz="1400" dirty="0"/>
              <a:t>3 hodiny, ale méně než 6 hodin</a:t>
            </a:r>
          </a:p>
          <a:p>
            <a:pPr marL="936000" lvl="4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sz="1400" dirty="0" smtClean="0"/>
              <a:t>2 půldny = dítě </a:t>
            </a:r>
            <a:r>
              <a:rPr lang="cs-CZ" sz="1400" dirty="0"/>
              <a:t>je v zařízení hlídané alespoň 6 hodin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každý pracovní den </a:t>
            </a:r>
            <a:r>
              <a:rPr lang="cs-CZ" sz="1400" dirty="0"/>
              <a:t>znamená 2 </a:t>
            </a:r>
            <a:r>
              <a:rPr lang="cs-CZ" sz="1400" dirty="0" smtClean="0"/>
              <a:t>půldny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600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1800" b="1" dirty="0" smtClean="0"/>
              <a:t>Výpočet hodnoty jednotky </a:t>
            </a:r>
            <a:r>
              <a:rPr lang="cs-CZ" sz="1800" b="1" dirty="0"/>
              <a:t>„Obsazenost zařízení péče o děti“ </a:t>
            </a:r>
          </a:p>
          <a:p>
            <a:pPr marL="504000" lvl="4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Obsazenost se vypočte jako poměr půldenních přítomností dětí v zařízení a celkového počtu půldnů v pracovní dny násobených kapacitou zařízení (oboje stanoveno za vymezené </a:t>
            </a:r>
            <a:r>
              <a:rPr lang="cs-CZ" sz="1400" dirty="0" smtClean="0"/>
              <a:t>období   </a:t>
            </a:r>
            <a:r>
              <a:rPr lang="cs-CZ" sz="1400" dirty="0"/>
              <a:t>6 kalendářních měsíců), který se dále násobí 100. </a:t>
            </a: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/>
            </a:r>
            <a:br>
              <a:rPr lang="cs-CZ" sz="1400" dirty="0" smtClean="0"/>
            </a:b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b="1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 smtClean="0"/>
              <a:t>Obsazenost </a:t>
            </a:r>
            <a:r>
              <a:rPr lang="cs-CZ" sz="1400" b="1" dirty="0"/>
              <a:t>zařízení péče o děti se tedy vypočítá podle následujícího vzorce: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</a:rPr>
              <a:t>            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A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O = 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---------------- x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100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     (B x 2 )  x C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O….obsazenost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A…..počet dosažených půldnů všech přítomných dětí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B…..počet pracovních dní za 6 měsíců provozu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600" b="1" dirty="0"/>
              <a:t>C…..kapacita zařízení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 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dirty="0"/>
              <a:t>Výše podpory za jednotku „Obsazenost zařízení péče o děti“ za jednu fázi provozu se vypočítá následovně: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p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očet </a:t>
            </a:r>
            <a:r>
              <a:rPr lang="cs-CZ" sz="1400" b="1" dirty="0">
                <a:solidFill>
                  <a:schemeClr val="accent3">
                    <a:lumMod val="50000"/>
                  </a:schemeClr>
                </a:solidFill>
              </a:rPr>
              <a:t>míst v zařízení x dosažená obsazenost zařízení péče o děti x </a:t>
            </a:r>
            <a:r>
              <a:rPr lang="cs-CZ" sz="1400" b="1" dirty="0" smtClean="0">
                <a:solidFill>
                  <a:schemeClr val="accent3">
                    <a:lumMod val="50000"/>
                  </a:schemeClr>
                </a:solidFill>
              </a:rPr>
              <a:t>jednotka</a:t>
            </a:r>
            <a:endParaRPr lang="cs-CZ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 smtClean="0"/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28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52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 (vybudování, 5 míst)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66755" y="6460707"/>
            <a:ext cx="468000" cy="215444"/>
          </a:xfrm>
          <a:solidFill>
            <a:schemeClr val="tx2">
              <a:alpha val="59000"/>
            </a:schemeClr>
          </a:solidFill>
        </p:spPr>
        <p:txBody>
          <a:bodyPr wrap="square" rtlCol="0">
            <a:spAutoFit/>
          </a:bodyPr>
          <a:lstStyle/>
          <a:p>
            <a:fld id="{479BF083-4774-43B1-9AB0-5CC1AC5DD8EE}" type="slidenum">
              <a:rPr lang="cs-CZ" sz="1400"/>
              <a:pPr/>
              <a:t>29</a:t>
            </a:fld>
            <a:endParaRPr lang="cs-CZ" sz="14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079" y="2025241"/>
            <a:ext cx="295599" cy="2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05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Šipka doprava 15"/>
          <p:cNvSpPr/>
          <p:nvPr/>
        </p:nvSpPr>
        <p:spPr>
          <a:xfrm>
            <a:off x="5763789" y="2597615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TextovéPole 20"/>
          <p:cNvSpPr txBox="1"/>
          <p:nvPr/>
        </p:nvSpPr>
        <p:spPr>
          <a:xfrm>
            <a:off x="232985" y="1559965"/>
            <a:ext cx="1400200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Vybudování</a:t>
            </a:r>
            <a:endParaRPr lang="cs-CZ" sz="1400" b="1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2342027" y="155996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</a:t>
            </a:r>
            <a:endParaRPr lang="cs-CZ" sz="1400" b="1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4092852" y="1559966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</a:t>
            </a:r>
            <a:endParaRPr lang="cs-CZ" sz="1400" b="1" dirty="0"/>
          </a:p>
        </p:txBody>
      </p:sp>
      <p:sp>
        <p:nvSpPr>
          <p:cNvPr id="24" name="TextovéPole 23"/>
          <p:cNvSpPr txBox="1"/>
          <p:nvPr/>
        </p:nvSpPr>
        <p:spPr>
          <a:xfrm>
            <a:off x="5874194" y="1596718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III</a:t>
            </a:r>
            <a:endParaRPr lang="cs-CZ" sz="1400" b="1" dirty="0"/>
          </a:p>
        </p:txBody>
      </p:sp>
      <p:sp>
        <p:nvSpPr>
          <p:cNvPr id="25" name="TextovéPole 24"/>
          <p:cNvSpPr txBox="1"/>
          <p:nvPr/>
        </p:nvSpPr>
        <p:spPr>
          <a:xfrm>
            <a:off x="7729258" y="1596717"/>
            <a:ext cx="1019605" cy="307777"/>
          </a:xfrm>
          <a:prstGeom prst="rect">
            <a:avLst/>
          </a:prstGeom>
          <a:solidFill>
            <a:srgbClr val="99FF33">
              <a:alpha val="23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/>
              <a:t>Provoz IV</a:t>
            </a:r>
            <a:endParaRPr lang="cs-CZ" sz="1400" b="1" dirty="0"/>
          </a:p>
        </p:txBody>
      </p:sp>
      <p:sp>
        <p:nvSpPr>
          <p:cNvPr id="57" name="TextovéPole 56"/>
          <p:cNvSpPr txBox="1"/>
          <p:nvPr/>
        </p:nvSpPr>
        <p:spPr>
          <a:xfrm>
            <a:off x="2206509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/>
              <a:t>Docházka 60 %</a:t>
            </a:r>
            <a:endParaRPr lang="cs-CZ" dirty="0"/>
          </a:p>
        </p:txBody>
      </p:sp>
      <p:sp>
        <p:nvSpPr>
          <p:cNvPr id="60" name="TextovéPole 59"/>
          <p:cNvSpPr txBox="1"/>
          <p:nvPr/>
        </p:nvSpPr>
        <p:spPr>
          <a:xfrm>
            <a:off x="4305641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Docházka </a:t>
            </a:r>
            <a:r>
              <a:rPr lang="cs-CZ" dirty="0" smtClean="0"/>
              <a:t>80 </a:t>
            </a:r>
            <a:r>
              <a:rPr lang="cs-CZ" dirty="0"/>
              <a:t>%</a:t>
            </a:r>
          </a:p>
        </p:txBody>
      </p:sp>
      <p:sp>
        <p:nvSpPr>
          <p:cNvPr id="64" name="TextovéPole 63"/>
          <p:cNvSpPr txBox="1"/>
          <p:nvPr/>
        </p:nvSpPr>
        <p:spPr>
          <a:xfrm>
            <a:off x="6288637" y="3293858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/>
              <a:t>Docházka </a:t>
            </a:r>
            <a:r>
              <a:rPr lang="cs-CZ" dirty="0" smtClean="0"/>
              <a:t>70 </a:t>
            </a:r>
            <a:r>
              <a:rPr lang="cs-CZ" dirty="0"/>
              <a:t>%</a:t>
            </a:r>
          </a:p>
        </p:txBody>
      </p:sp>
      <p:sp>
        <p:nvSpPr>
          <p:cNvPr id="71" name="TextovéPole 70"/>
          <p:cNvSpPr txBox="1"/>
          <p:nvPr/>
        </p:nvSpPr>
        <p:spPr>
          <a:xfrm>
            <a:off x="7832903" y="3301269"/>
            <a:ext cx="1210324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dirty="0" smtClean="0"/>
              <a:t>Docházka 80 %</a:t>
            </a:r>
            <a:endParaRPr lang="cs-CZ" dirty="0"/>
          </a:p>
        </p:txBody>
      </p:sp>
      <p:pic>
        <p:nvPicPr>
          <p:cNvPr id="4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057304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816" y="2049165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93" y="2485311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3" y="2495869"/>
            <a:ext cx="347544" cy="34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05440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38647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504" y="2348078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04" y="268243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63160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738" y="230922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46" y="200055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972" y="2298895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089957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14381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47588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20" y="243748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620" y="2771841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72101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654" y="239863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010" y="207435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636" y="237270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" name="Šipka doprava 101"/>
          <p:cNvSpPr/>
          <p:nvPr/>
        </p:nvSpPr>
        <p:spPr>
          <a:xfrm>
            <a:off x="7399995" y="2567168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3" name="Šipka doprava 102"/>
          <p:cNvSpPr/>
          <p:nvPr/>
        </p:nvSpPr>
        <p:spPr>
          <a:xfrm>
            <a:off x="3883838" y="2596930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4" name="Šipka doprava 103"/>
          <p:cNvSpPr/>
          <p:nvPr/>
        </p:nvSpPr>
        <p:spPr>
          <a:xfrm>
            <a:off x="1214985" y="2631379"/>
            <a:ext cx="462002" cy="1569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5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177395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8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50946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1872" y="2471070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072" y="2805426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228222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560294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222" y="2521897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422" y="2856253"/>
            <a:ext cx="192216" cy="27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7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76908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9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1066" y="2446700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8674" y="2138024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1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300" y="2436369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799853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760" y="2477472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368" y="2168796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5994" y="2467141"/>
            <a:ext cx="311824" cy="34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" name="TextovéPole 136"/>
          <p:cNvSpPr txBox="1"/>
          <p:nvPr/>
        </p:nvSpPr>
        <p:spPr>
          <a:xfrm>
            <a:off x="46412" y="4401978"/>
            <a:ext cx="1187845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16 992 (plátce DPH) + 5 x 22 421</a:t>
            </a:r>
            <a:endParaRPr lang="cs-CZ" sz="1200" dirty="0"/>
          </a:p>
        </p:txBody>
      </p:sp>
      <p:sp>
        <p:nvSpPr>
          <p:cNvPr id="138" name="TextovéPole 137"/>
          <p:cNvSpPr txBox="1"/>
          <p:nvPr/>
        </p:nvSpPr>
        <p:spPr>
          <a:xfrm>
            <a:off x="27140" y="54339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197 065 Kč</a:t>
            </a:r>
            <a:endParaRPr lang="cs-CZ" sz="1200" b="1" dirty="0"/>
          </a:p>
        </p:txBody>
      </p:sp>
      <p:sp>
        <p:nvSpPr>
          <p:cNvPr id="139" name="TextovéPole 138"/>
          <p:cNvSpPr txBox="1"/>
          <p:nvPr/>
        </p:nvSpPr>
        <p:spPr>
          <a:xfrm>
            <a:off x="1426848" y="4401978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75x 628 + </a:t>
            </a:r>
          </a:p>
          <a:p>
            <a:r>
              <a:rPr lang="cs-CZ" sz="1200" dirty="0" smtClean="0"/>
              <a:t>5 x 75 x 56 +</a:t>
            </a:r>
          </a:p>
          <a:p>
            <a:r>
              <a:rPr lang="cs-CZ" sz="1200" dirty="0"/>
              <a:t>1</a:t>
            </a:r>
            <a:r>
              <a:rPr lang="cs-CZ" sz="1200" dirty="0" smtClean="0"/>
              <a:t> x 14 178</a:t>
            </a:r>
            <a:endParaRPr lang="cs-CZ" sz="1200" dirty="0"/>
          </a:p>
        </p:txBody>
      </p:sp>
      <p:sp>
        <p:nvSpPr>
          <p:cNvPr id="140" name="TextovéPole 139"/>
          <p:cNvSpPr txBox="1"/>
          <p:nvPr/>
        </p:nvSpPr>
        <p:spPr>
          <a:xfrm>
            <a:off x="1426848" y="54478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270 678 Kč</a:t>
            </a:r>
            <a:endParaRPr lang="cs-CZ" sz="1200" b="1" dirty="0"/>
          </a:p>
        </p:txBody>
      </p:sp>
      <p:sp>
        <p:nvSpPr>
          <p:cNvPr id="141" name="TextovéPole 140"/>
          <p:cNvSpPr txBox="1"/>
          <p:nvPr/>
        </p:nvSpPr>
        <p:spPr>
          <a:xfrm>
            <a:off x="3131170" y="4385780"/>
            <a:ext cx="1379124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60x 628 + </a:t>
            </a:r>
          </a:p>
          <a:p>
            <a:r>
              <a:rPr lang="cs-CZ" sz="1200" dirty="0" smtClean="0"/>
              <a:t>5 x 60 x 56 </a:t>
            </a:r>
          </a:p>
        </p:txBody>
      </p:sp>
      <p:cxnSp>
        <p:nvCxnSpPr>
          <p:cNvPr id="9" name="Přímá spojnice se šipkou 8"/>
          <p:cNvCxnSpPr>
            <a:stCxn id="137" idx="0"/>
          </p:cNvCxnSpPr>
          <p:nvPr/>
        </p:nvCxnSpPr>
        <p:spPr>
          <a:xfrm flipH="1" flipV="1">
            <a:off x="96093" y="2894778"/>
            <a:ext cx="544242" cy="150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39" idx="0"/>
          </p:cNvCxnSpPr>
          <p:nvPr/>
        </p:nvCxnSpPr>
        <p:spPr>
          <a:xfrm flipH="1" flipV="1">
            <a:off x="1835696" y="2825000"/>
            <a:ext cx="280714" cy="15769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Přímá spojnice se šipkou 28"/>
          <p:cNvCxnSpPr>
            <a:stCxn id="141" idx="0"/>
          </p:cNvCxnSpPr>
          <p:nvPr/>
        </p:nvCxnSpPr>
        <p:spPr>
          <a:xfrm flipV="1">
            <a:off x="3820732" y="2783898"/>
            <a:ext cx="0" cy="16018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extovéPole 141"/>
          <p:cNvSpPr txBox="1"/>
          <p:nvPr/>
        </p:nvSpPr>
        <p:spPr>
          <a:xfrm>
            <a:off x="3117796" y="54617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205 200 Kč</a:t>
            </a:r>
            <a:endParaRPr lang="cs-CZ" sz="1200" b="1" dirty="0"/>
          </a:p>
        </p:txBody>
      </p:sp>
      <p:sp>
        <p:nvSpPr>
          <p:cNvPr id="143" name="TextovéPole 142"/>
          <p:cNvSpPr txBox="1"/>
          <p:nvPr/>
        </p:nvSpPr>
        <p:spPr>
          <a:xfrm>
            <a:off x="4741042" y="54617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256 500 Kč</a:t>
            </a:r>
            <a:endParaRPr lang="cs-CZ" sz="1200" b="1" dirty="0"/>
          </a:p>
        </p:txBody>
      </p:sp>
      <p:sp>
        <p:nvSpPr>
          <p:cNvPr id="144" name="TextovéPole 143"/>
          <p:cNvSpPr txBox="1"/>
          <p:nvPr/>
        </p:nvSpPr>
        <p:spPr>
          <a:xfrm>
            <a:off x="4741042" y="4401978"/>
            <a:ext cx="1379124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75x 628 + </a:t>
            </a:r>
          </a:p>
          <a:p>
            <a:r>
              <a:rPr lang="cs-CZ" sz="1200" dirty="0" smtClean="0"/>
              <a:t>5 x 75 x 56 </a:t>
            </a:r>
          </a:p>
        </p:txBody>
      </p:sp>
      <p:cxnSp>
        <p:nvCxnSpPr>
          <p:cNvPr id="31" name="Přímá spojnice se šipkou 30"/>
          <p:cNvCxnSpPr>
            <a:stCxn id="57" idx="2"/>
            <a:endCxn id="141" idx="0"/>
          </p:cNvCxnSpPr>
          <p:nvPr/>
        </p:nvCxnSpPr>
        <p:spPr>
          <a:xfrm>
            <a:off x="2811671" y="3817078"/>
            <a:ext cx="1009061" cy="568702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se šipkou 144"/>
          <p:cNvCxnSpPr>
            <a:endCxn id="144" idx="0"/>
          </p:cNvCxnSpPr>
          <p:nvPr/>
        </p:nvCxnSpPr>
        <p:spPr>
          <a:xfrm>
            <a:off x="4838420" y="3789995"/>
            <a:ext cx="592184" cy="611983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ovéPole 145"/>
          <p:cNvSpPr txBox="1"/>
          <p:nvPr/>
        </p:nvSpPr>
        <p:spPr>
          <a:xfrm>
            <a:off x="6272566" y="4401977"/>
            <a:ext cx="1379124" cy="461665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5 x 70x 628 + </a:t>
            </a:r>
          </a:p>
          <a:p>
            <a:r>
              <a:rPr lang="cs-CZ" sz="1200" dirty="0" smtClean="0"/>
              <a:t>5 x 70 x 56 </a:t>
            </a:r>
          </a:p>
        </p:txBody>
      </p:sp>
      <p:cxnSp>
        <p:nvCxnSpPr>
          <p:cNvPr id="147" name="Přímá spojnice se šipkou 146"/>
          <p:cNvCxnSpPr/>
          <p:nvPr/>
        </p:nvCxnSpPr>
        <p:spPr>
          <a:xfrm flipV="1">
            <a:off x="5430604" y="2724152"/>
            <a:ext cx="275856" cy="16963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TextovéPole 147"/>
          <p:cNvSpPr txBox="1"/>
          <p:nvPr/>
        </p:nvSpPr>
        <p:spPr>
          <a:xfrm>
            <a:off x="6299876" y="5461739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239 400 Kč</a:t>
            </a:r>
            <a:endParaRPr lang="cs-CZ" sz="1200" b="1" dirty="0"/>
          </a:p>
        </p:txBody>
      </p:sp>
      <p:cxnSp>
        <p:nvCxnSpPr>
          <p:cNvPr id="149" name="Přímá spojnice se šipkou 148"/>
          <p:cNvCxnSpPr>
            <a:endCxn id="146" idx="0"/>
          </p:cNvCxnSpPr>
          <p:nvPr/>
        </p:nvCxnSpPr>
        <p:spPr>
          <a:xfrm>
            <a:off x="6893799" y="3824489"/>
            <a:ext cx="68329" cy="577488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Přímá spojnice se šipkou 149"/>
          <p:cNvCxnSpPr/>
          <p:nvPr/>
        </p:nvCxnSpPr>
        <p:spPr>
          <a:xfrm flipV="1">
            <a:off x="6987874" y="2769081"/>
            <a:ext cx="874123" cy="16328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TextovéPole 150"/>
          <p:cNvSpPr txBox="1"/>
          <p:nvPr/>
        </p:nvSpPr>
        <p:spPr>
          <a:xfrm>
            <a:off x="7764876" y="4420509"/>
            <a:ext cx="1379124" cy="646331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dirty="0" smtClean="0"/>
              <a:t>(5 x 75 x 628</a:t>
            </a:r>
          </a:p>
          <a:p>
            <a:r>
              <a:rPr lang="cs-CZ" sz="1200" dirty="0" smtClean="0"/>
              <a:t>5 x 75 x 56)</a:t>
            </a:r>
          </a:p>
          <a:p>
            <a:r>
              <a:rPr lang="cs-CZ" sz="1200" dirty="0" smtClean="0"/>
              <a:t>- 239 </a:t>
            </a:r>
            <a:r>
              <a:rPr lang="cs-CZ" sz="1200" dirty="0"/>
              <a:t>400</a:t>
            </a:r>
            <a:r>
              <a:rPr lang="cs-CZ" sz="1200" dirty="0" smtClean="0"/>
              <a:t> </a:t>
            </a:r>
          </a:p>
        </p:txBody>
      </p:sp>
      <p:sp>
        <p:nvSpPr>
          <p:cNvPr id="152" name="TextovéPole 151"/>
          <p:cNvSpPr txBox="1"/>
          <p:nvPr/>
        </p:nvSpPr>
        <p:spPr>
          <a:xfrm>
            <a:off x="7764876" y="5481573"/>
            <a:ext cx="1187845" cy="276999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1400"/>
            </a:lvl1pPr>
          </a:lstStyle>
          <a:p>
            <a:r>
              <a:rPr lang="cs-CZ" sz="1200" b="1" dirty="0" smtClean="0"/>
              <a:t>= 17 100 Kč</a:t>
            </a:r>
            <a:endParaRPr lang="cs-CZ" sz="1200" b="1" dirty="0"/>
          </a:p>
        </p:txBody>
      </p:sp>
      <p:cxnSp>
        <p:nvCxnSpPr>
          <p:cNvPr id="153" name="Přímá spojnice se šipkou 152"/>
          <p:cNvCxnSpPr/>
          <p:nvPr/>
        </p:nvCxnSpPr>
        <p:spPr>
          <a:xfrm>
            <a:off x="8447410" y="3843021"/>
            <a:ext cx="68329" cy="577488"/>
          </a:xfrm>
          <a:prstGeom prst="straightConnector1">
            <a:avLst/>
          </a:prstGeom>
          <a:ln>
            <a:solidFill>
              <a:schemeClr val="accent1">
                <a:shade val="95000"/>
                <a:satMod val="105000"/>
                <a:alpha val="29000"/>
              </a:schemeClr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se šipkou 85"/>
          <p:cNvCxnSpPr>
            <a:stCxn id="151" idx="0"/>
          </p:cNvCxnSpPr>
          <p:nvPr/>
        </p:nvCxnSpPr>
        <p:spPr>
          <a:xfrm flipV="1">
            <a:off x="8454438" y="2720232"/>
            <a:ext cx="689562" cy="17002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5" fill="hold">
                      <p:stCondLst>
                        <p:cond delay="indefinite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57" grpId="0" animBg="1"/>
      <p:bldP spid="60" grpId="0" animBg="1"/>
      <p:bldP spid="64" grpId="0" animBg="1"/>
      <p:bldP spid="71" grpId="0" animBg="1"/>
      <p:bldP spid="102" grpId="0" animBg="1"/>
      <p:bldP spid="103" grpId="0" animBg="1"/>
      <p:bldP spid="104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8" grpId="0" animBg="1"/>
      <p:bldP spid="151" grpId="0" animBg="1"/>
      <p:bldP spid="15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172568" cy="3240360"/>
          </a:xfrm>
        </p:spPr>
        <p:txBody>
          <a:bodyPr anchor="ctr"/>
          <a:lstStyle/>
          <a:p>
            <a:pPr algn="ctr"/>
            <a:r>
              <a:rPr lang="cs-CZ" sz="3200" dirty="0"/>
              <a:t>Dětské skupiny – zápis do evidence</a:t>
            </a:r>
            <a:endParaRPr lang="cs-CZ" sz="2400" b="0" cap="none" dirty="0"/>
          </a:p>
        </p:txBody>
      </p:sp>
    </p:spTree>
    <p:extLst>
      <p:ext uri="{BB962C8B-B14F-4D97-AF65-F5344CB8AC3E}">
        <p14:creationId xmlns:p14="http://schemas.microsoft.com/office/powerpoint/2010/main" val="270042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Publicita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46588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Povinný plakát</a:t>
            </a:r>
            <a:endParaRPr lang="cs-CZ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1560" y="1556792"/>
            <a:ext cx="8064000" cy="4320000"/>
          </a:xfrm>
        </p:spPr>
        <p:txBody>
          <a:bodyPr/>
          <a:lstStyle/>
          <a:p>
            <a:r>
              <a:rPr lang="cs-CZ" dirty="0" smtClean="0"/>
              <a:t>Alespoň </a:t>
            </a:r>
            <a:r>
              <a:rPr lang="cs-CZ" dirty="0"/>
              <a:t>1 povinný plakát </a:t>
            </a:r>
            <a:r>
              <a:rPr lang="cs-CZ" dirty="0" smtClean="0"/>
              <a:t>min. </a:t>
            </a:r>
            <a:r>
              <a:rPr lang="cs-CZ" dirty="0"/>
              <a:t>A3 s informacemi o projektu </a:t>
            </a:r>
            <a:r>
              <a:rPr lang="cs-CZ" dirty="0" smtClean="0"/>
              <a:t>– využít je třeba el. šablonu z </a:t>
            </a:r>
            <a:r>
              <a:rPr lang="cs-CZ" dirty="0" smtClean="0">
                <a:hlinkClick r:id="rId2"/>
              </a:rPr>
              <a:t>www.esfcr.cz</a:t>
            </a:r>
            <a:r>
              <a:rPr lang="cs-CZ" dirty="0" smtClean="0"/>
              <a:t> </a:t>
            </a:r>
          </a:p>
          <a:p>
            <a:r>
              <a:rPr lang="cs-CZ" dirty="0"/>
              <a:t>Po celou dobu realizace projektu</a:t>
            </a:r>
          </a:p>
          <a:p>
            <a:r>
              <a:rPr lang="cs-CZ" dirty="0" smtClean="0"/>
              <a:t>V </a:t>
            </a:r>
            <a:r>
              <a:rPr lang="cs-CZ" dirty="0"/>
              <a:t>místě realizace </a:t>
            </a:r>
            <a:r>
              <a:rPr lang="cs-CZ" dirty="0" smtClean="0"/>
              <a:t>projektu </a:t>
            </a:r>
            <a:r>
              <a:rPr lang="cs-CZ" dirty="0"/>
              <a:t>snadno viditelném pro veřejnost, jako jsou vstupní prostory </a:t>
            </a:r>
            <a:r>
              <a:rPr lang="cs-CZ" dirty="0" smtClean="0"/>
              <a:t>budovy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je projekt realizován na více místech, </a:t>
            </a:r>
            <a:r>
              <a:rPr lang="cs-CZ" dirty="0" smtClean="0"/>
              <a:t>bude umístěn </a:t>
            </a:r>
            <a:r>
              <a:rPr lang="cs-CZ" dirty="0"/>
              <a:t>na všech těchto </a:t>
            </a:r>
            <a:r>
              <a:rPr lang="cs-CZ" dirty="0" smtClean="0"/>
              <a:t>místech</a:t>
            </a:r>
          </a:p>
          <a:p>
            <a:pPr lvl="1"/>
            <a:r>
              <a:rPr lang="cs-CZ" dirty="0" smtClean="0"/>
              <a:t>Pokud nelze umístit </a:t>
            </a:r>
            <a:r>
              <a:rPr lang="cs-CZ" dirty="0"/>
              <a:t>plakát v místě realizace projektu, bude umístěn v sídle </a:t>
            </a:r>
            <a:r>
              <a:rPr lang="cs-CZ" dirty="0" smtClean="0"/>
              <a:t>příjemce</a:t>
            </a:r>
          </a:p>
          <a:p>
            <a:pPr lvl="1"/>
            <a:r>
              <a:rPr lang="cs-CZ" dirty="0" smtClean="0"/>
              <a:t>Pokud </a:t>
            </a:r>
            <a:r>
              <a:rPr lang="cs-CZ" dirty="0"/>
              <a:t>příjemce realizuje více projektů </a:t>
            </a:r>
            <a:r>
              <a:rPr lang="cs-CZ" dirty="0" smtClean="0"/>
              <a:t>OPZ v </a:t>
            </a:r>
            <a:r>
              <a:rPr lang="cs-CZ" dirty="0"/>
              <a:t>jednom místě, je možné </a:t>
            </a:r>
            <a:r>
              <a:rPr lang="cs-CZ" dirty="0" smtClean="0"/>
              <a:t>pro všechny </a:t>
            </a:r>
            <a:r>
              <a:rPr lang="cs-CZ" dirty="0"/>
              <a:t>tyto projekty umístit pouze jeden </a:t>
            </a:r>
            <a:r>
              <a:rPr lang="cs-CZ" dirty="0" smtClean="0"/>
              <a:t>plakát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31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57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 smtClean="0"/>
              <a:t>VIZUÁLNÍ IDENTITA - použití</a:t>
            </a:r>
            <a:endParaRPr lang="cs-CZ" b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569708" y="1548278"/>
            <a:ext cx="4434340" cy="519309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povinný plakát, </a:t>
            </a:r>
            <a:r>
              <a:rPr lang="cs-CZ" sz="1400" dirty="0" smtClean="0"/>
              <a:t>dočasná/stála deska nebo billboard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 smtClean="0"/>
              <a:t>weby, </a:t>
            </a:r>
            <a:r>
              <a:rPr lang="cs-CZ" sz="1400" dirty="0"/>
              <a:t>microsity, sociální média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tiskoviny (brožury, letáky, plakáty, publikace, školicí materiály</a:t>
            </a:r>
            <a:r>
              <a:rPr lang="cs-CZ" sz="1400" dirty="0" smtClean="0"/>
              <a:t>) a </a:t>
            </a:r>
            <a:r>
              <a:rPr lang="cs-CZ" sz="1400" dirty="0"/>
              <a:t>propagační </a:t>
            </a:r>
            <a:r>
              <a:rPr lang="cs-CZ" sz="1400" dirty="0" smtClean="0"/>
              <a:t>předměty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propagační audiovizuální materiály (reklamní spoty, product placement, sponzorské vzkazy, reportáže, pořady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inzerce (internet, tisk, outdoor</a:t>
            </a:r>
            <a:r>
              <a:rPr lang="cs-CZ" sz="1400" dirty="0" smtClean="0"/>
              <a:t>) 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soutěže (s výjimkou cen do soutěží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komunikační akce (semináře, workshopy, konference, tiskové konference, výstavy, </a:t>
            </a:r>
            <a:r>
              <a:rPr lang="cs-CZ" sz="1400" dirty="0" smtClean="0"/>
              <a:t>veletrhy)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 výstupy při jejich distribuci (tiskové zprávy, informace pro média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dokumenty </a:t>
            </a:r>
            <a:r>
              <a:rPr lang="cs-CZ" sz="1400" dirty="0" smtClean="0"/>
              <a:t>pro </a:t>
            </a:r>
            <a:r>
              <a:rPr lang="cs-CZ" sz="1400" dirty="0"/>
              <a:t>veřejnost či cílové </a:t>
            </a:r>
            <a:r>
              <a:rPr lang="cs-CZ" sz="1400" dirty="0" smtClean="0"/>
              <a:t>skupiny (vstupní</a:t>
            </a:r>
            <a:r>
              <a:rPr lang="cs-CZ" sz="1400" dirty="0"/>
              <a:t>, výstupní/závěrečné zprávy, analýzy, certifikáty, prezenční listiny apod</a:t>
            </a:r>
            <a:r>
              <a:rPr lang="cs-CZ" sz="1400" dirty="0" smtClean="0"/>
              <a:t>.)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výzva k podání nabídek/zadávací dokumentace </a:t>
            </a:r>
            <a:r>
              <a:rPr lang="cs-CZ" sz="1400" dirty="0" smtClean="0"/>
              <a:t>zakázek</a:t>
            </a:r>
            <a:endParaRPr lang="cs-CZ" sz="1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32</a:t>
            </a:fld>
            <a:endParaRPr lang="cs-CZ" dirty="0">
              <a:solidFill>
                <a:srgbClr val="084A8B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3"/>
          </p:nvPr>
        </p:nvSpPr>
        <p:spPr>
          <a:xfrm>
            <a:off x="5076056" y="1569616"/>
            <a:ext cx="3743968" cy="4955728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interní </a:t>
            </a:r>
            <a:r>
              <a:rPr lang="cs-CZ" sz="1400" dirty="0" smtClean="0"/>
              <a:t>dokumenty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archivační </a:t>
            </a:r>
            <a:r>
              <a:rPr lang="cs-CZ" sz="1400" dirty="0" smtClean="0"/>
              <a:t>šanony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elektronická i listinná </a:t>
            </a:r>
            <a:r>
              <a:rPr lang="cs-CZ" sz="1400" dirty="0" smtClean="0"/>
              <a:t>komunikace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pracovní smlouvy, smlouvy s dodavateli, dalšími příjemci, partnery apod</a:t>
            </a:r>
            <a:r>
              <a:rPr lang="cs-CZ" sz="1400" dirty="0" smtClean="0"/>
              <a:t>.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účetní doklady </a:t>
            </a:r>
            <a:r>
              <a:rPr lang="cs-CZ" sz="1400" dirty="0" smtClean="0"/>
              <a:t>vztahující se </a:t>
            </a:r>
            <a:r>
              <a:rPr lang="cs-CZ" sz="1400" dirty="0"/>
              <a:t>k výdajům </a:t>
            </a:r>
            <a:r>
              <a:rPr lang="cs-CZ" sz="1400" dirty="0" smtClean="0"/>
              <a:t>projektu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vybavení pořízené z prostředků projektu (s výjimkou propagačních předmětů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neplacené PR články a převzaté PR výstupy (např. médii</a:t>
            </a:r>
            <a:r>
              <a:rPr lang="cs-CZ" sz="1400" dirty="0" smtClean="0"/>
              <a:t>)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ceny do </a:t>
            </a:r>
            <a:r>
              <a:rPr lang="cs-CZ" sz="1400" dirty="0" smtClean="0"/>
              <a:t>soutěží</a:t>
            </a:r>
            <a:endParaRPr lang="cs-CZ" sz="1400" dirty="0"/>
          </a:p>
          <a:p>
            <a:pPr lvl="0">
              <a:lnSpc>
                <a:spcPct val="10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cs-CZ" sz="1400" dirty="0"/>
              <a:t>výstupy, kde to není technicky možné (např. strojově generované objednávky, faktury</a:t>
            </a:r>
            <a:r>
              <a:rPr lang="cs-CZ" sz="1400" dirty="0" smtClean="0"/>
              <a:t>)</a:t>
            </a:r>
            <a:endParaRPr lang="cs-CZ" sz="1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467544" y="120375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ANO</a:t>
            </a:r>
            <a:endParaRPr lang="cs-CZ" b="1" dirty="0">
              <a:solidFill>
                <a:srgbClr val="084A8B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076056" y="12165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84A8B"/>
                </a:solidFill>
              </a:rPr>
              <a:t>NE</a:t>
            </a:r>
            <a:endParaRPr lang="cs-CZ" b="1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47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683568" y="2348880"/>
            <a:ext cx="8136904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Změny </a:t>
            </a:r>
            <a:r>
              <a:rPr lang="cs-CZ" dirty="0"/>
              <a:t>projektu (podstatné a nepodstatné) </a:t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160774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dirty="0"/>
              <a:t>Změny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424936" cy="532859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cs-CZ" b="1" dirty="0"/>
              <a:t>p</a:t>
            </a:r>
            <a:r>
              <a:rPr lang="cs-CZ" b="1" dirty="0" smtClean="0"/>
              <a:t>odstatné změny – před jejich provedením je potřeba souhlas řídícího orgánu (ŘO)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 vyžadující vydání změnového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 nevyžadující vydání změnového právního aktu</a:t>
            </a:r>
          </a:p>
          <a:p>
            <a:pPr marL="0" lvl="2" indent="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r>
              <a:rPr lang="cs-CZ" sz="1800" dirty="0" smtClean="0"/>
              <a:t>ŘO má na posouzení změny </a:t>
            </a:r>
            <a:r>
              <a:rPr lang="cs-CZ" sz="1800" b="1" dirty="0" smtClean="0"/>
              <a:t>20 pracovních dnů </a:t>
            </a:r>
            <a:r>
              <a:rPr lang="cs-CZ" sz="1800" dirty="0" smtClean="0"/>
              <a:t>(od předložení žádosti o změnu). Změna nesmí být provedena před schválením ze strany ŘO, resp. před vydáním změnového právního aktu.</a:t>
            </a:r>
            <a:endParaRPr lang="cs-CZ" sz="1800" dirty="0"/>
          </a:p>
          <a:p>
            <a:pPr>
              <a:spcBef>
                <a:spcPts val="0"/>
              </a:spcBef>
            </a:pPr>
            <a:r>
              <a:rPr lang="cs-CZ" b="1" dirty="0"/>
              <a:t>n</a:t>
            </a:r>
            <a:r>
              <a:rPr lang="cs-CZ" b="1" dirty="0" smtClean="0"/>
              <a:t>epodstatné změny – nevyžadují změnu právního 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bez zbytečného prodlení od data provedení změny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změny, o kterých je potřeba informovat ŘO spolu se zprávou o realizaci projektu </a:t>
            </a:r>
          </a:p>
          <a:p>
            <a:pPr marL="432000" lvl="2" indent="-432000">
              <a:lnSpc>
                <a:spcPts val="288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z</a:t>
            </a:r>
            <a:r>
              <a:rPr lang="cs-CZ" sz="2400" b="1" dirty="0" smtClean="0"/>
              <a:t>měny </a:t>
            </a:r>
            <a:r>
              <a:rPr lang="cs-CZ" sz="2400" b="1" dirty="0"/>
              <a:t>v osobě příjemce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dirty="0" smtClean="0"/>
          </a:p>
          <a:p>
            <a:pPr marL="342900" lvl="2" indent="-3429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Tx/>
              <a:buChar char="-"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92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000" cy="5328592"/>
          </a:xfrm>
        </p:spPr>
        <p:txBody>
          <a:bodyPr/>
          <a:lstStyle/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bez zbytečného prodlení od data provedení </a:t>
            </a:r>
            <a:r>
              <a:rPr lang="cs-CZ" sz="2400" b="1" dirty="0" smtClean="0"/>
              <a:t>změny</a:t>
            </a:r>
          </a:p>
          <a:p>
            <a:pPr lvl="1"/>
            <a:r>
              <a:rPr lang="cs-CZ" sz="1800" dirty="0" smtClean="0"/>
              <a:t>kontaktní osoby projektu či adresy pro doručení</a:t>
            </a:r>
          </a:p>
          <a:p>
            <a:pPr lvl="1"/>
            <a:r>
              <a:rPr lang="cs-CZ" sz="1800" dirty="0" smtClean="0"/>
              <a:t>sídla </a:t>
            </a:r>
            <a:r>
              <a:rPr lang="cs-CZ" sz="1800" dirty="0"/>
              <a:t>příjemce </a:t>
            </a:r>
            <a:r>
              <a:rPr lang="cs-CZ" sz="1800" dirty="0" smtClean="0"/>
              <a:t>podpory; </a:t>
            </a:r>
          </a:p>
          <a:p>
            <a:pPr lvl="1"/>
            <a:r>
              <a:rPr lang="cs-CZ" sz="1800" dirty="0" smtClean="0"/>
              <a:t>osob statutárních </a:t>
            </a:r>
            <a:r>
              <a:rPr lang="cs-CZ" sz="1800" dirty="0"/>
              <a:t>orgánu </a:t>
            </a:r>
            <a:r>
              <a:rPr lang="cs-CZ" sz="1800" dirty="0" smtClean="0"/>
              <a:t>příjemce;</a:t>
            </a:r>
          </a:p>
          <a:p>
            <a:pPr lvl="1"/>
            <a:r>
              <a:rPr lang="cs-CZ" sz="1800" dirty="0" smtClean="0"/>
              <a:t>názvu příjemce (součástí nesmí být převod/přechod práv </a:t>
            </a:r>
            <a:r>
              <a:rPr lang="cs-CZ" sz="1800" dirty="0"/>
              <a:t>a povinností </a:t>
            </a:r>
            <a:r>
              <a:rPr lang="cs-CZ" sz="1800" dirty="0" smtClean="0"/>
              <a:t>příjemce z </a:t>
            </a:r>
            <a:r>
              <a:rPr lang="cs-CZ" sz="1800" dirty="0"/>
              <a:t>právního </a:t>
            </a:r>
            <a:r>
              <a:rPr lang="cs-CZ" sz="1800" dirty="0" smtClean="0"/>
              <a:t>aktu).</a:t>
            </a:r>
          </a:p>
          <a:p>
            <a:pPr marL="414000" lvl="1" indent="0">
              <a:buNone/>
            </a:pPr>
            <a:endParaRPr lang="cs-CZ" dirty="0" smtClean="0"/>
          </a:p>
          <a:p>
            <a:pPr marL="432000" lvl="2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 smtClean="0"/>
              <a:t>Informovat </a:t>
            </a:r>
            <a:r>
              <a:rPr lang="cs-CZ" sz="2400" b="1" dirty="0"/>
              <a:t>ŘO </a:t>
            </a:r>
            <a:r>
              <a:rPr lang="cs-CZ" sz="2400" b="1" dirty="0" smtClean="0"/>
              <a:t>spolu se </a:t>
            </a:r>
            <a:r>
              <a:rPr lang="cs-CZ" sz="2400" b="1" dirty="0"/>
              <a:t>zprávou o realizaci projektu </a:t>
            </a:r>
          </a:p>
          <a:p>
            <a:pPr lvl="1"/>
            <a:r>
              <a:rPr lang="cs-CZ" sz="1800" dirty="0" smtClean="0"/>
              <a:t>Změna smluv o partnerství, </a:t>
            </a:r>
            <a:r>
              <a:rPr lang="cs-CZ" sz="1800" dirty="0"/>
              <a:t>vypuštění </a:t>
            </a:r>
            <a:r>
              <a:rPr lang="cs-CZ" sz="1800" dirty="0" smtClean="0"/>
              <a:t>zaniklého partnera (pokud nedochází k navýšení veřejné podpory).</a:t>
            </a:r>
            <a:endParaRPr lang="cs-CZ" sz="1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35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Nepodstatné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011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544616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N</a:t>
            </a:r>
            <a:r>
              <a:rPr lang="cs-CZ" sz="2400" b="1" dirty="0" smtClean="0"/>
              <a:t>evyžadující </a:t>
            </a:r>
            <a:r>
              <a:rPr lang="cs-CZ" sz="2400" b="1" dirty="0"/>
              <a:t>vydání změnového právního aktu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změna bankovního účtu </a:t>
            </a:r>
            <a:r>
              <a:rPr lang="cs-CZ" sz="1800" dirty="0" smtClean="0"/>
              <a:t>projektu;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r>
              <a:rPr lang="cs-CZ" sz="1800" dirty="0"/>
              <a:t>změna adresy </a:t>
            </a:r>
            <a:r>
              <a:rPr lang="cs-CZ" sz="1800" dirty="0" smtClean="0"/>
              <a:t>realizace (při </a:t>
            </a:r>
            <a:r>
              <a:rPr lang="cs-CZ" sz="1800" dirty="0"/>
              <a:t>čerpání na vybudování </a:t>
            </a:r>
            <a:r>
              <a:rPr lang="cs-CZ" sz="1800" dirty="0" smtClean="0"/>
              <a:t>zařízení, nebo </a:t>
            </a:r>
            <a:r>
              <a:rPr lang="cs-CZ" sz="1800" dirty="0"/>
              <a:t>na transformaci zařízení na dětskou </a:t>
            </a:r>
            <a:r>
              <a:rPr lang="cs-CZ" sz="1800" dirty="0" smtClean="0"/>
              <a:t>skupinu).</a:t>
            </a:r>
            <a:endParaRPr lang="cs-CZ" sz="1800" dirty="0"/>
          </a:p>
          <a:p>
            <a:pPr marL="432000" lvl="2" indent="-4320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b="1" dirty="0"/>
              <a:t>V</a:t>
            </a:r>
            <a:r>
              <a:rPr lang="cs-CZ" sz="2400" b="1" dirty="0" smtClean="0"/>
              <a:t>yžadující </a:t>
            </a:r>
            <a:r>
              <a:rPr lang="cs-CZ" sz="2400" b="1" dirty="0"/>
              <a:t>vydání změnového právního </a:t>
            </a:r>
            <a:r>
              <a:rPr lang="cs-CZ" sz="2400" b="1" dirty="0" smtClean="0"/>
              <a:t>aktu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</a:t>
            </a:r>
            <a:r>
              <a:rPr lang="cs-CZ" sz="1800" dirty="0" smtClean="0"/>
              <a:t>délky fáze vybudování </a:t>
            </a:r>
            <a:r>
              <a:rPr lang="cs-CZ" sz="1800" dirty="0"/>
              <a:t>zařízení, </a:t>
            </a:r>
            <a:r>
              <a:rPr lang="cs-CZ" sz="1800" dirty="0" smtClean="0"/>
              <a:t>nebo fáze transformace;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 smtClean="0"/>
              <a:t>změna </a:t>
            </a:r>
            <a:r>
              <a:rPr lang="cs-CZ" sz="1800" dirty="0"/>
              <a:t>termínu ukončení realizace </a:t>
            </a:r>
            <a:r>
              <a:rPr lang="cs-CZ" sz="1800" dirty="0" smtClean="0"/>
              <a:t>projektu;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snížení </a:t>
            </a:r>
            <a:r>
              <a:rPr lang="cs-CZ" sz="1800" dirty="0" smtClean="0"/>
              <a:t>kapacity zařízení (pouze </a:t>
            </a:r>
            <a:r>
              <a:rPr lang="cs-CZ" sz="1800" dirty="0"/>
              <a:t>ve fázi vybudování </a:t>
            </a:r>
            <a:r>
              <a:rPr lang="cs-CZ" sz="1800" dirty="0" smtClean="0"/>
              <a:t>zařízení</a:t>
            </a:r>
            <a:r>
              <a:rPr lang="cs-CZ" sz="1800" dirty="0"/>
              <a:t>, nebo ve fázi </a:t>
            </a:r>
            <a:r>
              <a:rPr lang="cs-CZ" sz="1800" dirty="0" smtClean="0"/>
              <a:t>transformace);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změna plátcovství daně z přidané hodnoty příjemce </a:t>
            </a:r>
            <a:r>
              <a:rPr lang="cs-CZ" sz="1800" dirty="0" smtClean="0"/>
              <a:t>(během fáze vybudování nebo transformace)</a:t>
            </a:r>
            <a:endParaRPr lang="cs-CZ" sz="1800" dirty="0"/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nahrazení partnera projektu jiným subjektem / jinými subjekty;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cs-CZ" sz="1800" dirty="0"/>
              <a:t>vypuštění partnera z realizace projektu z důvodu jeho </a:t>
            </a:r>
            <a:r>
              <a:rPr lang="cs-CZ" sz="1800" dirty="0" smtClean="0"/>
              <a:t>zániku </a:t>
            </a:r>
            <a:r>
              <a:rPr lang="cs-CZ" sz="1800" dirty="0"/>
              <a:t>(pokud </a:t>
            </a:r>
            <a:r>
              <a:rPr lang="cs-CZ" sz="1800" dirty="0" smtClean="0"/>
              <a:t>dochází </a:t>
            </a:r>
            <a:r>
              <a:rPr lang="cs-CZ" sz="1800" dirty="0"/>
              <a:t>k navýšení veřejné podpory).</a:t>
            </a:r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sz="1800" dirty="0"/>
          </a:p>
          <a:p>
            <a:pPr lvl="1">
              <a:lnSpc>
                <a:spcPct val="100000"/>
              </a:lnSpc>
              <a:spcBef>
                <a:spcPts val="1200"/>
              </a:spcBef>
            </a:pPr>
            <a:endParaRPr lang="cs-CZ" dirty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36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424000" cy="1080000"/>
          </a:xfrm>
        </p:spPr>
        <p:txBody>
          <a:bodyPr/>
          <a:lstStyle/>
          <a:p>
            <a:r>
              <a:rPr lang="cs-CZ" b="0" dirty="0" smtClean="0"/>
              <a:t>Podstatné Změny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192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Podstatné a nepodstatné změny v rámci změn v osobě příjemce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268760"/>
            <a:ext cx="8064000" cy="4968552"/>
          </a:xfrm>
        </p:spPr>
        <p:txBody>
          <a:bodyPr/>
          <a:lstStyle/>
          <a:p>
            <a:pPr marL="0" indent="0">
              <a:buNone/>
            </a:pPr>
            <a:endParaRPr lang="cs-CZ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sz="2000" dirty="0"/>
              <a:t>změna právní formy příjemce podpory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přeměna obchodní společnosti nebo družstva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slučování, splývání a rozdělování školských právnických osob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změna příjemce ze zákona, kdy od určitého data dojde k jeho přejmenování či změně právní formy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cs-CZ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s-CZ" sz="2000" dirty="0"/>
              <a:t>změna příjemce, kdy na základě změny zákona, usnesení vlády apod. dojde od určitého data k přenosu agendy, které se projekt týká, z jednoho subjektu na jiný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700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Změnové </a:t>
            </a:r>
            <a:r>
              <a:rPr lang="cs-CZ" dirty="0"/>
              <a:t>řízení v </a:t>
            </a:r>
            <a:r>
              <a:rPr lang="cs-CZ" dirty="0" smtClean="0"/>
              <a:t>Iskp14</a:t>
            </a:r>
            <a:r>
              <a:rPr lang="cs-CZ" dirty="0"/>
              <a:t>+</a:t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311976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Záložka Žádost o 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Vytvořit žádost o 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Výběr obrazovek pro vykázání změn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 smtClean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Vybrat záložky nutné pro </a:t>
            </a:r>
            <a:r>
              <a:rPr lang="cs-CZ" dirty="0" smtClean="0"/>
              <a:t>změnu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/>
              <a:t>Vybrat záložku </a:t>
            </a:r>
            <a:r>
              <a:rPr lang="cs-CZ" dirty="0" smtClean="0"/>
              <a:t>Dokumenty</a:t>
            </a:r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endParaRPr lang="cs-CZ" dirty="0"/>
          </a:p>
          <a:p>
            <a:pPr marL="684000" lvl="3" indent="-4320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Tlačítko SPUSTIT zcela dole na stránce s výběrem obrazovek</a:t>
            </a:r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39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 smtClean="0"/>
              <a:t>Změny vyžádané příjemcem – IS KP14+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27784" y="2348880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627784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9"/>
          <p:cNvCxnSpPr/>
          <p:nvPr/>
        </p:nvCxnSpPr>
        <p:spPr>
          <a:xfrm>
            <a:off x="2483768" y="4437112"/>
            <a:ext cx="360040" cy="0"/>
          </a:xfrm>
          <a:prstGeom prst="line">
            <a:avLst/>
          </a:prstGeom>
          <a:ln w="539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2488176" y="4437112"/>
            <a:ext cx="360040" cy="0"/>
          </a:xfrm>
          <a:prstGeom prst="line">
            <a:avLst/>
          </a:prstGeom>
          <a:ln w="50800">
            <a:solidFill>
              <a:schemeClr val="accent6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668196" y="5157192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6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Dětské skupiny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268760"/>
            <a:ext cx="8280472" cy="5472608"/>
          </a:xfrm>
        </p:spPr>
        <p:txBody>
          <a:bodyPr/>
          <a:lstStyle/>
          <a:p>
            <a:r>
              <a:rPr lang="cs-CZ" dirty="0" smtClean="0"/>
              <a:t>Právní úprava</a:t>
            </a:r>
          </a:p>
          <a:p>
            <a:pPr lvl="1"/>
            <a:r>
              <a:rPr lang="cs-CZ" b="1" u="sng" dirty="0"/>
              <a:t>Zákon č. 247/2014 Sb.</a:t>
            </a:r>
            <a:r>
              <a:rPr lang="cs-CZ" dirty="0"/>
              <a:t>, o poskytování služby péče o dítě v dětské skupině a o změně souvisejících zákonů ze dne 23.9.2014 – platný, ve Sbírce zákonů zveřejněn 14.11.2014, </a:t>
            </a:r>
            <a:r>
              <a:rPr lang="cs-CZ" b="1" u="sng" dirty="0"/>
              <a:t>účinný od </a:t>
            </a:r>
            <a:r>
              <a:rPr lang="cs-CZ" b="1" u="sng" dirty="0" smtClean="0"/>
              <a:t>29.11.2014</a:t>
            </a:r>
          </a:p>
          <a:p>
            <a:pPr lvl="2"/>
            <a:r>
              <a:rPr lang="cs-CZ" sz="1600" dirty="0"/>
              <a:t>V</a:t>
            </a:r>
            <a:r>
              <a:rPr lang="cs-CZ" sz="1600" dirty="0" smtClean="0"/>
              <a:t>ěkové rozpětí dětí: 1 – zahájení povinné školní docházky</a:t>
            </a:r>
          </a:p>
          <a:p>
            <a:pPr lvl="2"/>
            <a:r>
              <a:rPr lang="cs-CZ" sz="1600" dirty="0" smtClean="0"/>
              <a:t>Kapacita až 24 dětí</a:t>
            </a:r>
          </a:p>
          <a:p>
            <a:pPr lvl="2"/>
            <a:r>
              <a:rPr lang="cs-CZ" sz="1600" dirty="0" smtClean="0"/>
              <a:t>Zákonem stanovená odborná způsobilost pečujících osob a jejich minimální počet</a:t>
            </a:r>
          </a:p>
          <a:p>
            <a:pPr lvl="2"/>
            <a:r>
              <a:rPr lang="cs-CZ" sz="1600" dirty="0" smtClean="0"/>
              <a:t>Povinné očkování</a:t>
            </a:r>
            <a:endParaRPr lang="cs-CZ" sz="1600" b="1" u="sng" dirty="0"/>
          </a:p>
          <a:p>
            <a:pPr lvl="1"/>
            <a:r>
              <a:rPr lang="cs-CZ" dirty="0" smtClean="0"/>
              <a:t>Vyhláška </a:t>
            </a:r>
            <a:r>
              <a:rPr lang="cs-CZ" dirty="0"/>
              <a:t>č. 281/2014 Sb., o hygienických požadavcích na prostory a provoz dětské skupiny do 12 </a:t>
            </a:r>
            <a:r>
              <a:rPr lang="cs-CZ" dirty="0" smtClean="0"/>
              <a:t>dětí</a:t>
            </a:r>
            <a:endParaRPr lang="cs-CZ" dirty="0"/>
          </a:p>
          <a:p>
            <a:pPr lvl="1"/>
            <a:r>
              <a:rPr lang="cs-CZ" dirty="0"/>
              <a:t>Vyhláška č. 410/2005 Sb. , o hygienických požadavcích na prostory a provoz zařízení a provozoven pro výchovu a vzdělávání dětí a mladistvých, ve znění pozdějších předpisů – pro dětskou skupinu nad 12 dětí</a:t>
            </a:r>
          </a:p>
          <a:p>
            <a:pPr marL="414000" lvl="1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1429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Odůvodnění žádosti o </a:t>
            </a:r>
            <a:r>
              <a:rPr lang="cs-CZ" sz="2400" dirty="0" smtClean="0"/>
              <a:t>změnu je </a:t>
            </a:r>
            <a:r>
              <a:rPr lang="cs-CZ" sz="2400" dirty="0"/>
              <a:t>třeba </a:t>
            </a:r>
            <a:r>
              <a:rPr lang="cs-CZ" sz="2400" dirty="0" smtClean="0"/>
              <a:t>popsat na úvodní obrazovce </a:t>
            </a:r>
            <a:r>
              <a:rPr lang="cs-CZ" sz="2400" dirty="0" err="1" smtClean="0"/>
              <a:t>ŽoZ</a:t>
            </a:r>
            <a:r>
              <a:rPr lang="cs-CZ" sz="2400" dirty="0" smtClean="0"/>
              <a:t>, případně je možné vložit </a:t>
            </a:r>
            <a:r>
              <a:rPr lang="cs-CZ" sz="2400" dirty="0"/>
              <a:t>jako </a:t>
            </a:r>
            <a:r>
              <a:rPr lang="cs-CZ" sz="2400" dirty="0" smtClean="0"/>
              <a:t>přílohu </a:t>
            </a:r>
            <a:r>
              <a:rPr lang="cs-CZ" sz="2400" dirty="0" err="1" smtClean="0"/>
              <a:t>ŽoZ</a:t>
            </a:r>
            <a:r>
              <a:rPr lang="cs-CZ" sz="2400" dirty="0" smtClean="0"/>
              <a:t>. </a:t>
            </a:r>
          </a:p>
          <a:p>
            <a:pPr marL="0" lvl="2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Zaslání na ŘO</a:t>
            </a:r>
          </a:p>
          <a:p>
            <a:pPr marL="684000" lvl="3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cs-CZ" dirty="0" smtClean="0"/>
              <a:t>Kontrola – finalizace – podpis </a:t>
            </a:r>
            <a:r>
              <a:rPr lang="cs-CZ" dirty="0" err="1" smtClean="0"/>
              <a:t>ŽoZ</a:t>
            </a:r>
            <a:r>
              <a:rPr lang="cs-CZ" dirty="0" smtClean="0"/>
              <a:t> = odeslání na ŘO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40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712968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IS </a:t>
            </a:r>
            <a:r>
              <a:rPr lang="cs-CZ" b="0" dirty="0" smtClean="0"/>
              <a:t>KP14</a:t>
            </a:r>
            <a:r>
              <a:rPr lang="cs-CZ" b="0" dirty="0"/>
              <a:t>+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48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ŘO určí druh změny (podstatná se změnou PA, bez změny PA, nepodstatná změna). 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V závislosti na druhu změny probíhá schvalovací proces.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Je-li třeba opravu </a:t>
            </a:r>
            <a:r>
              <a:rPr lang="cs-CZ" sz="2400" dirty="0" err="1" smtClean="0"/>
              <a:t>ŽoZ</a:t>
            </a:r>
            <a:r>
              <a:rPr lang="cs-CZ" sz="2400" dirty="0" smtClean="0"/>
              <a:t>, ŘO vrátí k dopracování, jinak bude </a:t>
            </a:r>
            <a:r>
              <a:rPr lang="cs-CZ" sz="2400" dirty="0" err="1" smtClean="0"/>
              <a:t>ŽoZ</a:t>
            </a:r>
            <a:r>
              <a:rPr lang="cs-CZ" sz="2400" dirty="0" smtClean="0"/>
              <a:t> buď akceptována, schválena, nebo neschválena.</a:t>
            </a:r>
            <a:endParaRPr lang="cs-CZ" dirty="0" smtClean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41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příjemcem – </a:t>
            </a:r>
            <a:r>
              <a:rPr lang="cs-CZ" b="0" dirty="0" smtClean="0"/>
              <a:t>ŘO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895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484784"/>
            <a:ext cx="7920432" cy="5040560"/>
          </a:xfrm>
        </p:spPr>
        <p:txBody>
          <a:bodyPr/>
          <a:lstStyle/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ŘO vytvoří </a:t>
            </a:r>
            <a:r>
              <a:rPr lang="cs-CZ" sz="2400" dirty="0" err="1" smtClean="0"/>
              <a:t>ŽoZ</a:t>
            </a:r>
            <a:r>
              <a:rPr lang="cs-CZ" sz="2400" dirty="0" smtClean="0"/>
              <a:t> a zašle příjemci (stav </a:t>
            </a:r>
            <a:r>
              <a:rPr lang="cs-CZ" sz="2400" dirty="0" err="1" smtClean="0"/>
              <a:t>ŽoZ</a:t>
            </a:r>
            <a:r>
              <a:rPr lang="cs-CZ" sz="2400" dirty="0" smtClean="0"/>
              <a:t> – rozpracována). O zaslání </a:t>
            </a:r>
            <a:r>
              <a:rPr lang="cs-CZ" sz="2400" dirty="0" err="1" smtClean="0"/>
              <a:t>ŽoZ</a:t>
            </a:r>
            <a:r>
              <a:rPr lang="cs-CZ" sz="2400" dirty="0" smtClean="0"/>
              <a:t> informuje systémová depeše.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Současně se změnou zašle příjemci depeši s odůvodněním změny a popisem dalšího postupu.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Příjemce se se změnou seznámí, příp. ji dopracuje.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Kontrola – finalizace – podpis = odeslání na ŘO</a:t>
            </a:r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endParaRPr lang="cs-CZ" sz="2400" dirty="0"/>
          </a:p>
          <a:p>
            <a:pPr marL="432000" lvl="2" indent="-4320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 smtClean="0"/>
              <a:t>Schvalovací proces na ŘO</a:t>
            </a:r>
            <a:endParaRPr lang="cs-CZ" dirty="0" smtClean="0"/>
          </a:p>
          <a:p>
            <a:pPr marL="0" lvl="2" indent="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42</a:t>
            </a:fld>
            <a:endParaRPr lang="cs-CZ" dirty="0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23528" y="0"/>
            <a:ext cx="8640960" cy="1080000"/>
          </a:xfrm>
        </p:spPr>
        <p:txBody>
          <a:bodyPr/>
          <a:lstStyle/>
          <a:p>
            <a:r>
              <a:rPr lang="cs-CZ" b="0" dirty="0" smtClean="0"/>
              <a:t>Změny </a:t>
            </a:r>
            <a:r>
              <a:rPr lang="cs-CZ" b="0" dirty="0"/>
              <a:t>vyžádané </a:t>
            </a:r>
            <a:r>
              <a:rPr lang="cs-CZ" b="0" dirty="0" smtClean="0"/>
              <a:t>ŘO</a:t>
            </a:r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386104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nice se šipkou 6"/>
          <p:cNvCxnSpPr/>
          <p:nvPr/>
        </p:nvCxnSpPr>
        <p:spPr>
          <a:xfrm>
            <a:off x="2702104" y="4797152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3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71600" y="2636912"/>
            <a:ext cx="7272808" cy="1656184"/>
          </a:xfrm>
        </p:spPr>
        <p:txBody>
          <a:bodyPr/>
          <a:lstStyle/>
          <a:p>
            <a:pPr algn="ctr"/>
            <a:r>
              <a:rPr lang="cs-CZ" dirty="0"/>
              <a:t>Vytváření zprávy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o </a:t>
            </a:r>
            <a:r>
              <a:rPr lang="cs-CZ" dirty="0"/>
              <a:t>realizaci (</a:t>
            </a:r>
            <a:r>
              <a:rPr lang="cs-CZ" dirty="0" err="1" smtClean="0"/>
              <a:t>ZoR</a:t>
            </a:r>
            <a:r>
              <a:rPr lang="cs-CZ" dirty="0"/>
              <a:t>) v </a:t>
            </a:r>
            <a:r>
              <a:rPr lang="cs-CZ" dirty="0" smtClean="0"/>
              <a:t>ISKP14</a:t>
            </a:r>
            <a:r>
              <a:rPr lang="cs-CZ" dirty="0"/>
              <a:t>+</a:t>
            </a:r>
            <a:r>
              <a:rPr lang="cs-CZ" sz="3200" dirty="0"/>
              <a:t/>
            </a:r>
            <a:br>
              <a:rPr lang="cs-CZ" sz="3200" dirty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29747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604488" cy="1080000"/>
          </a:xfrm>
        </p:spPr>
        <p:txBody>
          <a:bodyPr/>
          <a:lstStyle/>
          <a:p>
            <a:r>
              <a:rPr lang="cs-CZ" dirty="0" smtClean="0"/>
              <a:t>Založení zprávy o realizaci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nová záložka s názvem </a:t>
            </a:r>
            <a:r>
              <a:rPr lang="cs-CZ" dirty="0" smtClean="0"/>
              <a:t>ZPRÁVY O REALIZACI na úvodní stránce projektu.</a:t>
            </a:r>
          </a:p>
          <a:p>
            <a:endParaRPr lang="cs-CZ" dirty="0" smtClean="0"/>
          </a:p>
          <a:p>
            <a:r>
              <a:rPr lang="cs-CZ" dirty="0"/>
              <a:t>z</a:t>
            </a:r>
            <a:r>
              <a:rPr lang="cs-CZ" dirty="0" smtClean="0"/>
              <a:t>aložit novou ZPRÁVU/INFORMACI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44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843808" y="2636912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3681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 o zprávě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 se pole</a:t>
            </a:r>
          </a:p>
          <a:p>
            <a:pPr lvl="1"/>
            <a:r>
              <a:rPr lang="cs-CZ" dirty="0" smtClean="0"/>
              <a:t>sledované období od / do</a:t>
            </a:r>
          </a:p>
          <a:p>
            <a:pPr lvl="1"/>
            <a:r>
              <a:rPr lang="cs-CZ" dirty="0" smtClean="0"/>
              <a:t>Kontaktní údaje osoby zodpovědné za správnost </a:t>
            </a:r>
            <a:r>
              <a:rPr lang="cs-CZ" dirty="0" err="1" smtClean="0"/>
              <a:t>ZoR</a:t>
            </a:r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ULOŽIT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45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3140968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6860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REALIZACE</a:t>
            </a:r>
            <a:r>
              <a:rPr lang="cs-CZ" dirty="0"/>
              <a:t>, PROVOZ/ÚDRŽBA VÝSTUPU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 OPZ jeho vyplnění </a:t>
            </a:r>
            <a:r>
              <a:rPr lang="cs-CZ" dirty="0" smtClean="0"/>
              <a:t>není </a:t>
            </a:r>
            <a:r>
              <a:rPr lang="cs-CZ" dirty="0"/>
              <a:t>relevantní </a:t>
            </a:r>
            <a:endParaRPr lang="cs-CZ" dirty="0" smtClean="0"/>
          </a:p>
          <a:p>
            <a:r>
              <a:rPr lang="cs-CZ" dirty="0"/>
              <a:t>příjemce uvede odkaz na klíčové aktivity např. formulaci: „viz záložka Klíčové aktivity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09525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NEVYKAZOVAT</a:t>
            </a:r>
          </a:p>
          <a:p>
            <a:pPr lvl="1"/>
            <a:r>
              <a:rPr lang="cs-CZ" dirty="0" smtClean="0"/>
              <a:t>změny </a:t>
            </a:r>
            <a:r>
              <a:rPr lang="cs-CZ" dirty="0"/>
              <a:t>hodnot u indikátorů týkajících se </a:t>
            </a:r>
            <a:r>
              <a:rPr lang="cs-CZ" b="1" u="sng" dirty="0" smtClean="0"/>
              <a:t>PODPOŘENÝCH OSOB, </a:t>
            </a:r>
            <a:r>
              <a:rPr lang="cs-CZ" dirty="0" smtClean="0"/>
              <a:t>ta se </a:t>
            </a:r>
            <a:r>
              <a:rPr lang="cs-CZ" dirty="0"/>
              <a:t>načtou z informačního systému IS ESF2014</a:t>
            </a:r>
            <a:r>
              <a:rPr lang="cs-CZ" dirty="0" smtClean="0"/>
              <a:t>+</a:t>
            </a:r>
          </a:p>
          <a:p>
            <a:endParaRPr lang="cs-CZ" dirty="0" smtClean="0"/>
          </a:p>
          <a:p>
            <a:r>
              <a:rPr lang="cs-CZ" dirty="0" smtClean="0"/>
              <a:t>VYKAZOVAT pomocí tlačítka </a:t>
            </a:r>
            <a:r>
              <a:rPr lang="cs-CZ" b="1" dirty="0" smtClean="0"/>
              <a:t>vykázat změnu/přírůstek</a:t>
            </a:r>
          </a:p>
          <a:p>
            <a:pPr lvl="1"/>
            <a:r>
              <a:rPr lang="cs-CZ" dirty="0" smtClean="0"/>
              <a:t>změny hodnot indikátorů</a:t>
            </a:r>
            <a:r>
              <a:rPr lang="cs-CZ" dirty="0"/>
              <a:t>, které se </a:t>
            </a:r>
            <a:r>
              <a:rPr lang="cs-CZ" b="1" u="sng" dirty="0" smtClean="0"/>
              <a:t>NETÝKAJÍ</a:t>
            </a:r>
            <a:r>
              <a:rPr lang="cs-CZ" dirty="0" smtClean="0"/>
              <a:t> podpořených osob (především kapacita zařízení péče o dítě) – kliknout na tlačítko </a:t>
            </a:r>
            <a:r>
              <a:rPr lang="cs-CZ" dirty="0"/>
              <a:t>VYKÁZAT </a:t>
            </a:r>
            <a:r>
              <a:rPr lang="cs-CZ" dirty="0" smtClean="0"/>
              <a:t>ZMĚNU/PŘÍRŮSTEK</a:t>
            </a:r>
          </a:p>
          <a:p>
            <a:pPr lvl="1"/>
            <a:r>
              <a:rPr lang="cs-CZ" dirty="0" smtClean="0"/>
              <a:t>Změny se vykazují přírůstkově, tj. o kolik narostla dosažená hodnota v daném období, dosaženou kumulativní hodnotu i procento plnění počítá systém.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73480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HORIZONTÁLNÍ </a:t>
            </a:r>
            <a:r>
              <a:rPr lang="cs-CZ" dirty="0"/>
              <a:t>PRINCIPY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Popis plnění vlivu se </a:t>
            </a:r>
            <a:r>
              <a:rPr lang="cs-CZ" b="1" u="sng" dirty="0" smtClean="0"/>
              <a:t>NEVYPLŇUJE</a:t>
            </a:r>
            <a:r>
              <a:rPr lang="cs-CZ" dirty="0" smtClean="0"/>
              <a:t>:</a:t>
            </a:r>
          </a:p>
          <a:p>
            <a:pPr lvl="1"/>
            <a:r>
              <a:rPr lang="cs-CZ" dirty="0" smtClean="0"/>
              <a:t>u horizontálních principů, kde je uveden neutrální vliv.</a:t>
            </a:r>
          </a:p>
          <a:p>
            <a:pPr lvl="1"/>
            <a:endParaRPr lang="cs-CZ" dirty="0" smtClean="0"/>
          </a:p>
          <a:p>
            <a:pPr marL="432000" lvl="1" indent="-432000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"/>
            </a:pPr>
            <a:r>
              <a:rPr lang="cs-CZ" sz="2400" dirty="0"/>
              <a:t>Popis plnění vlivu se </a:t>
            </a:r>
            <a:r>
              <a:rPr lang="cs-CZ" sz="2400" b="1" u="sng" dirty="0" smtClean="0"/>
              <a:t>VYPLŇUJE</a:t>
            </a:r>
            <a:r>
              <a:rPr lang="cs-CZ" sz="2400" dirty="0" smtClean="0"/>
              <a:t> pomocí tlačítka vykázat změnu/přírůstek:</a:t>
            </a:r>
            <a:endParaRPr lang="cs-CZ" sz="2400" dirty="0"/>
          </a:p>
          <a:p>
            <a:pPr lvl="1"/>
            <a:r>
              <a:rPr lang="cs-CZ" dirty="0" smtClean="0"/>
              <a:t>u horizontálních principů </a:t>
            </a:r>
            <a:r>
              <a:rPr lang="cs-CZ" dirty="0"/>
              <a:t>se zvolenou variantou „Cílené zaměření na horizontální princip“ nebo „Pozitivní vliv na horizontální princip“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253318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IDENTIFIKACE </a:t>
            </a:r>
            <a:r>
              <a:rPr lang="cs-CZ" dirty="0"/>
              <a:t>PROBLÉMU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</a:t>
            </a:r>
            <a:r>
              <a:rPr lang="cs-CZ" dirty="0" smtClean="0"/>
              <a:t>yplňují se informace </a:t>
            </a:r>
            <a:r>
              <a:rPr lang="cs-CZ" dirty="0"/>
              <a:t>o případných problémech, které se vyskytly v realizaci projektu v průběhu období, za které je tato zprávy </a:t>
            </a:r>
            <a:r>
              <a:rPr lang="cs-CZ" dirty="0" smtClean="0"/>
              <a:t>vykazována (IDENTIFIKACE, POPIS, ŘEŠENÍ)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259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Evidence poskytovatelů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196752"/>
            <a:ext cx="8064000" cy="4779232"/>
          </a:xfrm>
        </p:spPr>
        <p:txBody>
          <a:bodyPr/>
          <a:lstStyle/>
          <a:p>
            <a:r>
              <a:rPr lang="cs-CZ" sz="1800" b="1" dirty="0"/>
              <a:t>Poskytovat službu lze </a:t>
            </a:r>
            <a:r>
              <a:rPr lang="cs-CZ" sz="1800" b="1" u="sng" dirty="0"/>
              <a:t>pouze na základě oprávnění </a:t>
            </a:r>
            <a:r>
              <a:rPr lang="cs-CZ" sz="1800" b="1" dirty="0"/>
              <a:t>k poskytování této služby </a:t>
            </a:r>
            <a:r>
              <a:rPr lang="cs-CZ" sz="1800" b="1" dirty="0" smtClean="0"/>
              <a:t>– oprávnění </a:t>
            </a:r>
            <a:r>
              <a:rPr lang="cs-CZ" sz="1800" b="1" dirty="0"/>
              <a:t>vzniká dnem zápisu žadatele do evidence </a:t>
            </a:r>
            <a:r>
              <a:rPr lang="cs-CZ" sz="1800" b="1" dirty="0" smtClean="0"/>
              <a:t>poskytovatelů, který je proveden ve lhůtě </a:t>
            </a:r>
            <a:r>
              <a:rPr lang="cs-CZ" sz="1800" b="1" u="sng" dirty="0" smtClean="0"/>
              <a:t>30 pracovních dní </a:t>
            </a:r>
            <a:r>
              <a:rPr lang="cs-CZ" sz="1800" b="1" dirty="0" smtClean="0"/>
              <a:t>(v případě, že jsou v pořádku doloženy všechny relevantní dokumenty)!!!</a:t>
            </a:r>
          </a:p>
          <a:p>
            <a:r>
              <a:rPr lang="cs-CZ" sz="1800" dirty="0"/>
              <a:t>S</a:t>
            </a:r>
            <a:r>
              <a:rPr lang="cs-CZ" sz="1800" dirty="0" smtClean="0"/>
              <a:t>lužbu </a:t>
            </a:r>
            <a:r>
              <a:rPr lang="cs-CZ" sz="1800" dirty="0"/>
              <a:t>lze poskytovat pouze v místnostech, které splňují technické požadavky na stavby kladené stavebními předpisy (vyhláškou č. 268/2009 Sb., </a:t>
            </a:r>
            <a:r>
              <a:rPr lang="cs-CZ" sz="1800" dirty="0" smtClean="0"/>
              <a:t>o technických </a:t>
            </a:r>
            <a:r>
              <a:rPr lang="cs-CZ" sz="1800" dirty="0"/>
              <a:t>požadavcích na stavby, v platném znění) na </a:t>
            </a:r>
            <a:r>
              <a:rPr lang="cs-CZ" sz="1800" dirty="0" smtClean="0"/>
              <a:t>byt, obytnou </a:t>
            </a:r>
            <a:r>
              <a:rPr lang="cs-CZ" sz="1800" dirty="0"/>
              <a:t>místnost nebo pobytovou </a:t>
            </a:r>
            <a:r>
              <a:rPr lang="cs-CZ" sz="1800" dirty="0" smtClean="0"/>
              <a:t>místnost,</a:t>
            </a:r>
          </a:p>
          <a:p>
            <a:r>
              <a:rPr lang="cs-CZ" sz="1800" dirty="0"/>
              <a:t>S</a:t>
            </a:r>
            <a:r>
              <a:rPr lang="cs-CZ" sz="1800" dirty="0" smtClean="0"/>
              <a:t>plnění </a:t>
            </a:r>
            <a:r>
              <a:rPr lang="cs-CZ" sz="1800" dirty="0"/>
              <a:t>hygienických požadavků na stravování, prostory a provoz dokládá </a:t>
            </a:r>
            <a:r>
              <a:rPr lang="cs-CZ" sz="1800" dirty="0" smtClean="0"/>
              <a:t>žadatel </a:t>
            </a:r>
            <a:r>
              <a:rPr lang="cs-CZ" sz="1800" dirty="0"/>
              <a:t>závazným stanoviskem krajské hygienické </a:t>
            </a:r>
            <a:r>
              <a:rPr lang="cs-CZ" sz="1800" dirty="0" smtClean="0"/>
              <a:t>stanice</a:t>
            </a:r>
          </a:p>
          <a:p>
            <a:r>
              <a:rPr lang="cs-CZ" sz="1800" dirty="0" smtClean="0"/>
              <a:t>Dosažení </a:t>
            </a:r>
            <a:r>
              <a:rPr lang="cs-CZ" sz="1800" dirty="0"/>
              <a:t>věku 18 let a plná svéprávnost, </a:t>
            </a:r>
            <a:r>
              <a:rPr lang="cs-CZ" sz="1800" b="1" u="sng" dirty="0"/>
              <a:t>pokud je žadatelem o zápis fyzická osoba</a:t>
            </a:r>
            <a:r>
              <a:rPr lang="cs-CZ" sz="1800" dirty="0"/>
              <a:t>  (čestné prohlášení)</a:t>
            </a:r>
          </a:p>
          <a:p>
            <a:endParaRPr lang="cs-CZ" sz="1800" b="1" dirty="0" smtClean="0"/>
          </a:p>
          <a:p>
            <a:endParaRPr lang="cs-CZ" sz="2000" b="1" dirty="0"/>
          </a:p>
          <a:p>
            <a:pPr marL="414000" lvl="1" indent="0">
              <a:buNone/>
            </a:pPr>
            <a:r>
              <a:rPr lang="cs-CZ" sz="1600" dirty="0" smtClean="0"/>
              <a:t> </a:t>
            </a:r>
          </a:p>
          <a:p>
            <a:pPr lvl="1"/>
            <a:endParaRPr lang="cs-CZ" sz="1600" dirty="0" smtClean="0"/>
          </a:p>
          <a:p>
            <a:pPr marL="414000" lvl="1" indent="0">
              <a:buNone/>
            </a:pPr>
            <a:endParaRPr lang="cs-CZ" dirty="0"/>
          </a:p>
          <a:p>
            <a:pPr lvl="1"/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317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 kliknutí na tlačítko </a:t>
            </a:r>
            <a:r>
              <a:rPr lang="cs-CZ" dirty="0"/>
              <a:t>vykázat změnu/přírůstek </a:t>
            </a:r>
            <a:r>
              <a:rPr lang="cs-CZ" dirty="0" smtClean="0"/>
              <a:t>je třeba vyplnit pole – </a:t>
            </a:r>
            <a:r>
              <a:rPr lang="cs-CZ" b="1" dirty="0" smtClean="0"/>
              <a:t>popis realizace projektu</a:t>
            </a:r>
            <a:r>
              <a:rPr lang="cs-CZ" dirty="0" smtClean="0"/>
              <a:t>.</a:t>
            </a:r>
          </a:p>
          <a:p>
            <a:r>
              <a:rPr lang="cs-CZ" dirty="0" smtClean="0"/>
              <a:t>Popis je povinný u všech aktivit. </a:t>
            </a:r>
          </a:p>
          <a:p>
            <a:r>
              <a:rPr lang="cs-CZ" dirty="0" smtClean="0"/>
              <a:t>Pro aktivity nerelevantní pro sledované období se vyplní: „Nerelevantní ve sledovaném období.“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799924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JEDNOTKY </a:t>
            </a:r>
            <a:r>
              <a:rPr lang="cs-CZ" dirty="0"/>
              <a:t>AKTIVIT ZP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 se pole Dosažený počet jednotek v aktuální </a:t>
            </a:r>
            <a:r>
              <a:rPr lang="cs-CZ" dirty="0" err="1" smtClean="0"/>
              <a:t>ZoR</a:t>
            </a:r>
            <a:r>
              <a:rPr lang="cs-CZ" dirty="0" smtClean="0"/>
              <a:t> ve spodní části obrazovky nazvané Prokazováno příjemcem.</a:t>
            </a:r>
          </a:p>
          <a:p>
            <a:r>
              <a:rPr lang="cs-CZ" dirty="0" smtClean="0"/>
              <a:t>Pozor na vykazování obsazenosti:</a:t>
            </a:r>
          </a:p>
          <a:p>
            <a:pPr lvl="1"/>
            <a:r>
              <a:rPr lang="cs-CZ" dirty="0" smtClean="0"/>
              <a:t>Kapacita zařízení x procento obsazenosti</a:t>
            </a:r>
          </a:p>
          <a:p>
            <a:r>
              <a:rPr lang="cs-CZ" dirty="0" smtClean="0"/>
              <a:t>Pozor na vykazování vybudování:</a:t>
            </a:r>
          </a:p>
          <a:p>
            <a:pPr lvl="1"/>
            <a:r>
              <a:rPr lang="cs-CZ" dirty="0" smtClean="0"/>
              <a:t>Je třeba vyplnit počet dosažených jednotek jak u vybudování s křížovým financováním, tak bez křížového financování.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51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924944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6746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čestná prohlášení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</a:t>
            </a:r>
            <a:r>
              <a:rPr lang="cs-CZ" dirty="0" smtClean="0"/>
              <a:t>o přečtení potvrdit pravdivost čestného prohlášení </a:t>
            </a:r>
            <a:r>
              <a:rPr lang="cs-CZ" dirty="0"/>
              <a:t>zatržením fajfkou v poli SOUHLASÍM S ČESTNÝM </a:t>
            </a:r>
            <a:r>
              <a:rPr lang="cs-CZ" dirty="0" smtClean="0"/>
              <a:t>PROHLÁŠENÍM.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729638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publicita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</a:t>
            </a:r>
            <a:r>
              <a:rPr lang="cs-CZ" dirty="0" smtClean="0"/>
              <a:t>nformace </a:t>
            </a:r>
            <a:r>
              <a:rPr lang="cs-CZ" dirty="0"/>
              <a:t>o povinné publicitě je </a:t>
            </a:r>
            <a:r>
              <a:rPr lang="cs-CZ" dirty="0" smtClean="0"/>
              <a:t>potřeba </a:t>
            </a:r>
            <a:r>
              <a:rPr lang="cs-CZ" dirty="0"/>
              <a:t>v </a:t>
            </a:r>
            <a:r>
              <a:rPr lang="cs-CZ" dirty="0" err="1"/>
              <a:t>ZoR</a:t>
            </a:r>
            <a:r>
              <a:rPr lang="cs-CZ" dirty="0"/>
              <a:t> projektu podávat </a:t>
            </a:r>
            <a:r>
              <a:rPr lang="cs-CZ" dirty="0" smtClean="0"/>
              <a:t>strukturovaně</a:t>
            </a: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dirty="0" smtClean="0"/>
              <a:t>Zápis </a:t>
            </a:r>
            <a:r>
              <a:rPr lang="cs-CZ" dirty="0"/>
              <a:t>přes tlačítko </a:t>
            </a:r>
            <a:r>
              <a:rPr lang="cs-CZ" b="1" dirty="0"/>
              <a:t>vykázat </a:t>
            </a:r>
            <a:r>
              <a:rPr lang="cs-CZ" b="1" dirty="0" smtClean="0"/>
              <a:t>změnu/přírůstek</a:t>
            </a:r>
            <a:r>
              <a:rPr lang="cs-CZ" dirty="0" smtClean="0"/>
              <a:t>. </a:t>
            </a:r>
          </a:p>
          <a:p>
            <a:r>
              <a:rPr lang="cs-CZ" dirty="0" smtClean="0"/>
              <a:t>Doporučujeme doplnit komentář.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53</a:t>
            </a:fld>
            <a:endParaRPr lang="cs-CZ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223376"/>
              </p:ext>
            </p:extLst>
          </p:nvPr>
        </p:nvGraphicFramePr>
        <p:xfrm>
          <a:off x="899592" y="2636912"/>
          <a:ext cx="7632848" cy="26171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208"/>
                <a:gridCol w="3186766"/>
                <a:gridCol w="2573874"/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Nástroj 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Povinná </a:t>
                      </a:r>
                      <a:r>
                        <a:rPr lang="cs-CZ" sz="1600" dirty="0">
                          <a:effectLst/>
                        </a:rPr>
                        <a:t>/ nepovinná položka v </a:t>
                      </a:r>
                      <a:r>
                        <a:rPr lang="cs-CZ" sz="1600" dirty="0" err="1">
                          <a:effectLst/>
                        </a:rPr>
                        <a:t>ZoR</a:t>
                      </a:r>
                      <a:r>
                        <a:rPr lang="cs-CZ" sz="1600" dirty="0">
                          <a:effectLst/>
                        </a:rPr>
                        <a:t> projektu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600" dirty="0" smtClean="0">
                          <a:effectLst/>
                        </a:rPr>
                        <a:t>Jaké </a:t>
                      </a:r>
                      <a:r>
                        <a:rPr lang="cs-CZ" sz="1600" dirty="0">
                          <a:effectLst/>
                        </a:rPr>
                        <a:t>hodnoty může příjemce vyplnit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Povinné prvky v</a:t>
                      </a:r>
                      <a:r>
                        <a:rPr lang="cs-CZ" sz="1400" baseline="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 souladu s Pravidly pro žadatele a příjemce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Plakát u projektů ESF</a:t>
                      </a:r>
                      <a:endParaRPr lang="cs-CZ" sz="14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Povinná </a:t>
                      </a:r>
                      <a:endParaRPr lang="cs-CZ" sz="2000" dirty="0">
                        <a:effectLst/>
                        <a:latin typeface="Arial"/>
                        <a:ea typeface="Arial"/>
                        <a:cs typeface="Times New Roman"/>
                      </a:endParaRPr>
                    </a:p>
                  </a:txBody>
                  <a:tcPr marL="17780" marR="17780" marT="17780" marB="17780"/>
                </a:tc>
                <a:tc>
                  <a:txBody>
                    <a:bodyPr/>
                    <a:lstStyle/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Ano</a:t>
                      </a:r>
                    </a:p>
                    <a:p>
                      <a:pPr marL="342900" indent="-342900" algn="ctr"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cs-CZ" sz="2000" dirty="0" smtClean="0">
                          <a:effectLst/>
                          <a:latin typeface="Arial"/>
                          <a:ea typeface="Arial"/>
                          <a:cs typeface="Times New Roman"/>
                        </a:rPr>
                        <a:t>Prozatím ne</a:t>
                      </a:r>
                    </a:p>
                  </a:txBody>
                  <a:tcPr marL="17780" marR="17780" marT="17780" marB="177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6103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DOKUMENTY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viz. kapitola Dokladování dosažených jednotek</a:t>
            </a:r>
          </a:p>
          <a:p>
            <a:r>
              <a:rPr lang="cs-CZ" dirty="0" smtClean="0"/>
              <a:t>IS KP14+ umožní vložit dokument o velikosti max. 100 MB v libovolném formátu.</a:t>
            </a:r>
          </a:p>
          <a:p>
            <a:r>
              <a:rPr lang="cs-CZ" dirty="0" smtClean="0"/>
              <a:t>OPZ nepředpokládá vykazování změn na dokumentech, proto tlačítko </a:t>
            </a:r>
            <a:r>
              <a:rPr lang="cs-CZ" b="1" u="sng" dirty="0" smtClean="0"/>
              <a:t>VYKÁZAT ZMĚNU/PŘÍRŮSTEK nepoužívat.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54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4005064"/>
            <a:ext cx="1368152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378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Vyplňují se údaje o dodavatelích veřejných zakázek, u kterých dle pravidel OPZ nestačí přímé zadání a je vyžadováno provedení zadávacího/výběrového řízení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smtClean="0"/>
              <a:t>Subjekt dodavatele je zadáván pomocí validace IČ. </a:t>
            </a:r>
          </a:p>
          <a:p>
            <a:r>
              <a:rPr lang="cs-CZ" dirty="0" smtClean="0"/>
              <a:t>Údaje o plátcovství DPH dodavatele nejsou relevantní, ale je nutné nějakou hodnotu vyplnit.</a:t>
            </a:r>
          </a:p>
          <a:p>
            <a:r>
              <a:rPr lang="cs-CZ" dirty="0" smtClean="0"/>
              <a:t>Identifikace, zda dodavatel patří do jednoho podniku, nastavit vždy na „nepatří“ (červený křížek).</a:t>
            </a:r>
          </a:p>
          <a:p>
            <a:r>
              <a:rPr lang="cs-CZ" dirty="0" smtClean="0"/>
              <a:t>Zadání subjektu bez validace – prostřednictvím </a:t>
            </a:r>
            <a:r>
              <a:rPr lang="cs-CZ" dirty="0" smtClean="0">
                <a:hlinkClick r:id="rId2"/>
              </a:rPr>
              <a:t>iskp@mpsv.cz</a:t>
            </a:r>
            <a:r>
              <a:rPr lang="cs-CZ" dirty="0" smtClean="0"/>
              <a:t> s uvedením HASH kódu </a:t>
            </a:r>
            <a:r>
              <a:rPr lang="cs-CZ" dirty="0" err="1" smtClean="0"/>
              <a:t>ZoR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97558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FIREMNÍ </a:t>
            </a:r>
            <a:r>
              <a:rPr lang="cs-CZ" dirty="0"/>
              <a:t>PROMĚNNÉ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Záložka se vyplňuje v </a:t>
            </a:r>
            <a:r>
              <a:rPr lang="cs-CZ" b="1" dirty="0" smtClean="0"/>
              <a:t>ZÁVĚREČNÉ ZPRÁVĚ O REALIZACI. </a:t>
            </a:r>
          </a:p>
          <a:p>
            <a:r>
              <a:rPr lang="cs-CZ" dirty="0" smtClean="0"/>
              <a:t>Po </a:t>
            </a:r>
            <a:r>
              <a:rPr lang="cs-CZ" dirty="0"/>
              <a:t>stisku tlačítka VYKÁZAT ZMĚNU/PŘÍRŮSTEK se </a:t>
            </a:r>
            <a:r>
              <a:rPr lang="cs-CZ" dirty="0" smtClean="0"/>
              <a:t>vykazují </a:t>
            </a:r>
            <a:r>
              <a:rPr lang="cs-CZ" dirty="0"/>
              <a:t>změny v </a:t>
            </a:r>
            <a:r>
              <a:rPr lang="cs-CZ" dirty="0" smtClean="0"/>
              <a:t>počtu </a:t>
            </a:r>
            <a:r>
              <a:rPr lang="cs-CZ" dirty="0"/>
              <a:t>zaměstnanců a </a:t>
            </a:r>
            <a:r>
              <a:rPr lang="cs-CZ" dirty="0" smtClean="0"/>
              <a:t>ročním </a:t>
            </a:r>
            <a:r>
              <a:rPr lang="cs-CZ" dirty="0"/>
              <a:t>obratu (EUR) oproti žádosti o </a:t>
            </a:r>
            <a:r>
              <a:rPr lang="cs-CZ" dirty="0" smtClean="0"/>
              <a:t>podporu.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5850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Finalizace </a:t>
            </a:r>
            <a:r>
              <a:rPr lang="cs-CZ" dirty="0" err="1" smtClean="0"/>
              <a:t>ZoR</a:t>
            </a:r>
            <a:r>
              <a:rPr lang="cs-CZ" dirty="0" smtClean="0"/>
              <a:t>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ZoR</a:t>
            </a:r>
            <a:r>
              <a:rPr lang="cs-CZ" dirty="0" smtClean="0"/>
              <a:t> musí být finalizována </a:t>
            </a:r>
            <a:r>
              <a:rPr lang="cs-CZ" b="1" u="sng" dirty="0" smtClean="0"/>
              <a:t>až po finalizaci žádosti o platbu.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Kontrola - finalizace (horní příkazový řádek) – podpis </a:t>
            </a:r>
            <a:r>
              <a:rPr lang="cs-CZ" dirty="0" err="1" smtClean="0"/>
              <a:t>ZoR</a:t>
            </a:r>
            <a:r>
              <a:rPr lang="cs-CZ" dirty="0" smtClean="0"/>
              <a:t> (menu vlevo zcela dole) = odeslání ŘO.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57</a:t>
            </a:fld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88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04864"/>
            <a:ext cx="1368152" cy="1368152"/>
          </a:xfrm>
          <a:prstGeom prst="rect">
            <a:avLst/>
          </a:prstGeom>
        </p:spPr>
      </p:pic>
      <p:cxnSp>
        <p:nvCxnSpPr>
          <p:cNvPr id="6" name="Přímá spojnice se šipkou 5"/>
          <p:cNvCxnSpPr/>
          <p:nvPr/>
        </p:nvCxnSpPr>
        <p:spPr>
          <a:xfrm>
            <a:off x="4499992" y="364502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805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Vzory dokumentů </a:t>
            </a:r>
            <a:r>
              <a:rPr lang="cs-CZ" dirty="0" smtClean="0"/>
              <a:t>k </a:t>
            </a:r>
            <a:r>
              <a:rPr lang="cs-CZ" dirty="0" err="1" smtClean="0"/>
              <a:t>ZoR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 smtClean="0">
                <a:hlinkClick r:id="rId2"/>
              </a:rPr>
              <a:t>Vzor </a:t>
            </a:r>
            <a:r>
              <a:rPr lang="cs-CZ" dirty="0">
                <a:hlinkClick r:id="rId2"/>
              </a:rPr>
              <a:t>potvrzení o postavení podpořené osoby na trhu práce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Vzor žádosti o potvrzení z ČSSZ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Vzor SOUHRNNÝ ZÁZNAM O DOCHÁZCE DĚTÍ a pečujících osob ZA MONITOROVANÉ OBDOBÍ pro výpočet dosažených jednotek</a:t>
            </a:r>
            <a:endParaRPr lang="cs-CZ" dirty="0"/>
          </a:p>
          <a:p>
            <a:pPr lvl="1"/>
            <a:r>
              <a:rPr lang="cs-CZ" dirty="0"/>
              <a:t>Prohlášení o docházce dítěte/dětí potvrzené rodičem (stanovení minimálního rozsahu údajů, bez vzorového dokumentu): Sestava docházky dítěte bude vyhotovena za každý kalendářní měsíc, požadované údaje jsou: registrační </a:t>
            </a:r>
            <a:r>
              <a:rPr lang="cs-CZ" dirty="0" smtClean="0"/>
              <a:t>číslo projektu</a:t>
            </a:r>
            <a:r>
              <a:rPr lang="cs-CZ" dirty="0"/>
              <a:t>, název projektu, název příjemce, identifikační údaje dítěte (jméno, příjmení), údaje o příchodu a odchodu dítěte v konkrétní dny, jméno a příjmení rodiče, datum a podpis rodiče, povinné prvky vizuální identity.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58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68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8136904" cy="2088232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/>
              <a:t>Vytváření žádosti o </a:t>
            </a:r>
            <a:r>
              <a:rPr lang="cs-CZ" dirty="0" smtClean="0"/>
              <a:t>platbu (ŽOP) </a:t>
            </a:r>
            <a:r>
              <a:rPr lang="cs-CZ" dirty="0"/>
              <a:t>v </a:t>
            </a:r>
            <a:r>
              <a:rPr lang="cs-CZ" dirty="0" smtClean="0"/>
              <a:t>ISKP14</a:t>
            </a:r>
            <a:r>
              <a:rPr lang="cs-CZ" dirty="0"/>
              <a:t>+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581578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Žádost o evidenci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5184576"/>
          </a:xfrm>
        </p:spPr>
        <p:txBody>
          <a:bodyPr/>
          <a:lstStyle/>
          <a:p>
            <a:r>
              <a:rPr lang="cs-CZ" sz="1800" b="1" dirty="0"/>
              <a:t>Žádost o zápis se podává na tiskopise předepsaném ministerstvem </a:t>
            </a:r>
            <a:endParaRPr lang="cs-CZ" sz="1800" b="1" dirty="0" smtClean="0"/>
          </a:p>
          <a:p>
            <a:pPr>
              <a:lnSpc>
                <a:spcPct val="150000"/>
              </a:lnSpc>
            </a:pPr>
            <a:r>
              <a:rPr lang="cs-CZ" sz="1800" b="1" dirty="0"/>
              <a:t>K žádosti se přikládá originál nebo výstup z autorizované konverze dokumentů následujících dokladů: </a:t>
            </a:r>
            <a:endParaRPr lang="cs-CZ" sz="1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 smtClean="0"/>
              <a:t>	1</a:t>
            </a:r>
            <a:r>
              <a:rPr lang="cs-CZ" sz="1600" dirty="0"/>
              <a:t>) doklad o </a:t>
            </a:r>
            <a:r>
              <a:rPr lang="cs-CZ" sz="1600" b="1" dirty="0"/>
              <a:t>vlastnickém nebo jiném právu k objektu</a:t>
            </a:r>
            <a:r>
              <a:rPr lang="cs-CZ" sz="1600" dirty="0"/>
              <a:t> nebo prostorám, z něhož </a:t>
            </a:r>
            <a:r>
              <a:rPr lang="cs-CZ" sz="1600" dirty="0" smtClean="0"/>
              <a:t>	vyplývá 	oprávnění </a:t>
            </a:r>
            <a:r>
              <a:rPr lang="cs-CZ" sz="1600" dirty="0"/>
              <a:t>tento objekt nebo prostory užívat k poskytování služby péče o </a:t>
            </a:r>
            <a:r>
              <a:rPr lang="cs-CZ" sz="1600" dirty="0" smtClean="0"/>
              <a:t>dítě </a:t>
            </a:r>
            <a:r>
              <a:rPr lang="cs-CZ" sz="1600" dirty="0"/>
              <a:t>v dětské </a:t>
            </a:r>
            <a:r>
              <a:rPr lang="cs-CZ" sz="1600" dirty="0" smtClean="0"/>
              <a:t>	skupině</a:t>
            </a:r>
            <a:endParaRPr lang="cs-CZ" sz="1600" dirty="0"/>
          </a:p>
          <a:p>
            <a:pPr marL="0" indent="0">
              <a:lnSpc>
                <a:spcPct val="100000"/>
              </a:lnSpc>
              <a:buNone/>
            </a:pPr>
            <a:r>
              <a:rPr lang="cs-CZ" sz="1600" dirty="0"/>
              <a:t>	2) </a:t>
            </a:r>
            <a:r>
              <a:rPr lang="cs-CZ" sz="1600" b="1" dirty="0"/>
              <a:t>závazné stanovisko krajské hygienické stanice </a:t>
            </a:r>
            <a:r>
              <a:rPr lang="cs-CZ" sz="1600" dirty="0"/>
              <a:t>o splnění hygienických  </a:t>
            </a:r>
            <a:r>
              <a:rPr lang="cs-CZ" sz="1600" dirty="0" smtClean="0"/>
              <a:t>	požadavků na </a:t>
            </a:r>
            <a:r>
              <a:rPr lang="cs-CZ" sz="1600" dirty="0"/>
              <a:t>stravování, prostory a provoz, v nichž bude poskytována služba péče o </a:t>
            </a:r>
            <a:r>
              <a:rPr lang="cs-CZ" sz="1600" dirty="0" smtClean="0"/>
              <a:t>	dítě, přičemž je nutná shoda kapacity zařízení v žádosti o evidenci se stanoviskem KHS</a:t>
            </a:r>
            <a:endParaRPr lang="cs-CZ" sz="1600" dirty="0"/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cs-CZ" sz="1600" dirty="0"/>
              <a:t>	3)  opis smlouvy o </a:t>
            </a:r>
            <a:r>
              <a:rPr lang="cs-CZ" sz="1600" b="1" dirty="0"/>
              <a:t>pojištění odpovědnosti za újmu </a:t>
            </a:r>
            <a:r>
              <a:rPr lang="cs-CZ" sz="1600" dirty="0"/>
              <a:t>(stačí kopie)</a:t>
            </a:r>
          </a:p>
          <a:p>
            <a:pPr marL="0" indent="0" algn="just">
              <a:lnSpc>
                <a:spcPct val="100000"/>
              </a:lnSpc>
              <a:buFontTx/>
              <a:buNone/>
              <a:defRPr/>
            </a:pPr>
            <a:r>
              <a:rPr lang="cs-CZ" sz="1600" dirty="0"/>
              <a:t>	4) doklad o bezúhonnosti fyzické osoby – cizince, u ostatních si MPSV zajistí </a:t>
            </a:r>
            <a:r>
              <a:rPr lang="cs-CZ" sz="1600" dirty="0" smtClean="0"/>
              <a:t>	dálkovým </a:t>
            </a:r>
            <a:r>
              <a:rPr lang="cs-CZ" sz="1600" dirty="0"/>
              <a:t>přístupem z RT</a:t>
            </a:r>
          </a:p>
          <a:p>
            <a:pPr>
              <a:lnSpc>
                <a:spcPct val="150000"/>
              </a:lnSpc>
            </a:pPr>
            <a:r>
              <a:rPr lang="cs-CZ" sz="1800" b="1" dirty="0" smtClean="0"/>
              <a:t>Písemné </a:t>
            </a:r>
            <a:r>
              <a:rPr lang="cs-CZ" sz="1800" b="1" dirty="0"/>
              <a:t>rozhodnutí o zápisu se ze zákona o dětské skupině nevydává, zápis je zveřejněn na webových stránkách ministerstva</a:t>
            </a:r>
          </a:p>
          <a:p>
            <a:pPr marL="0" indent="0">
              <a:lnSpc>
                <a:spcPct val="150000"/>
              </a:lnSpc>
              <a:buNone/>
            </a:pPr>
            <a:endParaRPr lang="cs-CZ" sz="1800" b="1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cs-CZ" sz="1800" b="1" dirty="0"/>
              <a:t>	</a:t>
            </a:r>
            <a:endParaRPr lang="cs-CZ" b="1" dirty="0"/>
          </a:p>
          <a:p>
            <a:pPr lvl="1"/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9863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 (ŽOP) s vyúčtováním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/>
              <a:t>j</a:t>
            </a:r>
            <a:r>
              <a:rPr lang="cs-CZ" sz="2800" dirty="0" smtClean="0"/>
              <a:t>e nedílnou součástí zprávy o realizaci (</a:t>
            </a:r>
            <a:r>
              <a:rPr lang="cs-CZ" sz="2800" dirty="0" err="1" smtClean="0"/>
              <a:t>ZoR</a:t>
            </a:r>
            <a:r>
              <a:rPr lang="cs-CZ" sz="28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cs-CZ" sz="2800" dirty="0"/>
              <a:t>m</a:t>
            </a:r>
            <a:r>
              <a:rPr lang="cs-CZ" sz="2800" dirty="0" smtClean="0"/>
              <a:t>usí být </a:t>
            </a:r>
            <a:r>
              <a:rPr lang="cs-CZ" sz="2800" dirty="0"/>
              <a:t>finalizována </a:t>
            </a:r>
            <a:r>
              <a:rPr lang="cs-CZ" sz="2800" dirty="0" smtClean="0"/>
              <a:t>a podepsána před finalizací </a:t>
            </a:r>
            <a:r>
              <a:rPr lang="cs-CZ" sz="2800" dirty="0" err="1" smtClean="0"/>
              <a:t>ZoR</a:t>
            </a:r>
            <a:endParaRPr lang="cs-CZ" sz="2800" dirty="0" smtClean="0"/>
          </a:p>
          <a:p>
            <a:pPr>
              <a:lnSpc>
                <a:spcPct val="120000"/>
              </a:lnSpc>
            </a:pPr>
            <a:r>
              <a:rPr lang="cs-CZ" sz="2800" dirty="0" smtClean="0"/>
              <a:t>u </a:t>
            </a:r>
            <a:r>
              <a:rPr lang="cs-CZ" sz="2800" dirty="0"/>
              <a:t>e</a:t>
            </a:r>
            <a:r>
              <a:rPr lang="cs-CZ" sz="2800" dirty="0" smtClean="0"/>
              <a:t>x-ante: 1. </a:t>
            </a:r>
            <a:r>
              <a:rPr lang="cs-CZ" sz="2800" dirty="0"/>
              <a:t>ŽoP již schválena, u ex-post: není </a:t>
            </a:r>
            <a:r>
              <a:rPr lang="cs-CZ" sz="2800" dirty="0" smtClean="0"/>
              <a:t>schválena žádná ŽoP</a:t>
            </a:r>
            <a:endParaRPr lang="cs-CZ" sz="28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640000" y="6525344"/>
            <a:ext cx="468000" cy="180000"/>
          </a:xfrm>
        </p:spPr>
        <p:txBody>
          <a:bodyPr/>
          <a:lstStyle/>
          <a:p>
            <a:fld id="{479BF083-4774-43B1-9AB0-5CC1AC5DD8EE}" type="slidenum">
              <a:rPr lang="cs-CZ" smtClean="0"/>
              <a:pPr/>
              <a:t>60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958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o platbu s vyúčtováním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064000" cy="4320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sz="2800" dirty="0" smtClean="0"/>
              <a:t>Záložka žádost o platbu </a:t>
            </a:r>
          </a:p>
          <a:p>
            <a:pPr>
              <a:lnSpc>
                <a:spcPct val="120000"/>
              </a:lnSpc>
            </a:pPr>
            <a:endParaRPr lang="cs-CZ" sz="2800" dirty="0" smtClean="0"/>
          </a:p>
          <a:p>
            <a:pPr lvl="1">
              <a:lnSpc>
                <a:spcPct val="120000"/>
              </a:lnSpc>
            </a:pPr>
            <a:r>
              <a:rPr lang="cs-CZ" dirty="0" smtClean="0"/>
              <a:t>„vytvořit novou“</a:t>
            </a:r>
          </a:p>
          <a:p>
            <a:pPr lvl="1">
              <a:lnSpc>
                <a:spcPct val="120000"/>
              </a:lnSpc>
            </a:pPr>
            <a:endParaRPr lang="cs-CZ" dirty="0" smtClean="0"/>
          </a:p>
          <a:p>
            <a:pPr lvl="1">
              <a:lnSpc>
                <a:spcPct val="120000"/>
              </a:lnSpc>
            </a:pPr>
            <a:r>
              <a:rPr lang="cs-CZ" dirty="0" smtClean="0"/>
              <a:t>stav „rozpracovaná“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61</a:t>
            </a:fld>
            <a:endParaRPr lang="cs-CZ" dirty="0"/>
          </a:p>
        </p:txBody>
      </p:sp>
      <p:cxnSp>
        <p:nvCxnSpPr>
          <p:cNvPr id="5" name="Přímá spojnice se šipkou 4"/>
          <p:cNvCxnSpPr/>
          <p:nvPr/>
        </p:nvCxnSpPr>
        <p:spPr>
          <a:xfrm>
            <a:off x="2699792" y="220486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Přímá spojnice se šipkou 5"/>
          <p:cNvCxnSpPr/>
          <p:nvPr/>
        </p:nvCxnSpPr>
        <p:spPr>
          <a:xfrm>
            <a:off x="2699792" y="3284984"/>
            <a:ext cx="0" cy="432048"/>
          </a:xfrm>
          <a:prstGeom prst="straightConnector1">
            <a:avLst/>
          </a:prstGeom>
          <a:ln w="571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65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vyplňování záložek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cs-CZ" dirty="0" smtClean="0"/>
              <a:t>Identifikační údaje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Evidenční číslo na souhrnné soupisce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Soupiska jednotek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Souhrnná soupiska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Žádost o platbu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Čestná prohlášení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Kontrola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Finalizace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Podpis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970597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Identifikační údaje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vyplní se účet </a:t>
            </a:r>
            <a:r>
              <a:rPr lang="cs-CZ" dirty="0" smtClean="0"/>
              <a:t>příjemce</a:t>
            </a:r>
          </a:p>
          <a:p>
            <a:r>
              <a:rPr lang="cs-CZ" dirty="0" smtClean="0"/>
              <a:t>Vyplní se případně </a:t>
            </a:r>
            <a:r>
              <a:rPr lang="cs-CZ" dirty="0"/>
              <a:t>účet </a:t>
            </a:r>
            <a:r>
              <a:rPr lang="cs-CZ" dirty="0" smtClean="0"/>
              <a:t>zřizovatele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41914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Souhrnná soupiska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Vyplní se evidenční číslo souhrnné soupisky (číslováno od 1). </a:t>
            </a:r>
          </a:p>
          <a:p>
            <a:r>
              <a:rPr lang="cs-CZ" dirty="0" smtClean="0"/>
              <a:t>Po uložení se odemkne záložka SOUPISKA JEDNOTEK.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5746950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Soupiska jednotek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Vybudování/transformace zařízení péče o dítě</a:t>
            </a:r>
          </a:p>
          <a:p>
            <a:pPr lvl="1"/>
            <a:r>
              <a:rPr lang="cs-CZ" dirty="0" smtClean="0"/>
              <a:t>Dvě soupisky jednotek:</a:t>
            </a:r>
          </a:p>
          <a:p>
            <a:pPr lvl="2"/>
            <a:r>
              <a:rPr lang="cs-CZ" dirty="0" smtClean="0"/>
              <a:t>Investice – částka na vybudování/transformaci s křížovým financováním.</a:t>
            </a:r>
          </a:p>
          <a:p>
            <a:pPr lvl="2"/>
            <a:r>
              <a:rPr lang="cs-CZ" dirty="0" err="1" smtClean="0"/>
              <a:t>Neinvestice</a:t>
            </a:r>
            <a:r>
              <a:rPr lang="cs-CZ" dirty="0" smtClean="0"/>
              <a:t> – částka na vybudování/transformaci bez křížového financování.</a:t>
            </a:r>
          </a:p>
          <a:p>
            <a:r>
              <a:rPr lang="cs-CZ" dirty="0" smtClean="0"/>
              <a:t>Provoz/pronájem/kvalifikace</a:t>
            </a:r>
          </a:p>
          <a:p>
            <a:pPr lvl="1"/>
            <a:r>
              <a:rPr lang="cs-CZ" dirty="0" smtClean="0"/>
              <a:t>Ke každé dosažené jednotce jedna soupiska jednotek.</a:t>
            </a:r>
          </a:p>
          <a:p>
            <a:pPr lvl="1"/>
            <a:r>
              <a:rPr lang="cs-CZ" dirty="0" smtClean="0"/>
              <a:t>Vždy se jedná o neinvestiční výdaj.</a:t>
            </a:r>
          </a:p>
          <a:p>
            <a:r>
              <a:rPr lang="cs-CZ" dirty="0" smtClean="0"/>
              <a:t>Kontrola částek – musí souhlasit částky v ŽoP a v ZoR na záložce JEDNOTKY AKTIVIT ZP.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2699877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Souhrnná SOUPISKA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NAPLNIT DATA ZE SOUPISKY</a:t>
            </a:r>
          </a:p>
          <a:p>
            <a:r>
              <a:rPr lang="cs-CZ" dirty="0"/>
              <a:t>Prokazované další výdaje stanovené</a:t>
            </a:r>
            <a:br>
              <a:rPr lang="cs-CZ" dirty="0"/>
            </a:br>
            <a:r>
              <a:rPr lang="cs-CZ" dirty="0"/>
              <a:t>sazbou či </a:t>
            </a:r>
            <a:r>
              <a:rPr lang="cs-CZ" dirty="0" smtClean="0"/>
              <a:t>paušálem – 0,- Kč</a:t>
            </a:r>
          </a:p>
          <a:p>
            <a:r>
              <a:rPr lang="cs-CZ" dirty="0"/>
              <a:t>NAPLNIT DATA ZE SOUPISKY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0998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Žádost </a:t>
            </a:r>
            <a:r>
              <a:rPr lang="cs-CZ" dirty="0"/>
              <a:t>o </a:t>
            </a:r>
            <a:r>
              <a:rPr lang="cs-CZ" dirty="0" smtClean="0"/>
              <a:t>platbu</a:t>
            </a:r>
            <a:br>
              <a:rPr lang="cs-CZ" dirty="0" smtClean="0"/>
            </a:br>
            <a:r>
              <a:rPr lang="cs-CZ" dirty="0" smtClean="0"/>
              <a:t>Způsobilé </a:t>
            </a:r>
            <a:r>
              <a:rPr lang="cs-CZ" dirty="0"/>
              <a:t>výdaje - Požadováno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NAPLNIT DATA ZE SOUPISKY</a:t>
            </a:r>
          </a:p>
          <a:p>
            <a:r>
              <a:rPr lang="cs-CZ" dirty="0" smtClean="0"/>
              <a:t>Vybudování/transformace zařízení péče o dítě:</a:t>
            </a:r>
          </a:p>
          <a:p>
            <a:pPr lvl="1"/>
            <a:r>
              <a:rPr lang="cs-CZ" dirty="0" smtClean="0"/>
              <a:t>Doplnit pole </a:t>
            </a:r>
            <a:r>
              <a:rPr lang="cs-CZ" dirty="0"/>
              <a:t>Výše křížového </a:t>
            </a:r>
            <a:r>
              <a:rPr lang="cs-CZ" dirty="0" smtClean="0"/>
              <a:t>financování pro zjednodušené projekty (částka dle dosažených jednotek vybudování/transformace – křížové vybudování) – umístěno v pravém dolním rohu obrazovky.</a:t>
            </a:r>
          </a:p>
          <a:p>
            <a:r>
              <a:rPr lang="cs-CZ" dirty="0"/>
              <a:t>NAPLNIT DATA ZE SOUPISKY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90688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platbu</a:t>
            </a:r>
            <a:br>
              <a:rPr lang="cs-CZ" dirty="0"/>
            </a:br>
            <a:r>
              <a:rPr lang="cs-CZ" dirty="0" smtClean="0"/>
              <a:t>Částka </a:t>
            </a:r>
            <a:r>
              <a:rPr lang="cs-CZ" dirty="0"/>
              <a:t>na krytí </a:t>
            </a:r>
            <a:r>
              <a:rPr lang="cs-CZ" dirty="0" smtClean="0"/>
              <a:t>výdajů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800000"/>
            <a:ext cx="8136456" cy="4320000"/>
          </a:xfrm>
        </p:spPr>
        <p:txBody>
          <a:bodyPr/>
          <a:lstStyle/>
          <a:p>
            <a:r>
              <a:rPr lang="cs-CZ" dirty="0" smtClean="0"/>
              <a:t>Část viditelná jen u ex-ante financování.</a:t>
            </a:r>
          </a:p>
          <a:p>
            <a:r>
              <a:rPr lang="cs-CZ" dirty="0" smtClean="0"/>
              <a:t>Vyplní se šedé pole NEINVESTIČNÍ.</a:t>
            </a:r>
          </a:p>
          <a:p>
            <a:r>
              <a:rPr lang="cs-CZ" dirty="0" smtClean="0"/>
              <a:t>Vyplní se částka na </a:t>
            </a:r>
            <a:r>
              <a:rPr lang="cs-CZ" b="1" dirty="0" smtClean="0"/>
              <a:t>další fázi realizace</a:t>
            </a:r>
            <a:r>
              <a:rPr lang="cs-CZ" dirty="0" smtClean="0"/>
              <a:t>. Výpočet musí být v souladu se Specifickou částí pravidel pro žadatele a příjemce. Doporučujeme použít kalkulačku. Ke stažení v dokumentech na ESF Fóru i na stránkách výzvy </a:t>
            </a:r>
            <a:br>
              <a:rPr lang="cs-CZ" dirty="0" smtClean="0"/>
            </a:br>
            <a:r>
              <a:rPr lang="cs-CZ" dirty="0" smtClean="0"/>
              <a:t>č. 03_16_132.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7124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Čestné prohlášení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Vybrat ze seznamu vhodnou variantu a vyjádřit souhlas.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69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234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0" y="0"/>
            <a:ext cx="8424000" cy="1052736"/>
          </a:xfrm>
        </p:spPr>
        <p:txBody>
          <a:bodyPr/>
          <a:lstStyle/>
          <a:p>
            <a:r>
              <a:rPr lang="cs-CZ" sz="1800" dirty="0"/>
              <a:t>Informace o zápisu do evidence poskytovatelů služby péče o dítě v dětské skupině na webu MPSV, </a:t>
            </a:r>
            <a:br>
              <a:rPr lang="cs-CZ" sz="1800" dirty="0"/>
            </a:br>
            <a:r>
              <a:rPr lang="cs-CZ" sz="1800" dirty="0"/>
              <a:t>sekce Rodina a ochrana práv dětí, http://www.mpsv.cz/cs/20302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3" t="11159" r="19411" b="10120"/>
          <a:stretch/>
        </p:blipFill>
        <p:spPr bwMode="auto">
          <a:xfrm>
            <a:off x="539552" y="1196752"/>
            <a:ext cx="7697925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9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Kontrola – finalizace - podpis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Kontrola</a:t>
            </a:r>
          </a:p>
          <a:p>
            <a:pPr lvl="1"/>
            <a:r>
              <a:rPr lang="cs-CZ" dirty="0" smtClean="0"/>
              <a:t>Případné chyby nesmí být označeny červeně. </a:t>
            </a:r>
          </a:p>
          <a:p>
            <a:pPr lvl="1"/>
            <a:r>
              <a:rPr lang="cs-CZ" dirty="0" smtClean="0"/>
              <a:t>Chyba upozorňující na nesoulad žádosti o platbu a finančního plánu:</a:t>
            </a:r>
          </a:p>
          <a:p>
            <a:pPr lvl="2"/>
            <a:r>
              <a:rPr lang="cs-CZ" dirty="0" smtClean="0"/>
              <a:t>Zkontrolovat finanční plán a částky v žádosti o platbu.</a:t>
            </a:r>
          </a:p>
          <a:p>
            <a:pPr lvl="2"/>
            <a:r>
              <a:rPr lang="cs-CZ" dirty="0" smtClean="0"/>
              <a:t>Bude-li chyba ve finančním plánu, je třeba plán prostřednictvím žádosti o změnu upravit.</a:t>
            </a:r>
          </a:p>
          <a:p>
            <a:pPr lvl="2"/>
            <a:r>
              <a:rPr lang="cs-CZ" dirty="0" smtClean="0"/>
              <a:t>Budou-li finanční plán i žádost o platbu v pořádku, je možné finalizovat a podepsat i při ohlášené chybě.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81830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Žádost o platbu s vyúčtováním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568952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sz="1800" dirty="0"/>
              <a:t>v případě, že vyplňuje Žádost o platbu (záložka Žádost o platbu – Způsobilé výdaje – požadováno), je potřeba nejprve vyplnit pole </a:t>
            </a:r>
            <a:r>
              <a:rPr lang="cs-CZ" sz="1800" b="1" dirty="0"/>
              <a:t>„Výše křížového financování pro zjednodušené projekty“</a:t>
            </a:r>
            <a:r>
              <a:rPr lang="cs-CZ" sz="1800" dirty="0"/>
              <a:t> a pak teprve stisknout tlačítko „Naplnit data ze soupisky“.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71</a:t>
            </a:fld>
            <a:endParaRPr lang="cs-CZ" dirty="0"/>
          </a:p>
        </p:txBody>
      </p:sp>
      <p:pic>
        <p:nvPicPr>
          <p:cNvPr id="5" name="Obrázek 4" descr="C:\Users\anna.ficova\AppData\Local\Microsoft\Windows\Temporary Internet Files\Content.Outlook\1T1GFPZD\Křížové_ZjZoP_ZJED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21682"/>
            <a:ext cx="5400600" cy="4066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21650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/>
              <a:t/>
            </a:r>
            <a:br>
              <a:rPr lang="cs-CZ" dirty="0"/>
            </a:br>
            <a:r>
              <a:rPr lang="cs-CZ" dirty="0"/>
              <a:t>IS ESF </a:t>
            </a:r>
            <a:br>
              <a:rPr lang="cs-CZ" dirty="0"/>
            </a:br>
            <a:r>
              <a:rPr lang="cs-CZ" dirty="0"/>
              <a:t/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423294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 smtClean="0">
                <a:hlinkClick r:id="rId2"/>
              </a:rPr>
              <a:t>https://esf2014.esfcr.cz</a:t>
            </a:r>
            <a:r>
              <a:rPr lang="cs-CZ" dirty="0" smtClean="0"/>
              <a:t> – dostupné prostřednictví www.esfcr.cz.</a:t>
            </a:r>
          </a:p>
          <a:p>
            <a:r>
              <a:rPr lang="cs-CZ" dirty="0" smtClean="0"/>
              <a:t>Pro vstup do systému nutná registrace na </a:t>
            </a:r>
            <a:r>
              <a:rPr lang="cs-CZ" dirty="0" smtClean="0">
                <a:hlinkClick r:id="rId3"/>
              </a:rPr>
              <a:t>www.esfcr.cz</a:t>
            </a:r>
            <a:r>
              <a:rPr lang="cs-CZ" dirty="0" smtClean="0"/>
              <a:t>. </a:t>
            </a:r>
          </a:p>
          <a:p>
            <a:r>
              <a:rPr lang="cs-CZ" dirty="0" smtClean="0"/>
              <a:t>Notifikace o zřízení účtu zástupce příjemce (kontaktní osoba žadatele) bude/byla zaslána mailem.</a:t>
            </a:r>
          </a:p>
          <a:p>
            <a:r>
              <a:rPr lang="cs-CZ" dirty="0" smtClean="0"/>
              <a:t>Aktivační kód bude/byl zaslán do datové schránky uvedené v žádosti. </a:t>
            </a:r>
          </a:p>
          <a:p>
            <a:r>
              <a:rPr lang="cs-CZ" dirty="0" smtClean="0"/>
              <a:t>Přístup zřízený řídím orgánem – kontaktní osoby. Další přístupy zřizuje kontaktní osoba sama.</a:t>
            </a:r>
          </a:p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96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0000" y="1800000"/>
            <a:ext cx="8424488" cy="4725344"/>
          </a:xfrm>
        </p:spPr>
        <p:txBody>
          <a:bodyPr/>
          <a:lstStyle/>
          <a:p>
            <a:r>
              <a:rPr lang="cs-CZ" dirty="0"/>
              <a:t>Do systému se zapisují účastníci (identifikace dle jména, příjmení, data narození a adresy trvalého pobytu) a dále také detaily o tom, jakých podpor v rámci projektu daná osoba využila a v jakém rozsahu (v počtu hodin, příp. </a:t>
            </a:r>
            <a:r>
              <a:rPr lang="cs-CZ" dirty="0" smtClean="0"/>
              <a:t>dnů, </a:t>
            </a:r>
            <a:r>
              <a:rPr lang="cs-CZ" dirty="0"/>
              <a:t>jednotka se liší podle kategorie využité podpory).</a:t>
            </a:r>
          </a:p>
          <a:p>
            <a:r>
              <a:rPr lang="cs-CZ" dirty="0"/>
              <a:t>Možné </a:t>
            </a:r>
            <a:r>
              <a:rPr lang="cs-CZ" dirty="0" smtClean="0"/>
              <a:t>podpory (výběr z číselníku):</a:t>
            </a:r>
          </a:p>
          <a:p>
            <a:pPr lvl="1"/>
            <a:r>
              <a:rPr lang="cs-CZ" dirty="0"/>
              <a:t>Oborové vzdělávání – výchova a vzdělávání (rekvalifikace)</a:t>
            </a:r>
          </a:p>
          <a:p>
            <a:pPr lvl="1"/>
            <a:r>
              <a:rPr lang="cs-CZ" dirty="0"/>
              <a:t>Využití zařízení zajišťujícího péče o děti, které bylo finančně podpořeno z projektu</a:t>
            </a:r>
          </a:p>
          <a:p>
            <a:pPr marL="0" indent="0">
              <a:buNone/>
            </a:pP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77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/>
              <a:t>Ve zprávách o realizaci projektu musí být uvedené dosažené hodnoty indikátorů týkajících se </a:t>
            </a:r>
            <a:r>
              <a:rPr lang="cs-CZ" dirty="0" smtClean="0"/>
              <a:t>osob. </a:t>
            </a:r>
            <a:r>
              <a:rPr lang="cs-CZ" dirty="0"/>
              <a:t>Hodnoty se načítají z IS </a:t>
            </a:r>
            <a:r>
              <a:rPr lang="cs-CZ" dirty="0" smtClean="0"/>
              <a:t>ESF, </a:t>
            </a:r>
            <a:r>
              <a:rPr lang="cs-CZ" dirty="0"/>
              <a:t>ale příjemce musí provést několik kroků, aby došlo k </a:t>
            </a:r>
            <a:r>
              <a:rPr lang="cs-CZ" dirty="0" smtClean="0"/>
              <a:t>načtení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Zaevidování podpořené osoby do IS ESF;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Zadání podpory ke každé z podpořených osob;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Schválení seznamu podpořených osob;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Přepnutí na záložku seznam projektů – vypočítat indikátory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dirty="0"/>
          </a:p>
          <a:p>
            <a:r>
              <a:rPr lang="cs-CZ" dirty="0" smtClean="0"/>
              <a:t>Vzory a pokyny k monitorování podpořených osob</a:t>
            </a:r>
            <a:endParaRPr lang="cs-CZ" dirty="0" smtClean="0">
              <a:hlinkClick r:id=""/>
            </a:endParaRPr>
          </a:p>
          <a:p>
            <a:pPr lvl="1"/>
            <a:r>
              <a:rPr lang="cs-CZ" dirty="0" smtClean="0">
                <a:hlinkClick r:id=""/>
              </a:rPr>
              <a:t>Monitorovací </a:t>
            </a:r>
            <a:r>
              <a:rPr lang="cs-CZ" dirty="0">
                <a:hlinkClick r:id="rId2"/>
              </a:rPr>
              <a:t>list podpořené osoby</a:t>
            </a:r>
            <a:endParaRPr lang="cs-CZ" dirty="0"/>
          </a:p>
          <a:p>
            <a:pPr lvl="1"/>
            <a:r>
              <a:rPr lang="pl-PL" dirty="0">
                <a:hlinkClick r:id="rId3"/>
              </a:rPr>
              <a:t>Pokyny pro evidenci rozsahu a typu podpory jednotlivým podpořeným osobám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957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Monitorování podpořených osob v IS ESF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556792"/>
            <a:ext cx="8424488" cy="4320480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Příjemce sám nerozlišuje bagatelní a nebagatelní podporu. Rozlišení provádí systém IS ESF.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Podporu ke každému účastníkovi projektu je třeba do systému zanášet maximálně v intervalech dle délky monitorovacího období.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Do systému se uvádí každý ukončený typ podpory, byť by účastník v projektu dále pokračoval.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„Datum do“ na záložce se specifikací podpory: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ukončení uváděné podpory, byť by účastník v projektu dále pokračoval, je-li podpora ukončena v průběhu monitorovacího období.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dirty="0" smtClean="0"/>
              <a:t>Datum konce monitorovacího období, není-li podpora v průběhu monitorovacího období ukončena.</a:t>
            </a:r>
            <a:endParaRPr lang="pl-PL" dirty="0"/>
          </a:p>
          <a:p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76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59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Dokumenty a Povinnosti </a:t>
            </a:r>
            <a:r>
              <a:rPr lang="cs-CZ" dirty="0"/>
              <a:t>příjemce dotace</a:t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226493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b="0" dirty="0" smtClean="0"/>
              <a:t>pravidla pro žadatele / příjemce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5328592"/>
          </a:xfrm>
        </p:spPr>
        <p:txBody>
          <a:bodyPr/>
          <a:lstStyle/>
          <a:p>
            <a:r>
              <a:rPr lang="cs-CZ" b="1" dirty="0" smtClean="0"/>
              <a:t>Obecná část pravidel pro žadatele a příjemce v OPZ</a:t>
            </a:r>
          </a:p>
          <a:p>
            <a:r>
              <a:rPr lang="cs-CZ" b="1" dirty="0" smtClean="0"/>
              <a:t>Specifická část pravidel pro žadatele a příjemce </a:t>
            </a:r>
            <a:r>
              <a:rPr lang="cs-CZ" dirty="0" smtClean="0"/>
              <a:t>v rámci OPZ pro projekty s jednotkovými náklady zaměřené na podporu zařízení péče o děti předškolního věku</a:t>
            </a:r>
          </a:p>
          <a:p>
            <a:r>
              <a:rPr lang="cs-CZ" b="1" dirty="0"/>
              <a:t>Pokyny pro vyplnění zprávy o realizaci projektu a žádosti o platbu v IS KP14+ (projekty s jednotkovými náklady zaměřené na podporu zařízení péče o děti předškolního věku</a:t>
            </a:r>
            <a:r>
              <a:rPr lang="cs-CZ" b="1" dirty="0" smtClean="0"/>
              <a:t>) </a:t>
            </a:r>
          </a:p>
          <a:p>
            <a:r>
              <a:rPr lang="cs-CZ" dirty="0" smtClean="0"/>
              <a:t>Veřejné zakázky – informovat ŘO (zpráva o realizaci)</a:t>
            </a:r>
          </a:p>
          <a:p>
            <a:r>
              <a:rPr lang="cs-CZ" dirty="0" smtClean="0"/>
              <a:t>Publicita </a:t>
            </a:r>
            <a:r>
              <a:rPr lang="cs-CZ" dirty="0"/>
              <a:t>– vizuální identita OPZ</a:t>
            </a:r>
          </a:p>
          <a:p>
            <a:r>
              <a:rPr lang="cs-CZ" dirty="0"/>
              <a:t>IS ESF – monitorování podpořených osob (MI</a:t>
            </a:r>
            <a:r>
              <a:rPr lang="cs-CZ" dirty="0" smtClean="0"/>
              <a:t>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>
                <a:solidFill>
                  <a:srgbClr val="084A8B"/>
                </a:solidFill>
              </a:rPr>
              <a:pPr/>
              <a:t>78</a:t>
            </a:fld>
            <a:endParaRPr lang="cs-CZ" dirty="0">
              <a:solidFill>
                <a:srgbClr val="084A8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0806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632040" cy="2088232"/>
          </a:xfrm>
        </p:spPr>
        <p:txBody>
          <a:bodyPr/>
          <a:lstStyle/>
          <a:p>
            <a:pPr marL="457200" indent="-457200" algn="ctr">
              <a:spcBef>
                <a:spcPts val="0"/>
              </a:spcBef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dotazy </a:t>
            </a:r>
            <a:r>
              <a:rPr lang="cs-CZ" dirty="0"/>
              <a:t>– ESF fórum</a:t>
            </a:r>
            <a:br>
              <a:rPr lang="cs-CZ" dirty="0"/>
            </a:br>
            <a:r>
              <a:rPr lang="cs-CZ" b="0" baseline="0" dirty="0" smtClean="0"/>
              <a:t/>
            </a:r>
            <a:br>
              <a:rPr lang="cs-CZ" b="0" baseline="0" dirty="0" smtClean="0"/>
            </a:br>
            <a:endParaRPr lang="cs-CZ" sz="3200" b="0" cap="none" dirty="0"/>
          </a:p>
        </p:txBody>
      </p:sp>
    </p:spTree>
    <p:extLst>
      <p:ext uri="{BB962C8B-B14F-4D97-AF65-F5344CB8AC3E}">
        <p14:creationId xmlns:p14="http://schemas.microsoft.com/office/powerpoint/2010/main" val="414436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Evidence dětských skupin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94" t="10147" r="18813" b="4416"/>
          <a:stretch/>
        </p:blipFill>
        <p:spPr bwMode="auto">
          <a:xfrm>
            <a:off x="395536" y="1196752"/>
            <a:ext cx="705678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8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ESF CR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496944" cy="4563208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ESF </a:t>
            </a:r>
            <a:r>
              <a:rPr lang="cs-CZ" b="1" dirty="0" smtClean="0"/>
              <a:t>CR:</a:t>
            </a:r>
            <a:endParaRPr lang="cs-CZ" b="1" dirty="0"/>
          </a:p>
          <a:p>
            <a:r>
              <a:rPr lang="cs-CZ" dirty="0" smtClean="0"/>
              <a:t>Klub pro výzvy na dětské skupiny</a:t>
            </a:r>
          </a:p>
          <a:p>
            <a:pPr lvl="1"/>
            <a:r>
              <a:rPr lang="cs-CZ" dirty="0" smtClean="0"/>
              <a:t>Dotazy na fóru</a:t>
            </a:r>
          </a:p>
          <a:p>
            <a:r>
              <a:rPr lang="cs-CZ" dirty="0" smtClean="0"/>
              <a:t>Text výzvy č. 132 včetně příloh </a:t>
            </a:r>
          </a:p>
          <a:p>
            <a:r>
              <a:rPr lang="cs-CZ" dirty="0" smtClean="0"/>
              <a:t>Kalkulačka </a:t>
            </a:r>
            <a:r>
              <a:rPr lang="cs-CZ" dirty="0"/>
              <a:t>projektu, prezentace ze seminářů </a:t>
            </a:r>
            <a:r>
              <a:rPr lang="cs-CZ" dirty="0" smtClean="0"/>
              <a:t>apod.</a:t>
            </a:r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b="1" dirty="0" smtClean="0">
                <a:hlinkClick r:id="rId2"/>
              </a:rPr>
              <a:t>Dětské </a:t>
            </a:r>
            <a:r>
              <a:rPr lang="cs-CZ" b="1" dirty="0">
                <a:hlinkClick r:id="rId2"/>
              </a:rPr>
              <a:t>skupiny - www.esfcr.cz</a:t>
            </a:r>
            <a:endParaRPr lang="cs-CZ" b="1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5449114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 hangingPunct="0"/>
            <a:r>
              <a:rPr lang="cs-CZ" sz="2800" b="0" dirty="0" smtClean="0"/>
              <a:t>kontakt</a:t>
            </a:r>
            <a:endParaRPr lang="cs-CZ" sz="2800" b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8784976" cy="5040560"/>
          </a:xfrm>
        </p:spPr>
        <p:txBody>
          <a:bodyPr/>
          <a:lstStyle/>
          <a:p>
            <a:pPr marL="0" indent="0" fontAlgn="base" hangingPunct="0">
              <a:buNone/>
            </a:pPr>
            <a:r>
              <a:rPr lang="cs-CZ" dirty="0" smtClean="0"/>
              <a:t>Ing. Michaela Frázová	       </a:t>
            </a:r>
            <a:r>
              <a:rPr lang="cs-CZ" u="sng" dirty="0" smtClean="0"/>
              <a:t>michaela.frazova@mpsv.cz</a:t>
            </a:r>
          </a:p>
          <a:p>
            <a:pPr marL="0" indent="0" fontAlgn="base" hangingPunct="0">
              <a:buNone/>
            </a:pPr>
            <a:r>
              <a:rPr lang="cs-CZ" dirty="0" smtClean="0"/>
              <a:t>Mgr. Stanislava Hušková           </a:t>
            </a:r>
            <a:r>
              <a:rPr lang="cs-CZ" u="sng" dirty="0" smtClean="0">
                <a:hlinkClick r:id="rId3"/>
              </a:rPr>
              <a:t>stanislava.huskova@mpsv.cz</a:t>
            </a:r>
            <a:endParaRPr lang="cs-CZ" u="sng" dirty="0" smtClean="0"/>
          </a:p>
          <a:p>
            <a:pPr marL="0" indent="0" fontAlgn="base" hangingPunct="0">
              <a:buNone/>
            </a:pPr>
            <a:r>
              <a:rPr lang="cs-CZ" dirty="0"/>
              <a:t>Mgr. Ilona Johnová Koukalová  </a:t>
            </a:r>
            <a:r>
              <a:rPr lang="cs-CZ" dirty="0">
                <a:hlinkClick r:id="rId4"/>
              </a:rPr>
              <a:t>ilona.johnova@mpsv.cz</a:t>
            </a:r>
            <a:endParaRPr lang="cs-CZ" dirty="0"/>
          </a:p>
          <a:p>
            <a:pPr marL="0" indent="0" fontAlgn="base" hangingPunct="0">
              <a:buNone/>
            </a:pPr>
            <a:r>
              <a:rPr lang="cs-CZ" dirty="0" smtClean="0"/>
              <a:t>Mgr. Lukáš Müller	                  </a:t>
            </a:r>
            <a:r>
              <a:rPr lang="cs-CZ" u="sng" dirty="0" smtClean="0"/>
              <a:t>lukas.muller@mpsv.cz</a:t>
            </a:r>
            <a:r>
              <a:rPr lang="cs-CZ" dirty="0" smtClean="0"/>
              <a:t> </a:t>
            </a:r>
          </a:p>
          <a:p>
            <a:pPr marL="0" indent="0" algn="ctr" fontAlgn="base" hangingPunct="0">
              <a:buNone/>
            </a:pPr>
            <a:endParaRPr lang="cs-CZ" sz="2800" dirty="0"/>
          </a:p>
          <a:p>
            <a:pPr marL="0" indent="0" algn="ctr" fontAlgn="base" hangingPunct="0">
              <a:buNone/>
            </a:pPr>
            <a:endParaRPr lang="cs-CZ" sz="2800" dirty="0" smtClean="0"/>
          </a:p>
          <a:p>
            <a:pPr marL="0" indent="0" algn="ctr" fontAlgn="base" hangingPunct="0">
              <a:buNone/>
            </a:pPr>
            <a:r>
              <a:rPr lang="cs-CZ" sz="2800" dirty="0" smtClean="0"/>
              <a:t>     </a:t>
            </a:r>
            <a:r>
              <a:rPr lang="cs-CZ" sz="2800" b="1" dirty="0" smtClean="0"/>
              <a:t>Děkujeme Vám za pozornost a přejeme úspěšnou realizaci</a:t>
            </a:r>
          </a:p>
          <a:p>
            <a:pPr fontAlgn="base" hangingPunct="0"/>
            <a:endParaRPr lang="cs-CZ" sz="2000" dirty="0"/>
          </a:p>
          <a:p>
            <a:pPr marL="414000" lvl="1" indent="0">
              <a:buNone/>
            </a:pP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81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338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Projekt podpora implementace dětských skupin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Metodická podpora při zakládání a provozování dětských skupin je zajištěna skrze systémový projekt MPSV Podpora implementace dětských skupin</a:t>
            </a:r>
          </a:p>
          <a:p>
            <a:r>
              <a:rPr lang="cs-CZ" dirty="0" smtClean="0"/>
              <a:t>Kontakty na krajské kanceláře a více informací o dětských skupinách můžete nalézt na webu </a:t>
            </a:r>
            <a:r>
              <a:rPr lang="cs-CZ" dirty="0" smtClean="0">
                <a:hlinkClick r:id="rId2"/>
              </a:rPr>
              <a:t>www.dsmpsv.cz</a:t>
            </a:r>
            <a:endParaRPr lang="cs-CZ" dirty="0" smtClean="0"/>
          </a:p>
          <a:p>
            <a:r>
              <a:rPr lang="cs-CZ" dirty="0" smtClean="0"/>
              <a:t>Veškeré konzultace s metodiky projektu jsou poskytovány bezplatně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0"/>
              <a:pPr/>
              <a:t>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1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</Template>
  <TotalTime>0</TotalTime>
  <Words>3446</Words>
  <Application>Microsoft Office PowerPoint</Application>
  <PresentationFormat>Předvádění na obrazovce (4:3)</PresentationFormat>
  <Paragraphs>636</Paragraphs>
  <Slides>81</Slides>
  <Notes>17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81</vt:i4>
      </vt:variant>
    </vt:vector>
  </HeadingPairs>
  <TitlesOfParts>
    <vt:vector size="82" baseType="lpstr">
      <vt:lpstr>prezentace</vt:lpstr>
      <vt:lpstr>Podpora vzniku a provozu dětských skupin pro podniky a veřejnost mimo hl. m. Prahu   Seminář pro příjemce</vt:lpstr>
      <vt:lpstr>Program semináře</vt:lpstr>
      <vt:lpstr>Dětské skupiny – zápis do evidence</vt:lpstr>
      <vt:lpstr>Dětské skupiny</vt:lpstr>
      <vt:lpstr>Evidence poskytovatelů</vt:lpstr>
      <vt:lpstr>Žádost o evidenci</vt:lpstr>
      <vt:lpstr>Informace o zápisu do evidence poskytovatelů služby péče o dítě v dětské skupině na webu MPSV,  sekce Rodina a ochrana práv dětí, http://www.mpsv.cz/cs/20302</vt:lpstr>
      <vt:lpstr>Evidence dětských skupin</vt:lpstr>
      <vt:lpstr>Projekt podpora implementace dětských skupin</vt:lpstr>
      <vt:lpstr>Dokladování dosažených jednotek </vt:lpstr>
      <vt:lpstr>Jednotky a jednotkové náklady</vt:lpstr>
      <vt:lpstr>Vytvořené / transformované místo v zařízení péče o děti </vt:lpstr>
      <vt:lpstr>Vytvořené / transformované místo v zařízení péče o děti </vt:lpstr>
      <vt:lpstr>Vytvořené / transformované místo v zařízení péče o děti 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Obsazenost zařízení péče o děti</vt:lpstr>
      <vt:lpstr>pečující osoba</vt:lpstr>
      <vt:lpstr>Kvalifikovaná pečující osoba</vt:lpstr>
      <vt:lpstr>Nájemné prostor zařízení péče o děti</vt:lpstr>
      <vt:lpstr>Výpočet obsazenosti/zálohy  </vt:lpstr>
      <vt:lpstr>Jednotky a jednotkové náklady</vt:lpstr>
      <vt:lpstr>Jednotky a jednotkové náklady</vt:lpstr>
      <vt:lpstr>Příklad (vybudování, 5 míst)</vt:lpstr>
      <vt:lpstr> Publicita   </vt:lpstr>
      <vt:lpstr>Povinný plakát</vt:lpstr>
      <vt:lpstr>VIZUÁLNÍ IDENTITA - použití</vt:lpstr>
      <vt:lpstr> Změny projektu (podstatné a nepodstatné)   </vt:lpstr>
      <vt:lpstr>Změny projektu</vt:lpstr>
      <vt:lpstr>Nepodstatné změny</vt:lpstr>
      <vt:lpstr>Podstatné Změny</vt:lpstr>
      <vt:lpstr>Podstatné a nepodstatné změny v rámci změn v osobě příjemce </vt:lpstr>
      <vt:lpstr> Změnové řízení v Iskp14+  </vt:lpstr>
      <vt:lpstr>Změny vyžádané příjemcem – IS KP14+</vt:lpstr>
      <vt:lpstr>Změny vyžádané příjemcem – IS KP14+</vt:lpstr>
      <vt:lpstr>Změny vyžádané příjemcem – ŘO</vt:lpstr>
      <vt:lpstr>Změny vyžádané ŘO</vt:lpstr>
      <vt:lpstr>Vytváření zprávy  o realizaci (ZoR) v ISKP14+  </vt:lpstr>
      <vt:lpstr>Založení zprávy o realizaci</vt:lpstr>
      <vt:lpstr>informace o zprávě</vt:lpstr>
      <vt:lpstr>REALIZACE, PROVOZ/ÚDRŽBA VÝSTUPU</vt:lpstr>
      <vt:lpstr>indikátory</vt:lpstr>
      <vt:lpstr>HORIZONTÁLNÍ PRINCIPY</vt:lpstr>
      <vt:lpstr>IDENTIFIKACE PROBLÉMU</vt:lpstr>
      <vt:lpstr>aktivity</vt:lpstr>
      <vt:lpstr>JEDNOTKY AKTIVIT ZP</vt:lpstr>
      <vt:lpstr>čestná prohlášení</vt:lpstr>
      <vt:lpstr>publicita</vt:lpstr>
      <vt:lpstr>DOKUMENTY</vt:lpstr>
      <vt:lpstr>subjekty projektu</vt:lpstr>
      <vt:lpstr>FIREMNÍ PROMĚNNÉ</vt:lpstr>
      <vt:lpstr>Finalizace ZoR </vt:lpstr>
      <vt:lpstr>Vzory dokumentů k ZoR </vt:lpstr>
      <vt:lpstr> Vytváření žádosti o platbu (ŽOP) v ISKP14+   </vt:lpstr>
      <vt:lpstr>Žádost o platbu (ŽOP) s vyúčtováním</vt:lpstr>
      <vt:lpstr>Žádost o platbu s vyúčtováním</vt:lpstr>
      <vt:lpstr>Postup při vyplňování záložek</vt:lpstr>
      <vt:lpstr>Identifikační údaje</vt:lpstr>
      <vt:lpstr>Souhrnná soupiska</vt:lpstr>
      <vt:lpstr>Soupiska jednotek</vt:lpstr>
      <vt:lpstr>Souhrnná SOUPISKA</vt:lpstr>
      <vt:lpstr>Žádost o platbu Způsobilé výdaje - Požadováno</vt:lpstr>
      <vt:lpstr>Žádost o platbu Částka na krytí výdajů</vt:lpstr>
      <vt:lpstr>Čestné prohlášení</vt:lpstr>
      <vt:lpstr>Kontrola – finalizace - podpis</vt:lpstr>
      <vt:lpstr>Žádost o platbu s vyúčtováním </vt:lpstr>
      <vt:lpstr> IS ESF    </vt:lpstr>
      <vt:lpstr>Monitorování podpořených osob v IS ESF</vt:lpstr>
      <vt:lpstr>Monitorování podpořených osob v IS ESF</vt:lpstr>
      <vt:lpstr>Monitorování podpořených osob v IS ESF</vt:lpstr>
      <vt:lpstr>Monitorování podpořených osob v IS ESF</vt:lpstr>
      <vt:lpstr> Dokumenty a Povinnosti příjemce dotace  </vt:lpstr>
      <vt:lpstr>pravidla pro žadatele / příjemce</vt:lpstr>
      <vt:lpstr> dotazy – ESF fórum  </vt:lpstr>
      <vt:lpstr>ESF CR</vt:lpstr>
      <vt:lpstr>kontakt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2015-02-20T08:23:15Z</dcterms:created>
  <dcterms:modified xsi:type="dcterms:W3CDTF">2017-10-30T07:54:51Z</dcterms:modified>
</cp:coreProperties>
</file>