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p:sldMasterIdLst>
    <p:sldMasterId id="2147483660" r:id="rId1"/>
  </p:sldMasterIdLst>
  <p:notesMasterIdLst>
    <p:notesMasterId r:id="rId30"/>
  </p:notesMasterIdLst>
  <p:handoutMasterIdLst>
    <p:handoutMasterId r:id="rId31"/>
  </p:handoutMasterIdLst>
  <p:sldIdLst>
    <p:sldId id="291" r:id="rId2"/>
    <p:sldId id="257" r:id="rId3"/>
    <p:sldId id="264" r:id="rId4"/>
    <p:sldId id="331" r:id="rId5"/>
    <p:sldId id="327" r:id="rId6"/>
    <p:sldId id="328" r:id="rId7"/>
    <p:sldId id="329" r:id="rId8"/>
    <p:sldId id="334" r:id="rId9"/>
    <p:sldId id="271" r:id="rId10"/>
    <p:sldId id="322" r:id="rId11"/>
    <p:sldId id="326" r:id="rId12"/>
    <p:sldId id="332" r:id="rId13"/>
    <p:sldId id="265" r:id="rId14"/>
    <p:sldId id="317" r:id="rId15"/>
    <p:sldId id="335" r:id="rId16"/>
    <p:sldId id="266" r:id="rId17"/>
    <p:sldId id="321" r:id="rId18"/>
    <p:sldId id="320" r:id="rId19"/>
    <p:sldId id="330" r:id="rId20"/>
    <p:sldId id="318" r:id="rId21"/>
    <p:sldId id="319" r:id="rId22"/>
    <p:sldId id="333" r:id="rId23"/>
    <p:sldId id="270" r:id="rId24"/>
    <p:sldId id="323" r:id="rId25"/>
    <p:sldId id="336" r:id="rId26"/>
    <p:sldId id="269" r:id="rId27"/>
    <p:sldId id="290" r:id="rId28"/>
    <p:sldId id="294" r:id="rId29"/>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0" name="Barášková Lucie (MPSV)" initials="BL" lastIdx="1" clrIdx="0"/>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5047" autoAdjust="false"/>
    <p:restoredTop sz="83200" autoAdjust="false"/>
  </p:normalViewPr>
  <p:slideViewPr>
    <p:cSldViewPr>
      <p:cViewPr varScale="true">
        <p:scale>
          <a:sx n="97" d="100"/>
          <a:sy n="97" d="100"/>
        </p:scale>
        <p:origin x="-2040" y="-90"/>
      </p:cViewPr>
      <p:guideLst>
        <p:guide orient="horz" pos="2160"/>
        <p:guide pos="2880"/>
      </p:guideLst>
    </p:cSldViewPr>
  </p:slideViewPr>
  <p:outlineViewPr>
    <p:cViewPr>
      <p:scale>
        <a:sx n="33" d="100"/>
        <a:sy n="33" d="100"/>
      </p:scale>
      <p:origin x="48" y="38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12.xml" Type="http://schemas.openxmlformats.org/officeDocument/2006/relationships/slide" Id="rId13"/>
    <Relationship Target="slides/slide17.xml" Type="http://schemas.openxmlformats.org/officeDocument/2006/relationships/slide" Id="rId18"/>
    <Relationship Target="slides/slide25.xml" Type="http://schemas.openxmlformats.org/officeDocument/2006/relationships/slide" Id="rId26"/>
    <Relationship Target="../customXml/item3.xml" Type="http://schemas.openxmlformats.org/officeDocument/2006/relationships/customXml" Id="rId39"/>
    <Relationship Target="slides/slide20.xml" Type="http://schemas.openxmlformats.org/officeDocument/2006/relationships/slide" Id="rId21"/>
    <Relationship Target="viewProps.xml" Type="http://schemas.openxmlformats.org/officeDocument/2006/relationships/viewProps" Id="rId34"/>
    <Relationship Target="slides/slide6.xml" Type="http://schemas.openxmlformats.org/officeDocument/2006/relationships/slide" Id="rId7"/>
    <Relationship Target="slides/slide11.xml" Type="http://schemas.openxmlformats.org/officeDocument/2006/relationships/slide" Id="rId12"/>
    <Relationship Target="slides/slide16.xml" Type="http://schemas.openxmlformats.org/officeDocument/2006/relationships/slide" Id="rId17"/>
    <Relationship Target="slides/slide24.xml" Type="http://schemas.openxmlformats.org/officeDocument/2006/relationships/slide" Id="rId25"/>
    <Relationship Target="presProps.xml" Type="http://schemas.openxmlformats.org/officeDocument/2006/relationships/presProps" Id="rId33"/>
    <Relationship Target="../customXml/item2.xml" Type="http://schemas.openxmlformats.org/officeDocument/2006/relationships/customXml" Id="rId38"/>
    <Relationship Target="slides/slide1.xml" Type="http://schemas.openxmlformats.org/officeDocument/2006/relationships/slide" Id="rId2"/>
    <Relationship Target="slides/slide15.xml" Type="http://schemas.openxmlformats.org/officeDocument/2006/relationships/slide" Id="rId16"/>
    <Relationship Target="slides/slide19.xml" Type="http://schemas.openxmlformats.org/officeDocument/2006/relationships/slide" Id="rId20"/>
    <Relationship Target="slides/slide28.xml" Type="http://schemas.openxmlformats.org/officeDocument/2006/relationships/slide" Id="rId29"/>
    <Relationship Target="slideMasters/slideMaster1.xml" Type="http://schemas.openxmlformats.org/officeDocument/2006/relationships/slideMaster" Id="rId1"/>
    <Relationship Target="slides/slide5.xml" Type="http://schemas.openxmlformats.org/officeDocument/2006/relationships/slide" Id="rId6"/>
    <Relationship Target="slides/slide10.xml" Type="http://schemas.openxmlformats.org/officeDocument/2006/relationships/slide" Id="rId11"/>
    <Relationship Target="slides/slide23.xml" Type="http://schemas.openxmlformats.org/officeDocument/2006/relationships/slide" Id="rId24"/>
    <Relationship Target="commentAuthors.xml" Type="http://schemas.openxmlformats.org/officeDocument/2006/relationships/commentAuthors" Id="rId32"/>
    <Relationship Target="../customXml/item1.xml" Type="http://schemas.openxmlformats.org/officeDocument/2006/relationships/customXml" Id="rId37"/>
    <Relationship Target="slides/slide4.xml" Type="http://schemas.openxmlformats.org/officeDocument/2006/relationships/slide" Id="rId5"/>
    <Relationship Target="slides/slide14.xml" Type="http://schemas.openxmlformats.org/officeDocument/2006/relationships/slide" Id="rId15"/>
    <Relationship Target="slides/slide22.xml" Type="http://schemas.openxmlformats.org/officeDocument/2006/relationships/slide" Id="rId23"/>
    <Relationship Target="slides/slide27.xml" Type="http://schemas.openxmlformats.org/officeDocument/2006/relationships/slide" Id="rId28"/>
    <Relationship Target="tableStyles.xml" Type="http://schemas.openxmlformats.org/officeDocument/2006/relationships/tableStyles" Id="rId36"/>
    <Relationship Target="slides/slide9.xml" Type="http://schemas.openxmlformats.org/officeDocument/2006/relationships/slide" Id="rId10"/>
    <Relationship Target="slides/slide18.xml" Type="http://schemas.openxmlformats.org/officeDocument/2006/relationships/slide" Id="rId19"/>
    <Relationship Target="handoutMasters/handoutMaster1.xml" Type="http://schemas.openxmlformats.org/officeDocument/2006/relationships/handoutMaster" Id="rId31"/>
    <Relationship Target="slides/slide3.xml" Type="http://schemas.openxmlformats.org/officeDocument/2006/relationships/slide" Id="rId4"/>
    <Relationship Target="slides/slide8.xml" Type="http://schemas.openxmlformats.org/officeDocument/2006/relationships/slide" Id="rId9"/>
    <Relationship Target="slides/slide13.xml" Type="http://schemas.openxmlformats.org/officeDocument/2006/relationships/slide" Id="rId14"/>
    <Relationship Target="slides/slide21.xml" Type="http://schemas.openxmlformats.org/officeDocument/2006/relationships/slide" Id="rId22"/>
    <Relationship Target="slides/slide26.xml" Type="http://schemas.openxmlformats.org/officeDocument/2006/relationships/slide" Id="rId27"/>
    <Relationship Target="notesMasters/notesMaster1.xml" Type="http://schemas.openxmlformats.org/officeDocument/2006/relationships/notesMaster" Id="rId30"/>
    <Relationship Target="theme/theme1.xml" Type="http://schemas.openxmlformats.org/officeDocument/2006/relationships/theme" Id="rId35"/>
    <Relationship Target="slides/slide7.xml" Type="http://schemas.openxmlformats.org/officeDocument/2006/relationships/slide" Id="rId8"/>
    <Relationship Target="slides/slide2.xml" Type="http://schemas.openxmlformats.org/officeDocument/2006/relationships/slide" Id="rId3"/>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6400" cy="496888"/>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sz="quarter" idx="1"/>
          </p:nvPr>
        </p:nvSpPr>
        <p:spPr>
          <a:xfrm>
            <a:off x="3849688" y="0"/>
            <a:ext cx="2946400" cy="496888"/>
          </a:xfrm>
          <a:prstGeom prst="rect">
            <a:avLst/>
          </a:prstGeom>
        </p:spPr>
        <p:txBody>
          <a:bodyPr vert="horz" lIns="91440" tIns="45720" rIns="91440" bIns="45720" rtlCol="false"/>
          <a:lstStyle>
            <a:lvl1pPr algn="r">
              <a:defRPr sz="1200"/>
            </a:lvl1pPr>
          </a:lstStyle>
          <a:p>
            <a:fld id="{B7E411BF-0C1D-441F-96AB-DFE1809B6068}" type="datetimeFigureOut">
              <a:rPr lang="cs-CZ" smtClean="false"/>
              <a:t>14.12.2017</a:t>
            </a:fld>
            <a:endParaRPr lang="cs-CZ"/>
          </a:p>
        </p:txBody>
      </p:sp>
      <p:sp>
        <p:nvSpPr>
          <p:cNvPr id="4" name="Zástupný symbol pro zápatí 3"/>
          <p:cNvSpPr>
            <a:spLocks noGrp="true"/>
          </p:cNvSpPr>
          <p:nvPr>
            <p:ph type="ftr" sz="quarter" idx="2"/>
          </p:nvPr>
        </p:nvSpPr>
        <p:spPr>
          <a:xfrm>
            <a:off x="0" y="9428163"/>
            <a:ext cx="2946400" cy="496887"/>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p:cNvSpPr>
            <a:spLocks noGrp="true"/>
          </p:cNvSpPr>
          <p:nvPr>
            <p:ph type="sldNum" sz="quarter" idx="3"/>
          </p:nvPr>
        </p:nvSpPr>
        <p:spPr>
          <a:xfrm>
            <a:off x="3849688" y="9428163"/>
            <a:ext cx="2946400" cy="496887"/>
          </a:xfrm>
          <a:prstGeom prst="rect">
            <a:avLst/>
          </a:prstGeom>
        </p:spPr>
        <p:txBody>
          <a:bodyPr vert="horz" lIns="91440" tIns="45720" rIns="91440" bIns="45720" rtlCol="false" anchor="b"/>
          <a:lstStyle>
            <a:lvl1pPr algn="r">
              <a:defRPr sz="1200"/>
            </a:lvl1pPr>
          </a:lstStyle>
          <a:p>
            <a:fld id="{0776573A-9A51-4A15-9DB3-0270E605A32B}" type="slidenum">
              <a:rPr lang="cs-CZ" smtClean="false"/>
              <a:t>‹#›</a:t>
            </a:fld>
            <a:endParaRPr lang="cs-CZ"/>
          </a:p>
        </p:txBody>
      </p:sp>
    </p:spTree>
    <p:extLst>
      <p:ext uri="{BB962C8B-B14F-4D97-AF65-F5344CB8AC3E}">
        <p14:creationId xmlns:p14="http://schemas.microsoft.com/office/powerpoint/2010/main" val="52822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04AF66D3-6EAD-411F-8046-BEE0B047F09C}" type="datetimeFigureOut">
              <a:rPr lang="cs-CZ" smtClean="false"/>
              <a:t>14.12.2017</a:t>
            </a:fld>
            <a:endParaRPr lang="cs-CZ"/>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65FF7E96-72C8-433C-9E2A-BB6A57D1E243}" type="slidenum">
              <a:rPr lang="cs-CZ" smtClean="false"/>
              <a:t>‹#›</a:t>
            </a:fld>
            <a:endParaRPr lang="cs-CZ"/>
          </a:p>
        </p:txBody>
      </p:sp>
    </p:spTree>
    <p:extLst>
      <p:ext uri="{BB962C8B-B14F-4D97-AF65-F5344CB8AC3E}">
        <p14:creationId xmlns:p14="http://schemas.microsoft.com/office/powerpoint/2010/main" val="64013110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11</a:t>
            </a:fld>
            <a:endParaRPr lang="cs-CZ" dirty="false">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171450" indent="-171450">
              <a:buFont typeface="Arial" charset="0"/>
              <a:buChar cha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Jedná se o tyto náležitosti: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označení účetního dokladu (tzn. název a číslo účetního dokladu v účetnictví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obsah účetního případu a jeho účastníky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předmět hospodářské operace a účastníci v podobě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a dodavatel/smluvní strana, nebo příjemce/partner s finančním příspěvkem sám), popis výdaje musí být dostatečný, aby bylo možné posoudit způsobilost výdaje, peněžní částku nebo informaci o ceně za měrnou jednotku a vyjádření množství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musí být zřejmá číselná hodnota dokladu</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okamžik vyhotovení účetního dokladu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datum, kdy byl účetní doklad vystaven v organizaci příjemce</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/partnera s finančním příspěvkem) a okamžik uskutečnění účetního případu, není-li shodný s okamžikem vyhotovení účetního dokladu (tzn.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datum, kdy k hospodářské operaci došlo, např. datum zdanitelného plnění</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datum vzniku závazku, datum provedení platby apod.),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podpisový záznam osoby odpovědné za účetní případ (tzn. osoby, která je odpovědná doklad schválit) a podpisový záznam osoby odpovědné za jeho zaúčtování (tzn. osoby kontrolující formální správnost dokladu, provádějící účetní zápis a zaúčtování dokladu</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a:t>
            </a:r>
          </a:p>
          <a:p>
            <a:pPr marL="171450" indent="-171450">
              <a:buFont typeface="Arial" charset="0"/>
              <a:buChar char="•"/>
            </a:pPr>
            <a:endPar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a:t>
            </a:r>
            <a:r>
              <a:rPr kumimoji="false" lang="cs-CZ" sz="1200" b="true" i="false" u="none" strike="noStrike" kern="1200" cap="none" spc="0" normalizeH="false" baseline="0" noProof="false" dirty="false" smtClean="false">
                <a:ln>
                  <a:noFill/>
                </a:ln>
                <a:solidFill>
                  <a:prstClr val="black"/>
                </a:solidFill>
                <a:effectLst/>
                <a:uLnTx/>
                <a:uFillTx/>
                <a:latin typeface="+mn-lt"/>
                <a:ea typeface="+mn-ea"/>
                <a:cs typeface="+mn-cs"/>
              </a:rPr>
              <a:t>Pravidlo, kdy jsou vyžadovány výkazy </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práce jsou jen ve 3 situacích tak, aby se dalo rozklíčovat, co skutečně spadá do projektu a pod přímé náklady.</a:t>
            </a:r>
          </a:p>
          <a:p>
            <a:pPr marL="171450" marR="0" lvl="0" indent="-171450" algn="l" defTabSz="914400" rtl="false" eaLnBrk="true" fontAlgn="auto" latinLnBrk="false" hangingPunct="true">
              <a:lnSpc>
                <a:spcPct val="100000"/>
              </a:lnSpc>
              <a:spcBef>
                <a:spcPts val="0"/>
              </a:spcBef>
              <a:spcAft>
                <a:spcPts val="0"/>
              </a:spcAft>
              <a:buClrTx/>
              <a:buSzTx/>
              <a:buFont typeface="Arial" charset="0"/>
              <a:buChar char="•"/>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1.	Když pracovník vykonává v rámci pracovně právního vztahu činnosti pro projekt i mimo projekt při 1 smlouvě. (Pokud jsou smlouvy na každou činnost zvlášť, výkaz práce se nevykazuje).</a:t>
            </a:r>
          </a:p>
          <a:p>
            <a:pPr marL="228600" marR="0" lvl="0" indent="-228600" algn="l" defTabSz="914400" rtl="false" eaLnBrk="true" fontAlgn="auto" latinLnBrk="false" hangingPunct="true">
              <a:lnSpc>
                <a:spcPct val="100000"/>
              </a:lnSpc>
              <a:spcBef>
                <a:spcPts val="0"/>
              </a:spcBef>
              <a:spcAft>
                <a:spcPts val="0"/>
              </a:spcAft>
              <a:buClrTx/>
              <a:buSzTx/>
              <a:buFontTx/>
              <a:buAutoNum type="arabicPeriod" startAt="2"/>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Když pracovní činnost pracovníka obsahuje činnosti spadající jak do NN tak do PN. </a:t>
            </a:r>
          </a:p>
          <a:p>
            <a:pPr marL="171450" marR="0" lvl="0" indent="-171450" algn="l" defTabSz="914400" rtl="false" eaLnBrk="true" fontAlgn="auto" latinLnBrk="false" hangingPunct="true">
              <a:lnSpc>
                <a:spcPct val="100000"/>
              </a:lnSpc>
              <a:spcBef>
                <a:spcPts val="0"/>
              </a:spcBef>
              <a:spcAft>
                <a:spcPts val="0"/>
              </a:spcAft>
              <a:buClrTx/>
              <a:buSzTx/>
              <a:buFont typeface="Arial" charset="0"/>
              <a:buChar char="•"/>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3.	Na tzv. nulových pozicích tj. když pracovník nemá v </a:t>
            </a:r>
            <a:r>
              <a:rPr kumimoji="false" lang="cs-CZ" sz="1200" b="false" i="false" u="none" strike="noStrike" kern="1200" cap="none" spc="0" normalizeH="false" baseline="0" noProof="false" dirty="false" err="true" smtClean="false">
                <a:ln>
                  <a:noFill/>
                </a:ln>
                <a:solidFill>
                  <a:prstClr val="black"/>
                </a:solidFill>
                <a:effectLst/>
                <a:uLnTx/>
                <a:uFillTx/>
                <a:latin typeface="+mn-lt"/>
                <a:ea typeface="+mn-ea"/>
                <a:cs typeface="+mn-cs"/>
              </a:rPr>
              <a:t>prac.smlouvě</a:t>
            </a: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uvedenou práci na projektu, ale vykonávají nějaké činnost pro projekt a za to má mimořádnou odměnu z projektu – týká se veřejné sféry.</a:t>
            </a:r>
          </a:p>
          <a:p>
            <a:pPr marL="171450" indent="-171450">
              <a:buFont typeface="Arial" charset="0"/>
              <a:buChar char="•"/>
            </a:pPr>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22</a:t>
            </a:fld>
            <a:endParaRPr lang="cs-CZ"/>
          </a:p>
        </p:txBody>
      </p:sp>
    </p:spTree>
    <p:extLst>
      <p:ext uri="{BB962C8B-B14F-4D97-AF65-F5344CB8AC3E}">
        <p14:creationId xmlns:p14="http://schemas.microsoft.com/office/powerpoint/2010/main" val="1498447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indent="0">
              <a:buFont typeface="Arial" charset="0"/>
              <a:buNone/>
            </a:pPr>
            <a:endPar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 Povinnost zveřejnění v Registru smluv má výjimky (viz zákon č. 340/2015 Sb., § 3))</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Organizace povinné smlouvy/objednávky zveřejňovat:</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kumimoji="false" lang="cs-CZ" sz="1200" b="false" i="false" u="none" strike="noStrike" kern="1200" cap="none" spc="0" normalizeH="false" baseline="0" noProof="false" dirty="false" smtClean="false">
                <a:ln>
                  <a:noFill/>
                </a:ln>
                <a:solidFill>
                  <a:prstClr val="black"/>
                </a:solidFill>
                <a:effectLst/>
                <a:uLnTx/>
                <a:uFillTx/>
                <a:latin typeface="+mn-lt"/>
                <a:ea typeface="+mn-ea"/>
                <a:cs typeface="+mn-cs"/>
              </a:rPr>
              <a:t>Česká republika (tj. všechny organizační složky státu),  územní samosprávný celek, včetně městské části nebo městského obvodu územně členěného statutárního města nebo městské části hlavního města Prahy,  státní příspěvková organizace,  státní fond, veřejná výzkumná instituce nebo veřejná vysoká škola, dobrovolný svazek obcí, regionální rada regionu soudržnosti, příspěvková organizace územního samosprávného celku, ústav založený státem nebo územním samosprávným celkem, obecně prospěšná společnost založená státem nebo územním samosprávným celkem, státní podnik nebo národní podnik, zdravotní pojišťovna, Český rozhlas nebo Česká televize, nebo právnická osoba, v níž má stát nebo územní samosprávný celek sám nebo s jinými územními samosprávnými celky většinovou majetkovou účast, a to i prostřednictvím jiné právnické osoby. </a:t>
            </a:r>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25</a:t>
            </a:fld>
            <a:endParaRPr lang="cs-CZ"/>
          </a:p>
        </p:txBody>
      </p:sp>
    </p:spTree>
    <p:extLst>
      <p:ext uri="{BB962C8B-B14F-4D97-AF65-F5344CB8AC3E}">
        <p14:creationId xmlns:p14="http://schemas.microsoft.com/office/powerpoint/2010/main" val="1498447817"/>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fld id="{398B549E-C3FC-4B87-A0E4-9A3B8675E0A3}" type="datetimeFigureOut">
              <a:rPr lang="cs-CZ" smtClean="false"/>
              <a:t>14.12.2017</a:t>
            </a:fld>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965E07C6-3485-413F-8C5C-39913F362B35}" type="slidenum">
              <a:rPr lang="cs-CZ" smtClean="false"/>
              <a:t>‹#›</a:t>
            </a:fld>
            <a:endParaRPr lang="cs-CZ"/>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14.12.2017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14.12.2017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14.12.2017</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obsah 2"/>
          <p:cNvSpPr>
            <a:spLocks noGrp="true"/>
          </p:cNvSpPr>
          <p:nvPr>
            <p:ph idx="10"/>
          </p:nvPr>
        </p:nvSpPr>
        <p:spPr>
          <a:xfrm>
            <a:off x="540000" y="4032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14.12.2017</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4" name="Zástupný symbol pro obsah 2"/>
          <p:cNvSpPr>
            <a:spLocks noGrp="true"/>
          </p:cNvSpPr>
          <p:nvPr>
            <p:ph idx="10"/>
          </p:nvPr>
        </p:nvSpPr>
        <p:spPr>
          <a:xfrm>
            <a:off x="540000" y="2412000"/>
            <a:ext cx="8064000" cy="3744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
        <p:nvSpPr>
          <p:cNvPr id="3" name="Zástupný symbol pro datum 2"/>
          <p:cNvSpPr>
            <a:spLocks noGrp="true"/>
          </p:cNvSpPr>
          <p:nvPr>
            <p:ph type="dt" sz="half" idx="13"/>
          </p:nvPr>
        </p:nvSpPr>
        <p:spPr/>
        <p:txBody>
          <a:bodyPr/>
          <a:lstStyle/>
          <a:p>
            <a:fld id="{398B549E-C3FC-4B87-A0E4-9A3B8675E0A3}" type="datetimeFigureOut">
              <a:rPr lang="cs-CZ" smtClean="false"/>
              <a:t>14.12.2017</a:t>
            </a:fld>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14.12.2017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14.12.2017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14.12.2017</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smtClean="false"/>
              <a:t>Kliknutím lze upravit styl.</a:t>
            </a:r>
            <a:endParaRPr lang="cs-CZ" dirty="false"/>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smtClean="false"/>
              <a:t>Kliknutím lze upravit styly předlohy textu.</a:t>
            </a:r>
          </a:p>
          <a:p>
            <a:pPr lvl="1"/>
            <a:r>
              <a:rPr lang="cs-CZ" dirty="false" smtClean="false"/>
              <a:t>Druhá úroveň</a:t>
            </a:r>
          </a:p>
          <a:p>
            <a:pPr lvl="2"/>
            <a:r>
              <a:rPr lang="cs-CZ" dirty="false" smtClean="false"/>
              <a:t>Třetí úroveň</a:t>
            </a:r>
          </a:p>
          <a:p>
            <a:pPr lvl="3"/>
            <a:r>
              <a:rPr lang="cs-CZ" dirty="false" smtClean="false"/>
              <a:t>Čtvrtá úroveň</a:t>
            </a:r>
          </a:p>
          <a:p>
            <a:pPr lvl="4"/>
            <a:r>
              <a:rPr lang="cs-CZ" dirty="false" smtClean="false"/>
              <a:t>Pátá úroveň</a:t>
            </a:r>
            <a:endParaRPr lang="cs-CZ" dirty="false"/>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fld id="{398B549E-C3FC-4B87-A0E4-9A3B8675E0A3}" type="datetimeFigureOut">
              <a:rPr lang="cs-CZ" smtClean="false"/>
              <a:t>14.12.2017</a:t>
            </a:fld>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965E07C6-3485-413F-8C5C-39913F362B35}" type="slidenum">
              <a:rPr lang="cs-CZ" smtClean="false"/>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edia/image5.png" Type="http://schemas.openxmlformats.org/officeDocument/2006/relationships/image" Id="rId3"/>
    <Relationship TargetMode="External" Target="http://publicita.dotaceeu.cz/" Type="http://schemas.openxmlformats.org/officeDocument/2006/relationships/hyperlink" Id="rId2"/>
    <Relationship Target="../slideLayouts/slideLayout2.xml" Type="http://schemas.openxmlformats.org/officeDocument/2006/relationships/slideLayout" Id="rId1"/>
    <Relationship Target="../media/image6.png" Type="http://schemas.openxmlformats.org/officeDocument/2006/relationships/image" Id="rId4"/>
</Relationships>

</file>

<file path=ppt/slides/_rels/slide11.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8.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Mode="External" Target="mailto:ivana.jirkova@mpsv.cz" Type="http://schemas.openxmlformats.org/officeDocument/2006/relationships/hyperlink" Id="rId3"/>
    <Relationship TargetMode="External" Target="http://www.esfcr.cz/" Type="http://schemas.openxmlformats.org/officeDocument/2006/relationships/hyperlink" Id="rId7"/>
    <Relationship TargetMode="External" Target="mailto:jirina.kreidlova@mpsv.cz" Type="http://schemas.openxmlformats.org/officeDocument/2006/relationships/hyperlink" Id="rId2"/>
    <Relationship Target="../slideLayouts/slideLayout2.xml" Type="http://schemas.openxmlformats.org/officeDocument/2006/relationships/slideLayout" Id="rId1"/>
    <Relationship TargetMode="External" Target="mailto:zdena.marchalinova@mpsv.cz" Type="http://schemas.openxmlformats.org/officeDocument/2006/relationships/hyperlink" Id="rId6"/>
    <Relationship TargetMode="External" Target="mailto:katerina.jechova@mpsv.cz" Type="http://schemas.openxmlformats.org/officeDocument/2006/relationships/hyperlink" Id="rId5"/>
    <Relationship TargetMode="External" Target="mailto:michal.vejlupek@mpsv.cz" Type="http://schemas.openxmlformats.org/officeDocument/2006/relationships/hyperlink" Id="rId4"/>
</Relationships>

</file>

<file path=ppt/slides/_rels/slide2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3140968"/>
            <a:ext cx="7272000" cy="693032"/>
          </a:xfrm>
        </p:spPr>
        <p:txBody>
          <a:bodyPr/>
          <a:lstStyle/>
          <a:p>
            <a:r>
              <a:rPr lang="cs-CZ" sz="2800" dirty="false"/>
              <a:t>Seminář pro příjemce</a:t>
            </a:r>
            <a:br>
              <a:rPr lang="cs-CZ" sz="2800" dirty="false"/>
            </a:br>
            <a:r>
              <a:rPr lang="cs-CZ" sz="2000" dirty="false"/>
              <a:t>typ II – Zpráva o realizaci a žádosti o platbu</a:t>
            </a:r>
          </a:p>
        </p:txBody>
      </p:sp>
      <p:sp>
        <p:nvSpPr>
          <p:cNvPr id="6" name="Zástupný symbol pro text 5"/>
          <p:cNvSpPr>
            <a:spLocks noGrp="true"/>
          </p:cNvSpPr>
          <p:nvPr>
            <p:ph type="body" sz="quarter" idx="13"/>
          </p:nvPr>
        </p:nvSpPr>
        <p:spPr/>
        <p:txBody>
          <a:bodyPr/>
          <a:lstStyle/>
          <a:p>
            <a:r>
              <a:rPr lang="cs-CZ" dirty="false" smtClean="false"/>
              <a:t>Oddělení 872</a:t>
            </a:r>
          </a:p>
        </p:txBody>
      </p:sp>
      <p:sp>
        <p:nvSpPr>
          <p:cNvPr id="7" name="Zástupný symbol pro text 6"/>
          <p:cNvSpPr>
            <a:spLocks noGrp="true"/>
          </p:cNvSpPr>
          <p:nvPr>
            <p:ph type="body" sz="quarter" idx="14"/>
          </p:nvPr>
        </p:nvSpPr>
        <p:spPr>
          <a:xfrm>
            <a:off x="1547664" y="4869160"/>
            <a:ext cx="7272000" cy="540000"/>
          </a:xfrm>
        </p:spPr>
        <p:txBody>
          <a:bodyPr/>
          <a:lstStyle/>
          <a:p>
            <a:r>
              <a:rPr lang="cs-CZ" smtClean="false"/>
              <a:t>16. </a:t>
            </a:r>
            <a:r>
              <a:rPr lang="cs-CZ" dirty="false"/>
              <a:t>ledna 2018, Praha</a:t>
            </a:r>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27584" y="3212976"/>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16730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a:bodyPr>
          <a:lstStyle/>
          <a:p>
            <a:pPr>
              <a:lnSpc>
                <a:spcPct val="120000"/>
              </a:lnSpc>
            </a:pPr>
            <a:r>
              <a:rPr lang="cs-CZ" sz="1600" dirty="false" smtClean="false"/>
              <a:t>Generátor povinné publicity ESIF je </a:t>
            </a:r>
            <a:r>
              <a:rPr lang="cs-CZ" sz="1600" dirty="false"/>
              <a:t>nutné použít pro vytvoření povinného plakátu, který musí každý příjemce podpory umístit v místě realizace projektu (ev. dočasná/stálá deska či billboard</a:t>
            </a:r>
            <a:r>
              <a:rPr lang="cs-CZ" sz="1600" dirty="false" smtClean="false"/>
              <a:t>). </a:t>
            </a:r>
            <a:r>
              <a:rPr lang="cs-CZ" sz="1600" u="sng" dirty="false" smtClean="false">
                <a:hlinkClick r:id="rId2"/>
              </a:rPr>
              <a:t>http</a:t>
            </a:r>
            <a:r>
              <a:rPr lang="cs-CZ" sz="1600" u="sng" dirty="false">
                <a:hlinkClick r:id="rId2"/>
              </a:rPr>
              <a:t>://publicita.dotaceeu.cz</a:t>
            </a:r>
            <a:r>
              <a:rPr lang="cs-CZ" sz="1600" dirty="false"/>
              <a:t> </a:t>
            </a:r>
            <a:endParaRPr lang="cs-CZ" sz="1600" dirty="false" smtClean="false"/>
          </a:p>
          <a:p>
            <a:endParaRPr lang="cs-CZ" dirty="false" smtClean="false"/>
          </a:p>
          <a:p>
            <a:endParaRPr lang="cs-CZ" dirty="false"/>
          </a:p>
        </p:txBody>
      </p:sp>
      <p:pic>
        <p:nvPicPr>
          <p:cNvPr id="1026" name="Picture 2"/>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1404690" y="2527164"/>
            <a:ext cx="6545162" cy="133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true" noChangeArrowheads="true"/>
          </p:cNvPicPr>
          <p:nvPr/>
        </p:nvPicPr>
        <p:blipFill>
          <a:blip r:embed="rId4">
            <a:extLst>
              <a:ext uri="{28A0092B-C50C-407E-A947-70E740481C1C}">
                <a14:useLocalDpi xmlns:a14="http://schemas.microsoft.com/office/drawing/2010/main" val="0"/>
              </a:ext>
            </a:extLst>
          </a:blip>
          <a:srcRect/>
          <a:stretch>
            <a:fillRect/>
          </a:stretch>
        </p:blipFill>
        <p:spPr bwMode="auto">
          <a:xfrm>
            <a:off x="1404689" y="4202815"/>
            <a:ext cx="6545163" cy="1332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066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dirty="false" smtClean="false"/>
              <a:t>PUBLICITA</a:t>
            </a:r>
            <a:endParaRPr lang="cs-CZ" dirty="false"/>
          </a:p>
        </p:txBody>
      </p:sp>
      <p:sp>
        <p:nvSpPr>
          <p:cNvPr id="6" name="Zástupný symbol pro obsah 5"/>
          <p:cNvSpPr>
            <a:spLocks noGrp="true"/>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false"/>
              <a:t>povinný plakát, </a:t>
            </a:r>
            <a:r>
              <a:rPr lang="cs-CZ" sz="1400" dirty="false" smtClean="false"/>
              <a:t>dočasná/stála deska nebo billboard</a:t>
            </a:r>
            <a:endParaRPr lang="cs-CZ" sz="1400" dirty="false"/>
          </a:p>
          <a:p>
            <a:pPr lvl="0">
              <a:lnSpc>
                <a:spcPct val="100000"/>
              </a:lnSpc>
              <a:spcBef>
                <a:spcPts val="0"/>
              </a:spcBef>
              <a:buFont typeface="Courier New" panose="02070309020205020404" pitchFamily="49" charset="0"/>
              <a:buChar char="o"/>
            </a:pPr>
            <a:r>
              <a:rPr lang="cs-CZ" sz="1400" dirty="false" smtClean="false"/>
              <a:t>weby, </a:t>
            </a:r>
            <a:r>
              <a:rPr lang="cs-CZ" sz="1400" dirty="false"/>
              <a:t>microsity, sociální média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propagační tiskoviny (brožury, letáky, plakáty, publikace, školicí materiály</a:t>
            </a:r>
            <a:r>
              <a:rPr lang="cs-CZ" sz="1400" dirty="false" smtClean="false"/>
              <a:t>) a </a:t>
            </a:r>
            <a:r>
              <a:rPr lang="cs-CZ" sz="1400" dirty="false"/>
              <a:t>propagační </a:t>
            </a:r>
            <a:r>
              <a:rPr lang="cs-CZ" sz="1400" dirty="false" smtClean="false"/>
              <a:t>předměty</a:t>
            </a:r>
            <a:endParaRPr lang="cs-CZ" sz="1400" dirty="false"/>
          </a:p>
          <a:p>
            <a:pPr lvl="0">
              <a:lnSpc>
                <a:spcPct val="100000"/>
              </a:lnSpc>
              <a:spcBef>
                <a:spcPts val="0"/>
              </a:spcBef>
              <a:buFont typeface="Courier New" panose="02070309020205020404" pitchFamily="49" charset="0"/>
              <a:buChar char="o"/>
            </a:pPr>
            <a:r>
              <a:rPr lang="cs-CZ" sz="1400" dirty="false"/>
              <a:t>propagační audiovizuální materiály (reklamní spoty, product placement, sponzorské vzkazy, reportáže, pořady</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inzerce (internet, tisk, outdoor</a:t>
            </a:r>
            <a:r>
              <a:rPr lang="cs-CZ" sz="1400" dirty="false" smtClean="false"/>
              <a:t>) </a:t>
            </a:r>
            <a:endParaRPr lang="cs-CZ" sz="1400" dirty="false"/>
          </a:p>
          <a:p>
            <a:pPr lvl="0">
              <a:lnSpc>
                <a:spcPct val="100000"/>
              </a:lnSpc>
              <a:spcBef>
                <a:spcPts val="0"/>
              </a:spcBef>
              <a:buFont typeface="Courier New" panose="02070309020205020404" pitchFamily="49" charset="0"/>
              <a:buChar char="o"/>
            </a:pPr>
            <a:r>
              <a:rPr lang="cs-CZ" sz="1400" dirty="false"/>
              <a:t>soutěže (s výjimkou cen do soutěží</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komunikační akce (semináře, workshopy, konference, tiskové konference, výstavy, </a:t>
            </a:r>
            <a:r>
              <a:rPr lang="cs-CZ" sz="1400" dirty="false" smtClean="false"/>
              <a:t>veletrhy)</a:t>
            </a:r>
            <a:endParaRPr lang="cs-CZ" sz="1400" dirty="false"/>
          </a:p>
          <a:p>
            <a:pPr lvl="0">
              <a:lnSpc>
                <a:spcPct val="100000"/>
              </a:lnSpc>
              <a:spcBef>
                <a:spcPts val="0"/>
              </a:spcBef>
              <a:buFont typeface="Courier New" panose="02070309020205020404" pitchFamily="49" charset="0"/>
              <a:buChar char="o"/>
            </a:pPr>
            <a:r>
              <a:rPr lang="cs-CZ" sz="1400" dirty="false"/>
              <a:t>PR výstupy při jejich distribuci (tiskové zprávy, informace pro média</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dokumenty </a:t>
            </a:r>
            <a:r>
              <a:rPr lang="cs-CZ" sz="1400" dirty="false" smtClean="false"/>
              <a:t>pro </a:t>
            </a:r>
            <a:r>
              <a:rPr lang="cs-CZ" sz="1400" dirty="false"/>
              <a:t>veřejnost či cílové </a:t>
            </a:r>
            <a:r>
              <a:rPr lang="cs-CZ" sz="1400" dirty="false" smtClean="false"/>
              <a:t>skupiny (vstupní</a:t>
            </a:r>
            <a:r>
              <a:rPr lang="cs-CZ" sz="1400" dirty="false"/>
              <a:t>, výstupní/závěrečné zprávy, analýzy, certifikáty, prezenční listiny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výzva k podání nabídek/zadávací dokumentace </a:t>
            </a:r>
            <a:r>
              <a:rPr lang="cs-CZ" sz="1400" dirty="false" smtClean="false"/>
              <a:t>zakázek</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11</a:t>
            </a:fld>
            <a:endParaRPr lang="cs-CZ" dirty="false">
              <a:solidFill>
                <a:srgbClr val="084A8B"/>
              </a:solidFill>
            </a:endParaRPr>
          </a:p>
        </p:txBody>
      </p:sp>
      <p:sp>
        <p:nvSpPr>
          <p:cNvPr id="7" name="Zástupný symbol pro obsah 6"/>
          <p:cNvSpPr>
            <a:spLocks noGrp="true"/>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false"/>
              <a:t>interní </a:t>
            </a:r>
            <a:r>
              <a:rPr lang="cs-CZ" sz="1400" dirty="false" smtClean="false"/>
              <a:t>dokumenty</a:t>
            </a:r>
            <a:endParaRPr lang="cs-CZ" sz="1400" dirty="false"/>
          </a:p>
          <a:p>
            <a:pPr lvl="0">
              <a:lnSpc>
                <a:spcPct val="100000"/>
              </a:lnSpc>
              <a:spcBef>
                <a:spcPts val="0"/>
              </a:spcBef>
              <a:buFont typeface="Courier New" panose="02070309020205020404" pitchFamily="49" charset="0"/>
              <a:buChar char="o"/>
            </a:pPr>
            <a:r>
              <a:rPr lang="cs-CZ" sz="1400" dirty="false"/>
              <a:t>archivační </a:t>
            </a:r>
            <a:r>
              <a:rPr lang="cs-CZ" sz="1400" dirty="false" smtClean="false"/>
              <a:t>šanony</a:t>
            </a:r>
            <a:endParaRPr lang="cs-CZ" sz="1400" dirty="false"/>
          </a:p>
          <a:p>
            <a:pPr lvl="0">
              <a:lnSpc>
                <a:spcPct val="100000"/>
              </a:lnSpc>
              <a:spcBef>
                <a:spcPts val="0"/>
              </a:spcBef>
              <a:buFont typeface="Courier New" panose="02070309020205020404" pitchFamily="49" charset="0"/>
              <a:buChar char="o"/>
            </a:pPr>
            <a:r>
              <a:rPr lang="cs-CZ" sz="1400" dirty="false"/>
              <a:t>elektronická i listinná </a:t>
            </a:r>
            <a:r>
              <a:rPr lang="cs-CZ" sz="1400" dirty="false" smtClean="false"/>
              <a:t>komunikace</a:t>
            </a:r>
            <a:endParaRPr lang="cs-CZ" sz="1400" dirty="false"/>
          </a:p>
          <a:p>
            <a:pPr lvl="0">
              <a:lnSpc>
                <a:spcPct val="100000"/>
              </a:lnSpc>
              <a:spcBef>
                <a:spcPts val="0"/>
              </a:spcBef>
              <a:buFont typeface="Courier New" panose="02070309020205020404" pitchFamily="49" charset="0"/>
              <a:buChar char="o"/>
            </a:pPr>
            <a:r>
              <a:rPr lang="cs-CZ" sz="1400" dirty="false"/>
              <a:t>pracovní smlouvy, smlouvy s dodavateli, dalšími příjemci, partnery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účetní doklady </a:t>
            </a:r>
            <a:r>
              <a:rPr lang="cs-CZ" sz="1400" dirty="false" smtClean="false"/>
              <a:t>vztahující se </a:t>
            </a:r>
            <a:r>
              <a:rPr lang="cs-CZ" sz="1400" dirty="false"/>
              <a:t>k výdajům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vybavení pořízené z prostředků projektu (s výjimkou propagačních předmětů</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neplacené PR články a převzaté PR výstupy (např. médii</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ceny do </a:t>
            </a:r>
            <a:r>
              <a:rPr lang="cs-CZ" sz="1400" dirty="false" smtClean="false"/>
              <a:t>soutěží</a:t>
            </a:r>
            <a:endParaRPr lang="cs-CZ" sz="1400" dirty="false"/>
          </a:p>
          <a:p>
            <a:pPr lvl="0">
              <a:lnSpc>
                <a:spcPct val="100000"/>
              </a:lnSpc>
              <a:spcBef>
                <a:spcPts val="0"/>
              </a:spcBef>
              <a:buFont typeface="Courier New" panose="02070309020205020404" pitchFamily="49" charset="0"/>
              <a:buChar char="o"/>
            </a:pPr>
            <a:r>
              <a:rPr lang="cs-CZ" sz="1400" dirty="false"/>
              <a:t>výstupy, kde to není technicky možné (např. strojově generované objednávky, faktury</a:t>
            </a:r>
            <a:r>
              <a:rPr lang="cs-CZ" sz="1400" dirty="false" smtClean="false"/>
              <a:t>)</a:t>
            </a:r>
            <a:endParaRPr lang="cs-CZ" sz="1400" dirty="false"/>
          </a:p>
        </p:txBody>
      </p:sp>
      <p:sp>
        <p:nvSpPr>
          <p:cNvPr id="8" name="TextovéPole 7"/>
          <p:cNvSpPr txBox="true"/>
          <p:nvPr/>
        </p:nvSpPr>
        <p:spPr>
          <a:xfrm>
            <a:off x="467544" y="1203752"/>
            <a:ext cx="1368152" cy="369332"/>
          </a:xfrm>
          <a:prstGeom prst="rect">
            <a:avLst/>
          </a:prstGeom>
          <a:noFill/>
        </p:spPr>
        <p:txBody>
          <a:bodyPr wrap="square" rtlCol="false">
            <a:spAutoFit/>
          </a:bodyPr>
          <a:lstStyle/>
          <a:p>
            <a:r>
              <a:rPr lang="cs-CZ" b="true" dirty="false" smtClean="false">
                <a:solidFill>
                  <a:srgbClr val="084A8B"/>
                </a:solidFill>
              </a:rPr>
              <a:t>ANO</a:t>
            </a:r>
            <a:endParaRPr lang="cs-CZ" b="true" dirty="false">
              <a:solidFill>
                <a:srgbClr val="084A8B"/>
              </a:solidFill>
            </a:endParaRPr>
          </a:p>
        </p:txBody>
      </p:sp>
      <p:sp>
        <p:nvSpPr>
          <p:cNvPr id="9" name="TextovéPole 8"/>
          <p:cNvSpPr txBox="true"/>
          <p:nvPr/>
        </p:nvSpPr>
        <p:spPr>
          <a:xfrm>
            <a:off x="5076056" y="1216576"/>
            <a:ext cx="1368152" cy="369332"/>
          </a:xfrm>
          <a:prstGeom prst="rect">
            <a:avLst/>
          </a:prstGeom>
          <a:noFill/>
        </p:spPr>
        <p:txBody>
          <a:bodyPr wrap="square" rtlCol="false">
            <a:spAutoFit/>
          </a:bodyPr>
          <a:lstStyle/>
          <a:p>
            <a:r>
              <a:rPr lang="cs-CZ" b="true" dirty="false" smtClean="false">
                <a:solidFill>
                  <a:srgbClr val="084A8B"/>
                </a:solidFill>
              </a:rPr>
              <a:t>NE</a:t>
            </a:r>
            <a:endParaRPr lang="cs-CZ" b="true" dirty="false">
              <a:solidFill>
                <a:srgbClr val="084A8B"/>
              </a:solidFill>
            </a:endParaRPr>
          </a:p>
        </p:txBody>
      </p:sp>
    </p:spTree>
    <p:extLst>
      <p:ext uri="{BB962C8B-B14F-4D97-AF65-F5344CB8AC3E}">
        <p14:creationId xmlns:p14="http://schemas.microsoft.com/office/powerpoint/2010/main" val="2443733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Praktické zkušenosti – kontrola </a:t>
            </a:r>
            <a:r>
              <a:rPr lang="cs-CZ" dirty="false" err="true"/>
              <a:t>ŽoP</a:t>
            </a:r>
            <a:r>
              <a:rPr lang="cs-CZ" dirty="false"/>
              <a:t> projektovým manažerem</a:t>
            </a:r>
          </a:p>
        </p:txBody>
      </p:sp>
      <p:sp>
        <p:nvSpPr>
          <p:cNvPr id="3" name="Zástupný symbol pro obsah 2"/>
          <p:cNvSpPr>
            <a:spLocks noGrp="true"/>
          </p:cNvSpPr>
          <p:nvPr>
            <p:ph idx="1"/>
          </p:nvPr>
        </p:nvSpPr>
        <p:spPr/>
        <p:txBody>
          <a:bodyPr/>
          <a:lstStyle/>
          <a:p>
            <a:pPr>
              <a:lnSpc>
                <a:spcPct val="100000"/>
              </a:lnSpc>
            </a:pPr>
            <a:endParaRPr lang="cs-CZ" sz="1800" b="true" dirty="false" smtClean="false"/>
          </a:p>
          <a:p>
            <a:pPr>
              <a:lnSpc>
                <a:spcPct val="100000"/>
              </a:lnSpc>
            </a:pPr>
            <a:r>
              <a:rPr lang="cs-CZ" sz="1800" b="true" dirty="false" smtClean="false"/>
              <a:t>Popsání povinné publicity </a:t>
            </a:r>
            <a:r>
              <a:rPr lang="cs-CZ" sz="1800" b="true" dirty="false"/>
              <a:t>a propagačních </a:t>
            </a:r>
            <a:r>
              <a:rPr lang="cs-CZ" sz="1800" b="true" dirty="false" smtClean="false"/>
              <a:t>opatření</a:t>
            </a:r>
          </a:p>
        </p:txBody>
      </p:sp>
    </p:spTree>
    <p:extLst>
      <p:ext uri="{BB962C8B-B14F-4D97-AF65-F5344CB8AC3E}">
        <p14:creationId xmlns:p14="http://schemas.microsoft.com/office/powerpoint/2010/main" val="170007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dirty="false" smtClean="false"/>
              <a:t>Všechny změny jsou administrovány v MS2014+ prostřednictvím formuláře žádosti o změnu (elektronicky s elektronickým podpisem oprávněné osoby), změnu zadává příjemce v systému ISKP2014+.</a:t>
            </a:r>
          </a:p>
          <a:p>
            <a:pPr>
              <a:lnSpc>
                <a:spcPct val="100000"/>
              </a:lnSpc>
            </a:pPr>
            <a:r>
              <a:rPr lang="cs-CZ" sz="1600" dirty="false" smtClean="false"/>
              <a:t>V případě, že se změna týká období </a:t>
            </a:r>
            <a:r>
              <a:rPr lang="cs-CZ" sz="1600" dirty="false" err="true" smtClean="false"/>
              <a:t>ZoR</a:t>
            </a:r>
            <a:r>
              <a:rPr lang="cs-CZ" sz="1600" dirty="false" smtClean="false"/>
              <a:t>, musí být schválena před vytvořením </a:t>
            </a:r>
            <a:r>
              <a:rPr lang="cs-CZ" sz="1600" dirty="false" err="true" smtClean="false"/>
              <a:t>ZoR</a:t>
            </a:r>
            <a:r>
              <a:rPr lang="cs-CZ" sz="1600" dirty="false" smtClean="false"/>
              <a:t>, jinak nelze </a:t>
            </a:r>
            <a:r>
              <a:rPr lang="cs-CZ" sz="1600" dirty="false" err="true" smtClean="false"/>
              <a:t>ZoR</a:t>
            </a:r>
            <a:r>
              <a:rPr lang="cs-CZ" sz="1600" dirty="false" smtClean="false"/>
              <a:t> vytvořit. Do doby ukončení procesu schvalování </a:t>
            </a:r>
            <a:r>
              <a:rPr lang="cs-CZ" sz="1600" dirty="false" err="true" smtClean="false"/>
              <a:t>ZoR</a:t>
            </a:r>
            <a:r>
              <a:rPr lang="cs-CZ" sz="1600" dirty="false" smtClean="false"/>
              <a:t> pak není možné podat žádost o změnu. </a:t>
            </a:r>
          </a:p>
          <a:p>
            <a:pPr>
              <a:lnSpc>
                <a:spcPct val="100000"/>
              </a:lnSpc>
            </a:pPr>
            <a:r>
              <a:rPr lang="cs-CZ" sz="1600" b="true" dirty="false" smtClean="false"/>
              <a:t>nepodstatné změny (neovlivní charakter projektu a nebude mít vliv na splnění cíle)</a:t>
            </a:r>
            <a:r>
              <a:rPr lang="cs-CZ" sz="1600" dirty="false" smtClean="false"/>
              <a:t> : změna kontaktní osoby, změna sídla příjemce, změna názvu příjemce, změna rozpočtu v rámci jedné kapitoly (přesun prostředků mezi položkami, vytváření nových položek), přesun prostředků mezi kapitolami do výše 20 % (počítáno kumulativně, netýká se Křížového financování), změna místa realizace nebo území dopad, které nemají dopad na způsobilost výdajů, změna ve způsobu provádění klíčových aktivit, které nemají negativní dopad ne plnění cílů projektu, navýšení počtu osob z CS, změna složení RT, změna smluv o partnerství, vypuštění partnera z realizace z důvodu jeho zániku, změna týkající se plátcovství daně z přidané hodnoty nebo partnera s finančním příspěvkem, také změna finančního plánu </a:t>
            </a:r>
          </a:p>
          <a:p>
            <a:pPr>
              <a:lnSpc>
                <a:spcPct val="100000"/>
              </a:lnSpc>
            </a:pPr>
            <a:endParaRPr lang="cs-CZ" sz="1600" dirty="false"/>
          </a:p>
        </p:txBody>
      </p:sp>
    </p:spTree>
    <p:extLst>
      <p:ext uri="{BB962C8B-B14F-4D97-AF65-F5344CB8AC3E}">
        <p14:creationId xmlns:p14="http://schemas.microsoft.com/office/powerpoint/2010/main" val="82945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b="true" dirty="false" smtClean="false"/>
              <a:t>Podstatné změny nesmí být provedeny dříve než bude schváleno ze strany ŘO.</a:t>
            </a:r>
          </a:p>
          <a:p>
            <a:pPr>
              <a:lnSpc>
                <a:spcPct val="100000"/>
              </a:lnSpc>
            </a:pPr>
            <a:r>
              <a:rPr lang="cs-CZ" sz="1600" b="true" dirty="false" smtClean="false"/>
              <a:t>podstatné změny (ovlivní charakter projektu a bude mít vliv na splnění cíle</a:t>
            </a:r>
            <a:r>
              <a:rPr lang="cs-CZ" sz="1600" dirty="false" smtClean="false"/>
              <a:t>) : </a:t>
            </a:r>
          </a:p>
          <a:p>
            <a:pPr lvl="1">
              <a:lnSpc>
                <a:spcPct val="100000"/>
              </a:lnSpc>
              <a:buFont typeface="Courier New" panose="02070309020205020404" pitchFamily="49" charset="0"/>
              <a:buChar char="o"/>
            </a:pPr>
            <a:r>
              <a:rPr lang="cs-CZ" sz="1600" u="sng" dirty="false" smtClean="false"/>
              <a:t>nevyžadují změnu právního aktu </a:t>
            </a:r>
            <a:r>
              <a:rPr lang="cs-CZ" sz="1600" dirty="false" smtClean="false"/>
              <a:t>: změny klíčových aktivit kdy se nejedná o technické aspekty, zahrnutí nové cílové skupiny, přesun prostředků mezi kapitolami vyšší než 20 % (kumulativně), navýšení celkového rozpočtu kapitoly Křížové financování, přesun mezi položkami na neinvestiční a investiční, změna bankovního účtu, změna vymezení monitorovacích období (pokud se nemění termín ukončení projektů), změna v termínech, kdy má být dosaženo stanoveného kroku</a:t>
            </a:r>
          </a:p>
          <a:p>
            <a:pPr lvl="1">
              <a:lnSpc>
                <a:spcPct val="100000"/>
              </a:lnSpc>
              <a:buFont typeface="Courier New" panose="02070309020205020404" pitchFamily="49" charset="0"/>
              <a:buChar char="o"/>
            </a:pPr>
            <a:r>
              <a:rPr lang="cs-CZ" sz="1600" u="sng" dirty="false" smtClean="false"/>
              <a:t>vyžadují </a:t>
            </a:r>
            <a:r>
              <a:rPr lang="cs-CZ" sz="1600" u="sng" dirty="false"/>
              <a:t>změnu právního aktu </a:t>
            </a:r>
            <a:r>
              <a:rPr lang="cs-CZ" sz="1600" dirty="false"/>
              <a:t>: změny </a:t>
            </a:r>
            <a:r>
              <a:rPr lang="cs-CZ" sz="1600" dirty="false" smtClean="false"/>
              <a:t>plánovaných výstupů a výsledků projektu (cílových hodnot indikátorů), změna termínu ukončení realizace projektu, nahrazení partnera projektu jiným subjektem, navýšení celkového rozpočtu projektu, vypuštění partnera z realizace z důvodu jeho zániku (pokud tato změna vyžaduje navýšení částky veřejné podpory příjemci), </a:t>
            </a:r>
            <a:endParaRPr lang="cs-CZ" sz="1600" dirty="false"/>
          </a:p>
        </p:txBody>
      </p:sp>
    </p:spTree>
    <p:extLst>
      <p:ext uri="{BB962C8B-B14F-4D97-AF65-F5344CB8AC3E}">
        <p14:creationId xmlns:p14="http://schemas.microsoft.com/office/powerpoint/2010/main" val="245671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Praktické zkušenosti - Kontrola </a:t>
            </a:r>
            <a:r>
              <a:rPr lang="cs-CZ" dirty="false" err="true" smtClean="false"/>
              <a:t>ŽoZ</a:t>
            </a:r>
            <a:r>
              <a:rPr lang="cs-CZ" dirty="false" smtClean="false"/>
              <a:t> </a:t>
            </a:r>
            <a:r>
              <a:rPr lang="cs-CZ" dirty="false"/>
              <a:t>projektovým manažerem</a:t>
            </a:r>
          </a:p>
        </p:txBody>
      </p:sp>
      <p:sp>
        <p:nvSpPr>
          <p:cNvPr id="3" name="Zástupný symbol pro obsah 2"/>
          <p:cNvSpPr>
            <a:spLocks noGrp="true"/>
          </p:cNvSpPr>
          <p:nvPr>
            <p:ph idx="1"/>
          </p:nvPr>
        </p:nvSpPr>
        <p:spPr/>
        <p:txBody>
          <a:bodyPr/>
          <a:lstStyle/>
          <a:p>
            <a:endParaRPr lang="cs-CZ" b="true" dirty="false" smtClean="false"/>
          </a:p>
          <a:p>
            <a:r>
              <a:rPr lang="cs-CZ" b="true" dirty="false" err="true" smtClean="false"/>
              <a:t>ŽoZ</a:t>
            </a:r>
            <a:r>
              <a:rPr lang="cs-CZ" b="true" dirty="false" smtClean="false"/>
              <a:t> podávat min. 10 dní před podáním </a:t>
            </a:r>
            <a:r>
              <a:rPr lang="cs-CZ" b="true" dirty="false" err="true" smtClean="false"/>
              <a:t>ZoR</a:t>
            </a:r>
            <a:r>
              <a:rPr lang="cs-CZ" b="true" dirty="false" smtClean="false"/>
              <a:t>, při změnách rozpočtu je vhodné přiložit Excel soubor změněného rozpočtu – Dokumenty </a:t>
            </a:r>
            <a:r>
              <a:rPr lang="cs-CZ" b="true" dirty="false" err="true" smtClean="false"/>
              <a:t>ŽoZ</a:t>
            </a:r>
            <a:endParaRPr lang="cs-CZ" b="true" u="sng" dirty="false"/>
          </a:p>
          <a:p>
            <a:endParaRPr lang="cs-CZ" dirty="false"/>
          </a:p>
        </p:txBody>
      </p:sp>
    </p:spTree>
    <p:extLst>
      <p:ext uri="{BB962C8B-B14F-4D97-AF65-F5344CB8AC3E}">
        <p14:creationId xmlns:p14="http://schemas.microsoft.com/office/powerpoint/2010/main" val="2534068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r>
              <a:rPr lang="cs-CZ" sz="1800" b="true" u="sng" dirty="false" smtClean="false"/>
              <a:t>Způsobilý výdaj </a:t>
            </a:r>
            <a:r>
              <a:rPr lang="cs-CZ" sz="1800" dirty="false" smtClean="false"/>
              <a:t>musí být v souladu s právními předpisy, v souladu s pravidly programu a s podmínkami poskytnutí podpory, musí být přiměřený, vzniknul v době realizace, splňuje podmínky územní způsobilosti, je řádně identifikovaný, prokazatelný a doložitelný, je nezbytný pro dosažení cílů projektu. Podmínky musí být splněny zároveň.</a:t>
            </a:r>
          </a:p>
          <a:p>
            <a:pPr>
              <a:lnSpc>
                <a:spcPct val="100000"/>
              </a:lnSpc>
            </a:pPr>
            <a:r>
              <a:rPr lang="cs-CZ" sz="1800" dirty="false" smtClean="false"/>
              <a:t>Příjemci </a:t>
            </a:r>
            <a:r>
              <a:rPr lang="cs-CZ" sz="1800" dirty="false"/>
              <a:t>jsou </a:t>
            </a:r>
            <a:r>
              <a:rPr lang="cs-CZ" sz="1800" b="true" dirty="false"/>
              <a:t>povinni vést účetnictví </a:t>
            </a:r>
            <a:r>
              <a:rPr lang="cs-CZ" sz="1800" dirty="false"/>
              <a:t>nebo daňovou evidenci v souladu s předpisy ČR. </a:t>
            </a:r>
            <a:r>
              <a:rPr lang="cs-CZ" sz="1800" dirty="false" smtClean="false"/>
              <a:t>Příjemci</a:t>
            </a:r>
            <a:r>
              <a:rPr lang="cs-CZ" sz="1800" dirty="false"/>
              <a:t>, kteří vedou účetnictví v plném nebo zjednodušeném rozsahu podle zákona č. 563/1991 Sb., o účetnictví, vedou účetnictví způsobem, který zajistí jednoznačné přiřazení účetních položek spadajících do přímých nákladů ke konkrétnímu projektu, tj. zejména výnosů a nákladů a zařazení do evidence majetku (u příjemců postupujících podle § 38a zákona o účetnictví se jedná o přiřazení zejména příjmů a výdajů a zařazení do evidence majetku). </a:t>
            </a:r>
            <a:endParaRPr lang="cs-CZ" sz="1800" dirty="false" smtClean="false"/>
          </a:p>
        </p:txBody>
      </p:sp>
    </p:spTree>
    <p:extLst>
      <p:ext uri="{BB962C8B-B14F-4D97-AF65-F5344CB8AC3E}">
        <p14:creationId xmlns:p14="http://schemas.microsoft.com/office/powerpoint/2010/main" val="372040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endParaRPr lang="cs-CZ" sz="1600" dirty="false" smtClean="false"/>
          </a:p>
          <a:p>
            <a:pPr>
              <a:lnSpc>
                <a:spcPct val="100000"/>
              </a:lnSpc>
              <a:buFont typeface="Courier New" panose="02070309020205020404" pitchFamily="49" charset="0"/>
              <a:buChar char="o"/>
            </a:pPr>
            <a:r>
              <a:rPr lang="cs-CZ" sz="2000" dirty="false" smtClean="false"/>
              <a:t>Za </a:t>
            </a:r>
            <a:r>
              <a:rPr lang="cs-CZ" sz="2000" dirty="false"/>
              <a:t>účelem zabránění dvojímu financování je příjemce </a:t>
            </a:r>
            <a:r>
              <a:rPr lang="cs-CZ" sz="2000" b="true" dirty="false"/>
              <a:t>povinen zajistit označení každého originálu účetního dokladu, který dokládá přímý způsobilý výdaj projektu, registračním číslem daného projektu. </a:t>
            </a:r>
            <a:endParaRPr lang="cs-CZ" sz="2000" b="true" dirty="false" smtClean="false"/>
          </a:p>
          <a:p>
            <a:pPr>
              <a:lnSpc>
                <a:spcPct val="100000"/>
              </a:lnSpc>
              <a:buFont typeface="Courier New" panose="02070309020205020404" pitchFamily="49" charset="0"/>
              <a:buChar char="o"/>
            </a:pPr>
            <a:r>
              <a:rPr lang="cs-CZ" sz="2000" b="true" dirty="false" smtClean="false"/>
              <a:t>K </a:t>
            </a:r>
            <a:r>
              <a:rPr lang="cs-CZ" sz="2000" b="true" dirty="false"/>
              <a:t>žádosti o platbu je nutné do IS KP14+ naskenovat účetní doklad v tom případě, pokud částka, která je z něj nárokována v žádosti o platbu jakožto výdaj projektu, přesahuje 10.000 </a:t>
            </a:r>
            <a:r>
              <a:rPr lang="cs-CZ" sz="2000" b="true" dirty="false" smtClean="false"/>
              <a:t>Kč. </a:t>
            </a:r>
            <a:r>
              <a:rPr lang="cs-CZ" sz="2000" dirty="false"/>
              <a:t>Doklady, z nichž je do projektu nárokována menší částka, není třeba do IS KP14+ jako přílohu soupisky dokladů v rámci žádosti o platbu skenovat. </a:t>
            </a:r>
            <a:endParaRPr lang="cs-CZ" sz="2000" dirty="false" smtClean="false"/>
          </a:p>
          <a:p>
            <a:pPr>
              <a:lnSpc>
                <a:spcPct val="100000"/>
              </a:lnSpc>
              <a:buFont typeface="Courier New" panose="02070309020205020404" pitchFamily="49" charset="0"/>
              <a:buChar char="o"/>
            </a:pPr>
            <a:r>
              <a:rPr lang="cs-CZ" sz="2000" dirty="false" smtClean="false"/>
              <a:t>Spolufinancování se odvíjí dle typu příjemce – obce, příspěvkové organizace obcí a krajů mají povinné spolufinancování 5 %</a:t>
            </a:r>
          </a:p>
        </p:txBody>
      </p:sp>
    </p:spTree>
    <p:extLst>
      <p:ext uri="{BB962C8B-B14F-4D97-AF65-F5344CB8AC3E}">
        <p14:creationId xmlns:p14="http://schemas.microsoft.com/office/powerpoint/2010/main" val="1589372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Kategorie způsobilých výdajů – přímé náklady :</a:t>
            </a:r>
          </a:p>
          <a:p>
            <a:pPr lvl="1">
              <a:lnSpc>
                <a:spcPct val="100000"/>
              </a:lnSpc>
              <a:buFont typeface="+mj-lt"/>
              <a:buAutoNum type="arabicPeriod"/>
            </a:pPr>
            <a:r>
              <a:rPr lang="cs-CZ" sz="1800" dirty="false" smtClean="false"/>
              <a:t>Osobní náklady</a:t>
            </a:r>
          </a:p>
          <a:p>
            <a:pPr lvl="1">
              <a:lnSpc>
                <a:spcPct val="100000"/>
              </a:lnSpc>
              <a:buFont typeface="+mj-lt"/>
              <a:buAutoNum type="arabicPeriod"/>
            </a:pPr>
            <a:r>
              <a:rPr lang="cs-CZ" sz="1800" dirty="false" smtClean="false"/>
              <a:t>Cestovné</a:t>
            </a:r>
          </a:p>
          <a:p>
            <a:pPr lvl="1">
              <a:lnSpc>
                <a:spcPct val="100000"/>
              </a:lnSpc>
              <a:buFont typeface="+mj-lt"/>
              <a:buAutoNum type="arabicPeriod"/>
            </a:pPr>
            <a:r>
              <a:rPr lang="cs-CZ" sz="1800" dirty="false" smtClean="false"/>
              <a:t>Nákup zařízení a vybavení a spotřebního materiálu</a:t>
            </a:r>
          </a:p>
          <a:p>
            <a:pPr lvl="1">
              <a:lnSpc>
                <a:spcPct val="100000"/>
              </a:lnSpc>
              <a:buFont typeface="+mj-lt"/>
              <a:buAutoNum type="arabicPeriod"/>
            </a:pPr>
            <a:r>
              <a:rPr lang="cs-CZ" sz="1800" dirty="false" smtClean="false"/>
              <a:t>Nákup služeb</a:t>
            </a:r>
          </a:p>
          <a:p>
            <a:pPr lvl="1">
              <a:lnSpc>
                <a:spcPct val="100000"/>
              </a:lnSpc>
              <a:buFont typeface="+mj-lt"/>
              <a:buAutoNum type="arabicPeriod"/>
            </a:pPr>
            <a:r>
              <a:rPr lang="cs-CZ" sz="1800" dirty="false" smtClean="false"/>
              <a:t>Drobné stavební úpravy</a:t>
            </a:r>
          </a:p>
          <a:p>
            <a:pPr lvl="1">
              <a:lnSpc>
                <a:spcPct val="100000"/>
              </a:lnSpc>
              <a:buFont typeface="+mj-lt"/>
              <a:buAutoNum type="arabicPeriod"/>
            </a:pPr>
            <a:r>
              <a:rPr lang="cs-CZ" sz="1800" dirty="false" smtClean="false"/>
              <a:t>Přímá podpora cílové skupiny</a:t>
            </a:r>
          </a:p>
          <a:p>
            <a:pPr lvl="1">
              <a:lnSpc>
                <a:spcPct val="100000"/>
              </a:lnSpc>
              <a:buFont typeface="+mj-lt"/>
              <a:buAutoNum type="arabicPeriod"/>
            </a:pPr>
            <a:r>
              <a:rPr lang="cs-CZ" sz="1800" dirty="false" smtClean="false"/>
              <a:t>Křížové financování</a:t>
            </a:r>
          </a:p>
          <a:p>
            <a:pPr marL="0" indent="0">
              <a:lnSpc>
                <a:spcPct val="100000"/>
              </a:lnSpc>
              <a:buNone/>
            </a:pPr>
            <a:endParaRPr lang="cs-CZ" sz="1800" dirty="false" smtClean="false"/>
          </a:p>
          <a:p>
            <a:pPr marL="0" indent="0">
              <a:lnSpc>
                <a:spcPct val="100000"/>
              </a:lnSpc>
              <a:buNone/>
            </a:pPr>
            <a:r>
              <a:rPr lang="cs-CZ" sz="1800" dirty="false" smtClean="false"/>
              <a:t>Čerpání </a:t>
            </a:r>
            <a:r>
              <a:rPr lang="cs-CZ" sz="1800" dirty="false"/>
              <a:t>prostředků v rámci jednotlivých položek schváleného rozpočtu nemůže být vyšší než </a:t>
            </a:r>
            <a:r>
              <a:rPr lang="cs-CZ" sz="1800" dirty="false" smtClean="false"/>
              <a:t>celkový rozpočet </a:t>
            </a:r>
            <a:r>
              <a:rPr lang="cs-CZ" sz="1800" dirty="false"/>
              <a:t>položky. V případě, že by hrozilo překročení rozpočtované částky u některé položky, musí být provedena rozpočtová změna tak, aby čerpání položky nepřevýšilo její plánovanou výši. Celkové překročení rozpočtu také není možné. </a:t>
            </a:r>
          </a:p>
        </p:txBody>
      </p:sp>
    </p:spTree>
    <p:extLst>
      <p:ext uri="{BB962C8B-B14F-4D97-AF65-F5344CB8AC3E}">
        <p14:creationId xmlns:p14="http://schemas.microsoft.com/office/powerpoint/2010/main" val="1390720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Osobní náklady : </a:t>
            </a:r>
          </a:p>
          <a:p>
            <a:pPr marL="0" indent="0">
              <a:lnSpc>
                <a:spcPct val="100000"/>
              </a:lnSpc>
              <a:buNone/>
            </a:pPr>
            <a:r>
              <a:rPr lang="cs-CZ" sz="1800" b="true" dirty="false"/>
              <a:t>  </a:t>
            </a:r>
            <a:r>
              <a:rPr lang="cs-CZ" sz="1800" b="true" dirty="false" smtClean="false"/>
              <a:t>     </a:t>
            </a:r>
            <a:r>
              <a:rPr lang="cs-CZ" sz="1800" dirty="false" smtClean="false"/>
              <a:t>pracovní výkaz se vyplňuje a dokládá jen v případě </a:t>
            </a:r>
          </a:p>
          <a:p>
            <a:pPr lvl="1">
              <a:lnSpc>
                <a:spcPct val="100000"/>
              </a:lnSpc>
              <a:buFont typeface="+mj-lt"/>
              <a:buAutoNum type="arabicPeriod"/>
            </a:pPr>
            <a:r>
              <a:rPr lang="cs-CZ" sz="1800" dirty="false" smtClean="false"/>
              <a:t>U pracovníka, který má uzavřenou smlouvu u zaměstnavatele a část z této smlouvy koná pro projekt a část v organizaci mimo projekt (např. 1 úvazek = pro projekt 0,4 + mimo projekt 0,6)</a:t>
            </a:r>
          </a:p>
          <a:p>
            <a:pPr lvl="1">
              <a:lnSpc>
                <a:spcPct val="100000"/>
              </a:lnSpc>
              <a:buFont typeface="+mj-lt"/>
              <a:buAutoNum type="arabicPeriod"/>
            </a:pPr>
            <a:r>
              <a:rPr lang="cs-CZ" sz="1800" dirty="false" smtClean="false"/>
              <a:t>U pracovníka, který koná činnosti jak v přímých nákladech, tak v nepřímých nákladech (bez ohledu na výši úvazku) </a:t>
            </a:r>
          </a:p>
          <a:p>
            <a:pPr marL="414000" lvl="1" indent="0">
              <a:lnSpc>
                <a:spcPct val="100000"/>
              </a:lnSpc>
              <a:buNone/>
            </a:pPr>
            <a:endParaRPr lang="cs-CZ" sz="1800" dirty="false" smtClean="false"/>
          </a:p>
          <a:p>
            <a:pPr marL="0" indent="0">
              <a:lnSpc>
                <a:spcPct val="100000"/>
              </a:lnSpc>
              <a:buNone/>
            </a:pPr>
            <a:r>
              <a:rPr lang="cs-CZ" sz="1800" dirty="false" smtClean="false"/>
              <a:t>       Vyplněný pracovní výkaz musí souhlasit s rozpisem mzdových nákladů.</a:t>
            </a:r>
          </a:p>
          <a:p>
            <a:pPr marL="0" indent="0">
              <a:lnSpc>
                <a:spcPct val="100000"/>
              </a:lnSpc>
              <a:spcBef>
                <a:spcPts val="0"/>
              </a:spcBef>
              <a:spcAft>
                <a:spcPts val="0"/>
              </a:spcAft>
              <a:buNone/>
            </a:pPr>
            <a:r>
              <a:rPr lang="cs-CZ" sz="1800" dirty="false"/>
              <a:t> </a:t>
            </a:r>
            <a:r>
              <a:rPr lang="cs-CZ" sz="1800" dirty="false" smtClean="false"/>
              <a:t>      </a:t>
            </a:r>
          </a:p>
          <a:p>
            <a:pPr marL="0" indent="0">
              <a:lnSpc>
                <a:spcPct val="100000"/>
              </a:lnSpc>
              <a:spcBef>
                <a:spcPts val="0"/>
              </a:spcBef>
              <a:spcAft>
                <a:spcPts val="0"/>
              </a:spcAft>
              <a:buNone/>
            </a:pPr>
            <a:r>
              <a:rPr lang="cs-CZ" sz="1800" dirty="false"/>
              <a:t> </a:t>
            </a:r>
            <a:r>
              <a:rPr lang="cs-CZ" sz="1800" dirty="false" smtClean="false"/>
              <a:t>      Úvazek pracovníka v OPZ může být maximálně 1,0 celkem, tj. součet všech </a:t>
            </a:r>
          </a:p>
          <a:p>
            <a:pPr marL="0" indent="0">
              <a:lnSpc>
                <a:spcPct val="100000"/>
              </a:lnSpc>
              <a:spcBef>
                <a:spcPts val="0"/>
              </a:spcBef>
              <a:spcAft>
                <a:spcPts val="0"/>
              </a:spcAft>
              <a:buNone/>
            </a:pPr>
            <a:r>
              <a:rPr lang="cs-CZ" sz="1800" dirty="false"/>
              <a:t> </a:t>
            </a:r>
            <a:r>
              <a:rPr lang="cs-CZ" sz="1800" dirty="false" smtClean="false"/>
              <a:t>      úvazků pracovníka u zaměstnavatele a partnera včetně příp. DPP a DPĆ a to po </a:t>
            </a:r>
          </a:p>
          <a:p>
            <a:pPr marL="0" indent="0">
              <a:lnSpc>
                <a:spcPct val="100000"/>
              </a:lnSpc>
              <a:spcBef>
                <a:spcPts val="0"/>
              </a:spcBef>
              <a:spcAft>
                <a:spcPts val="0"/>
              </a:spcAft>
              <a:buNone/>
            </a:pPr>
            <a:r>
              <a:rPr lang="cs-CZ" sz="1800" dirty="false"/>
              <a:t> </a:t>
            </a:r>
            <a:r>
              <a:rPr lang="cs-CZ" sz="1800" dirty="false" smtClean="false"/>
              <a:t>      celou dobu zapojení do projektu.</a:t>
            </a:r>
          </a:p>
          <a:p>
            <a:pPr marL="0" indent="0">
              <a:lnSpc>
                <a:spcPct val="100000"/>
              </a:lnSpc>
              <a:buNone/>
            </a:pPr>
            <a:r>
              <a:rPr lang="cs-CZ" sz="1800" dirty="false" smtClean="false"/>
              <a:t> </a:t>
            </a:r>
            <a:endParaRPr lang="cs-CZ" sz="1800" dirty="false"/>
          </a:p>
        </p:txBody>
      </p:sp>
    </p:spTree>
    <p:extLst>
      <p:ext uri="{BB962C8B-B14F-4D97-AF65-F5344CB8AC3E}">
        <p14:creationId xmlns:p14="http://schemas.microsoft.com/office/powerpoint/2010/main" val="154567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Obsah</a:t>
            </a:r>
            <a:endParaRPr lang="cs-CZ" dirty="false"/>
          </a:p>
        </p:txBody>
      </p:sp>
      <p:sp>
        <p:nvSpPr>
          <p:cNvPr id="3" name="Zástupný symbol pro obsah 2"/>
          <p:cNvSpPr>
            <a:spLocks noGrp="true"/>
          </p:cNvSpPr>
          <p:nvPr>
            <p:ph idx="1"/>
          </p:nvPr>
        </p:nvSpPr>
        <p:spPr/>
        <p:txBody>
          <a:bodyPr/>
          <a:lstStyle/>
          <a:p>
            <a:pPr marL="457200" indent="-457200">
              <a:buFont typeface="+mj-lt"/>
              <a:buAutoNum type="arabicParenR"/>
            </a:pPr>
            <a:r>
              <a:rPr lang="cs-CZ" sz="2000" dirty="false" smtClean="false"/>
              <a:t>Úvod</a:t>
            </a:r>
          </a:p>
          <a:p>
            <a:pPr marL="457200" indent="-457200">
              <a:buFont typeface="+mj-lt"/>
              <a:buAutoNum type="arabicParenR"/>
            </a:pPr>
            <a:r>
              <a:rPr lang="cs-CZ" sz="2000" dirty="false" smtClean="false"/>
              <a:t>Zpráva o realizaci projektu a žádost o platbu</a:t>
            </a:r>
          </a:p>
          <a:p>
            <a:pPr marL="457200" indent="-457200">
              <a:buFont typeface="+mj-lt"/>
              <a:buAutoNum type="arabicParenR"/>
            </a:pPr>
            <a:r>
              <a:rPr lang="cs-CZ" sz="2000" dirty="false" smtClean="false"/>
              <a:t>Změny projektu</a:t>
            </a:r>
          </a:p>
          <a:p>
            <a:pPr marL="457200" indent="-457200">
              <a:buFont typeface="+mj-lt"/>
              <a:buAutoNum type="arabicParenR"/>
            </a:pPr>
            <a:r>
              <a:rPr lang="cs-CZ" sz="2000" dirty="false" smtClean="false"/>
              <a:t>Finanční část (rozpočet, účetnictví, doklady, kontroly, veř. zakázky)</a:t>
            </a:r>
          </a:p>
          <a:p>
            <a:pPr marL="457200" indent="-457200">
              <a:buFont typeface="+mj-lt"/>
              <a:buAutoNum type="arabicParenR"/>
            </a:pPr>
            <a:r>
              <a:rPr lang="cs-CZ" sz="2000" dirty="false" smtClean="false"/>
              <a:t>Publicita</a:t>
            </a:r>
          </a:p>
          <a:p>
            <a:pPr marL="457200" indent="-457200">
              <a:buFont typeface="+mj-lt"/>
              <a:buAutoNum type="arabicParenR"/>
            </a:pPr>
            <a:r>
              <a:rPr lang="cs-CZ" sz="2000" dirty="false" smtClean="false"/>
              <a:t>Dotazy</a:t>
            </a:r>
            <a:endParaRPr lang="cs-CZ" sz="2000" dirty="false"/>
          </a:p>
          <a:p>
            <a:pPr marL="0" indent="0">
              <a:buNone/>
            </a:pPr>
            <a:endParaRPr lang="cs-CZ" dirty="false"/>
          </a:p>
        </p:txBody>
      </p:sp>
    </p:spTree>
    <p:extLst>
      <p:ext uri="{BB962C8B-B14F-4D97-AF65-F5344CB8AC3E}">
        <p14:creationId xmlns:p14="http://schemas.microsoft.com/office/powerpoint/2010/main" val="2372468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Nepřímý náklad </a:t>
            </a:r>
            <a:r>
              <a:rPr lang="cs-CZ" sz="1800" u="sng" dirty="false" smtClean="false"/>
              <a:t>– </a:t>
            </a:r>
            <a:r>
              <a:rPr lang="cs-CZ" sz="1800" dirty="false" smtClean="false"/>
              <a:t>max. 25 % přímých způsobilých výdajů, jsou poskytovány průběžně vždy spolu s prostředky na přímé náklady projektu, </a:t>
            </a:r>
          </a:p>
          <a:p>
            <a:r>
              <a:rPr lang="cs-CZ" sz="1800" b="true" dirty="false" smtClean="false"/>
              <a:t>- administrativa, řízení projektu (</a:t>
            </a:r>
            <a:r>
              <a:rPr lang="cs-CZ" sz="1800" b="true" dirty="false"/>
              <a:t>včetně finančního), účetnictví, personalistika komunikační a informační </a:t>
            </a:r>
            <a:r>
              <a:rPr lang="cs-CZ" sz="1800" b="true" dirty="false" smtClean="false"/>
              <a:t>opatření, </a:t>
            </a:r>
            <a:r>
              <a:rPr lang="cs-CZ" sz="1800" b="true" dirty="false"/>
              <a:t>občerstvení a stravování a podpůrné procesy </a:t>
            </a:r>
            <a:r>
              <a:rPr lang="cs-CZ" sz="1800" dirty="false" smtClean="false"/>
              <a:t>(stravné i pro CS)</a:t>
            </a:r>
            <a:endParaRPr lang="cs-CZ" sz="1800" b="true" dirty="false" smtClean="false"/>
          </a:p>
          <a:p>
            <a:r>
              <a:rPr lang="cs-CZ" sz="1800" b="true" dirty="false" smtClean="false"/>
              <a:t>- cestovní </a:t>
            </a:r>
            <a:r>
              <a:rPr lang="cs-CZ" sz="1800" b="true" dirty="false"/>
              <a:t>náhrady spojené s pracovními cestami realizačního týmu </a:t>
            </a:r>
            <a:endParaRPr lang="cs-CZ" sz="1800" dirty="false"/>
          </a:p>
          <a:p>
            <a:r>
              <a:rPr lang="cs-CZ" sz="1800" b="true" dirty="false" smtClean="false"/>
              <a:t>- spotřební </a:t>
            </a:r>
            <a:r>
              <a:rPr lang="cs-CZ" sz="1800" b="true" dirty="false"/>
              <a:t>materiál, zařízení a vybavení </a:t>
            </a:r>
            <a:r>
              <a:rPr lang="cs-CZ" sz="1800" dirty="false" smtClean="false"/>
              <a:t>(neplatí pro CS)</a:t>
            </a:r>
            <a:endParaRPr lang="cs-CZ" sz="1800" b="true" dirty="false" smtClean="false"/>
          </a:p>
          <a:p>
            <a:r>
              <a:rPr lang="cs-CZ" sz="1800" b="true" dirty="false" smtClean="false"/>
              <a:t>- prostory </a:t>
            </a:r>
            <a:r>
              <a:rPr lang="cs-CZ" sz="1800" b="true" dirty="false"/>
              <a:t>pro realizaci projektu </a:t>
            </a:r>
            <a:r>
              <a:rPr lang="cs-CZ" sz="1800" dirty="false" smtClean="false"/>
              <a:t>(prostory k administraci, odpisy platí i pro CS, energie, vodné, stočné platí i pro CS)</a:t>
            </a:r>
          </a:p>
          <a:p>
            <a:r>
              <a:rPr lang="cs-CZ" sz="1800" b="true" dirty="false" smtClean="false"/>
              <a:t>- ostatní </a:t>
            </a:r>
            <a:r>
              <a:rPr lang="cs-CZ" sz="1800" b="true" dirty="false"/>
              <a:t>provozní výdaje </a:t>
            </a:r>
            <a:r>
              <a:rPr lang="cs-CZ" sz="1800" dirty="false" smtClean="false"/>
              <a:t>(internet, telefon i pro CS)</a:t>
            </a:r>
            <a:endParaRPr lang="cs-CZ" sz="1800" dirty="false"/>
          </a:p>
          <a:p>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196325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Příjmy projektu </a:t>
            </a:r>
          </a:p>
          <a:p>
            <a:pPr>
              <a:lnSpc>
                <a:spcPct val="100000"/>
              </a:lnSpc>
            </a:pPr>
            <a:r>
              <a:rPr lang="cs-CZ" sz="1800" dirty="false" smtClean="false"/>
              <a:t>příjmy </a:t>
            </a:r>
            <a:r>
              <a:rPr lang="cs-CZ" sz="1800" dirty="false"/>
              <a:t>za poskytované služby, které jsou i jen částečně financované v rámci projektu (konferenční poplatky, poplatky za školení apod.); </a:t>
            </a:r>
          </a:p>
          <a:p>
            <a:pPr>
              <a:lnSpc>
                <a:spcPct val="100000"/>
              </a:lnSpc>
            </a:pPr>
            <a:r>
              <a:rPr lang="cs-CZ" sz="1800" dirty="false" smtClean="false"/>
              <a:t>příjmy </a:t>
            </a:r>
            <a:r>
              <a:rPr lang="cs-CZ" sz="1800" dirty="false"/>
              <a:t>za prodej výrobků, které vznikly v rámci projektu (tj. výrobků, na jejichž vznik byly vynaloženy výdaje projektu); </a:t>
            </a:r>
          </a:p>
          <a:p>
            <a:pPr>
              <a:lnSpc>
                <a:spcPct val="100000"/>
              </a:lnSpc>
            </a:pPr>
            <a:r>
              <a:rPr lang="cs-CZ" sz="1800" dirty="false" smtClean="false"/>
              <a:t>pronájem </a:t>
            </a:r>
            <a:r>
              <a:rPr lang="cs-CZ" sz="1800" dirty="false"/>
              <a:t>prostor, zařízení, softwaru atd. financovaných v rámci projektu; </a:t>
            </a:r>
          </a:p>
          <a:p>
            <a:pPr>
              <a:lnSpc>
                <a:spcPct val="100000"/>
              </a:lnSpc>
            </a:pPr>
            <a:r>
              <a:rPr lang="cs-CZ" sz="1800" dirty="false" smtClean="false"/>
              <a:t>prostředky</a:t>
            </a:r>
            <a:r>
              <a:rPr lang="cs-CZ" sz="1800" dirty="false"/>
              <a:t>, kterými partner či další subjekt zapojený do realizace projektu (např. jako zaměstnavatel školených osob) spolufinancuje z vlastních zdrojů projektové činnosti z důvodu aplikace některé z blokových výjimek ze zákazu veřejné podpory. </a:t>
            </a:r>
          </a:p>
          <a:p>
            <a:pPr>
              <a:lnSpc>
                <a:spcPct val="100000"/>
              </a:lnSpc>
            </a:pPr>
            <a:endParaRPr lang="cs-CZ" sz="1800" dirty="false" smtClean="false"/>
          </a:p>
          <a:p>
            <a:pPr>
              <a:lnSpc>
                <a:spcPct val="100000"/>
              </a:lnSpc>
            </a:pPr>
            <a:r>
              <a:rPr lang="cs-CZ" sz="1800" u="sng" dirty="false" smtClean="false"/>
              <a:t>Příjmem projektu nikdy nejsou</a:t>
            </a:r>
            <a:r>
              <a:rPr lang="cs-CZ" sz="1800" dirty="false" smtClean="false"/>
              <a:t> : úroky vygenerované na bankovních účtech příjemce; platby, které příjemce obdrží ze smluvních pokut v důsledku porušení smlouvy; platby, které vznikají v důsledku toho, že třetí osoba vybraná podle pravidel pro zadávání zakázek svou nabídku stáhne (peněžní jistota)</a:t>
            </a:r>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4397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smtClean="false"/>
              <a:t>Praktické zkušenosti – kontrola </a:t>
            </a:r>
            <a:r>
              <a:rPr lang="cs-CZ" dirty="false" err="true" smtClean="false"/>
              <a:t>ŽoP</a:t>
            </a:r>
            <a:r>
              <a:rPr lang="cs-CZ" dirty="false" smtClean="false"/>
              <a:t> projektovým manažerem</a:t>
            </a:r>
            <a:endParaRPr lang="cs-CZ" dirty="false"/>
          </a:p>
        </p:txBody>
      </p:sp>
      <p:sp>
        <p:nvSpPr>
          <p:cNvPr id="3" name="Zástupný symbol pro obsah 2"/>
          <p:cNvSpPr>
            <a:spLocks noGrp="true"/>
          </p:cNvSpPr>
          <p:nvPr>
            <p:ph idx="1"/>
          </p:nvPr>
        </p:nvSpPr>
        <p:spPr>
          <a:xfrm>
            <a:off x="540000" y="1800000"/>
            <a:ext cx="8064000" cy="4581328"/>
          </a:xfrm>
        </p:spPr>
        <p:txBody>
          <a:bodyPr/>
          <a:lstStyle/>
          <a:p>
            <a:pPr>
              <a:lnSpc>
                <a:spcPct val="100000"/>
              </a:lnSpc>
            </a:pPr>
            <a:r>
              <a:rPr lang="cs-CZ" sz="1800" b="true" dirty="false" smtClean="false"/>
              <a:t>Částka na nepřímé náklady – pozor, zaokrouhlit směrem dolů</a:t>
            </a:r>
          </a:p>
          <a:p>
            <a:pPr>
              <a:lnSpc>
                <a:spcPct val="100000"/>
              </a:lnSpc>
            </a:pPr>
            <a:r>
              <a:rPr lang="cs-CZ" sz="1800" b="true" dirty="false" smtClean="false"/>
              <a:t>Bankovní účty/výdajové pokladní doklady (pro výdaje nad 10 tis.) </a:t>
            </a:r>
          </a:p>
          <a:p>
            <a:pPr lvl="1">
              <a:lnSpc>
                <a:spcPct val="100000"/>
              </a:lnSpc>
            </a:pPr>
            <a:r>
              <a:rPr lang="cs-CZ" sz="1400" b="true" dirty="false" smtClean="false"/>
              <a:t>– údaje na soupiskách musí být obsaženy ve výpisech BÚ, shoda data úhrady</a:t>
            </a:r>
          </a:p>
          <a:p>
            <a:pPr lvl="1">
              <a:lnSpc>
                <a:spcPct val="100000"/>
              </a:lnSpc>
            </a:pPr>
            <a:r>
              <a:rPr lang="cs-CZ" sz="1400" b="true" dirty="false" smtClean="false"/>
              <a:t>- označení položek na BÚ, vhodné i na faktuře</a:t>
            </a:r>
          </a:p>
          <a:p>
            <a:pPr>
              <a:lnSpc>
                <a:spcPct val="100000"/>
              </a:lnSpc>
            </a:pPr>
            <a:r>
              <a:rPr lang="cs-CZ" sz="1800" b="true" dirty="false" smtClean="false"/>
              <a:t>Účetní doklady nad 10 tis. </a:t>
            </a:r>
            <a:r>
              <a:rPr lang="cs-CZ" sz="1800" b="true" dirty="false"/>
              <a:t> </a:t>
            </a:r>
            <a:r>
              <a:rPr lang="cs-CZ" sz="1800" b="true" dirty="false" smtClean="false"/>
              <a:t>- v souladu se zákonem *</a:t>
            </a:r>
          </a:p>
          <a:p>
            <a:pPr>
              <a:lnSpc>
                <a:spcPct val="100000"/>
              </a:lnSpc>
            </a:pPr>
            <a:r>
              <a:rPr lang="cs-CZ" sz="1800" b="true" dirty="false" smtClean="false"/>
              <a:t>Částky nárokované na soupisce musí být v souladu s rozpočtem projektu, způsobilost</a:t>
            </a:r>
          </a:p>
          <a:p>
            <a:pPr>
              <a:lnSpc>
                <a:spcPct val="100000"/>
              </a:lnSpc>
            </a:pPr>
            <a:r>
              <a:rPr lang="cs-CZ" sz="1800" b="true" dirty="false" smtClean="false"/>
              <a:t>DPH + registr smluv </a:t>
            </a:r>
          </a:p>
          <a:p>
            <a:pPr>
              <a:lnSpc>
                <a:spcPct val="100000"/>
              </a:lnSpc>
            </a:pPr>
            <a:r>
              <a:rPr lang="cs-CZ" sz="1800" b="true" dirty="false" smtClean="false"/>
              <a:t>Pracovní výkazy **</a:t>
            </a:r>
          </a:p>
          <a:p>
            <a:pPr>
              <a:lnSpc>
                <a:spcPct val="100000"/>
              </a:lnSpc>
            </a:pPr>
            <a:r>
              <a:rPr lang="cs-CZ" sz="1800" b="true" dirty="false" smtClean="false"/>
              <a:t>Výdaje vázané na zakázku</a:t>
            </a:r>
          </a:p>
          <a:p>
            <a:pPr>
              <a:lnSpc>
                <a:spcPct val="100000"/>
              </a:lnSpc>
            </a:pPr>
            <a:r>
              <a:rPr lang="cs-CZ" sz="1800" b="true" dirty="false" smtClean="false"/>
              <a:t>Soupiska dokladů</a:t>
            </a:r>
          </a:p>
          <a:p>
            <a:pPr>
              <a:lnSpc>
                <a:spcPct val="100000"/>
              </a:lnSpc>
            </a:pPr>
            <a:r>
              <a:rPr lang="cs-CZ" sz="1800" b="true" dirty="false"/>
              <a:t>Čestné prohlášení týkající se insolvence (vyplňují všichni).</a:t>
            </a:r>
          </a:p>
          <a:p>
            <a:pPr>
              <a:lnSpc>
                <a:spcPct val="100000"/>
              </a:lnSpc>
            </a:pPr>
            <a:endParaRPr lang="cs-CZ" sz="1800" b="true" dirty="false"/>
          </a:p>
        </p:txBody>
      </p:sp>
    </p:spTree>
    <p:extLst>
      <p:ext uri="{BB962C8B-B14F-4D97-AF65-F5344CB8AC3E}">
        <p14:creationId xmlns:p14="http://schemas.microsoft.com/office/powerpoint/2010/main" val="249918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412776"/>
            <a:ext cx="8208464" cy="4320000"/>
          </a:xfrm>
        </p:spPr>
        <p:txBody>
          <a:bodyPr>
            <a:noAutofit/>
          </a:bodyPr>
          <a:lstStyle/>
          <a:p>
            <a:pPr marL="414000" lvl="1" indent="0">
              <a:lnSpc>
                <a:spcPct val="120000"/>
              </a:lnSpc>
              <a:spcBef>
                <a:spcPts val="0"/>
              </a:spcBef>
              <a:spcAft>
                <a:spcPts val="0"/>
              </a:spcAft>
              <a:buNone/>
            </a:pPr>
            <a:endParaRPr lang="cs-CZ" b="true" u="sng" dirty="false" smtClean="false"/>
          </a:p>
          <a:p>
            <a:pPr marL="414000" lvl="1" indent="0">
              <a:lnSpc>
                <a:spcPct val="120000"/>
              </a:lnSpc>
              <a:spcBef>
                <a:spcPts val="0"/>
              </a:spcBef>
              <a:spcAft>
                <a:spcPts val="0"/>
              </a:spcAft>
              <a:buNone/>
            </a:pPr>
            <a:r>
              <a:rPr lang="cs-CZ" b="true" u="sng" dirty="false" smtClean="false"/>
              <a:t>Pravidla pro zadávání zakázek najdete v Obecné části pravidle pro žadatele a příjemce</a:t>
            </a:r>
          </a:p>
          <a:p>
            <a:pPr marL="414000" lvl="1" indent="0">
              <a:lnSpc>
                <a:spcPct val="120000"/>
              </a:lnSpc>
              <a:spcBef>
                <a:spcPts val="0"/>
              </a:spcBef>
              <a:spcAft>
                <a:spcPts val="0"/>
              </a:spcAft>
              <a:buNone/>
            </a:pPr>
            <a:endParaRPr lang="cs-CZ" b="true" u="sng" dirty="false" smtClean="false"/>
          </a:p>
          <a:p>
            <a:pPr>
              <a:lnSpc>
                <a:spcPct val="120000"/>
              </a:lnSpc>
            </a:pPr>
            <a:r>
              <a:rPr lang="cs-CZ" sz="2000" b="true" dirty="false"/>
              <a:t>Příjemce musí při přípravě zadávacího řízení i v jeho průběhu počítat s časem nezbytným na kontroly prováděné ŘO</a:t>
            </a:r>
            <a:r>
              <a:rPr lang="cs-CZ" sz="2000" dirty="false"/>
              <a:t>! </a:t>
            </a:r>
            <a:r>
              <a:rPr lang="cs-CZ" sz="2000" dirty="false" smtClean="false"/>
              <a:t> </a:t>
            </a:r>
            <a:endParaRPr lang="cs-CZ" sz="2000" dirty="false"/>
          </a:p>
        </p:txBody>
      </p:sp>
    </p:spTree>
    <p:extLst>
      <p:ext uri="{BB962C8B-B14F-4D97-AF65-F5344CB8AC3E}">
        <p14:creationId xmlns:p14="http://schemas.microsoft.com/office/powerpoint/2010/main" val="309446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700808"/>
            <a:ext cx="8208464" cy="4031968"/>
          </a:xfrm>
        </p:spPr>
        <p:txBody>
          <a:bodyPr>
            <a:noAutofit/>
          </a:bodyPr>
          <a:lstStyle/>
          <a:p>
            <a:pPr>
              <a:lnSpc>
                <a:spcPct val="120000"/>
              </a:lnSpc>
            </a:pPr>
            <a:r>
              <a:rPr lang="cs-CZ" sz="1600" dirty="false" smtClean="false"/>
              <a:t>Příjemce </a:t>
            </a:r>
            <a:r>
              <a:rPr lang="cs-CZ" sz="1600" dirty="false"/>
              <a:t>zasílá dokumentaci k zadávacímu </a:t>
            </a:r>
            <a:r>
              <a:rPr lang="cs-CZ" sz="1600" dirty="false" smtClean="false"/>
              <a:t>řízení (hodnota od 400 tisíc Kč/500 tisíc Kč) </a:t>
            </a:r>
            <a:r>
              <a:rPr lang="cs-CZ" sz="1600" dirty="false"/>
              <a:t>v těchto okamžicích: </a:t>
            </a:r>
          </a:p>
          <a:p>
            <a:pPr marL="486000" lvl="2" indent="0">
              <a:lnSpc>
                <a:spcPct val="120000"/>
              </a:lnSpc>
              <a:buNone/>
            </a:pPr>
            <a:r>
              <a:rPr lang="cs-CZ" sz="1600" dirty="false"/>
              <a:t>a) </a:t>
            </a:r>
            <a:r>
              <a:rPr lang="cs-CZ" sz="1600" b="true" dirty="false"/>
              <a:t>před vyhlášením výběrového/zadávacího řízení </a:t>
            </a:r>
            <a:r>
              <a:rPr lang="cs-CZ" sz="1600" dirty="false"/>
              <a:t>(tj. kontrole podléhá výzva k podání nabídek či jinak označený dokument plnící danou funkci); </a:t>
            </a:r>
          </a:p>
          <a:p>
            <a:pPr marL="486000" lvl="2" indent="0">
              <a:lnSpc>
                <a:spcPct val="120000"/>
              </a:lnSpc>
              <a:buNone/>
            </a:pPr>
            <a:r>
              <a:rPr lang="cs-CZ" sz="1600" dirty="false"/>
              <a:t>b) </a:t>
            </a:r>
            <a:r>
              <a:rPr lang="cs-CZ" sz="1600" b="true" dirty="false"/>
              <a:t>před podpisem smlouvy s vybraným dodavatelem </a:t>
            </a:r>
            <a:r>
              <a:rPr lang="cs-CZ" sz="1600" dirty="false"/>
              <a:t>poté, co zadavatel provedl posouzení a hodnocení nabídek (tj. kontrole podléhá: zveřejnění výzvy k podání nabídek či jinak označeného dokumentu plnícího danou funkci, případné poskytování dodatečných informací, provedení posouzení a hodnocení nabídek a připravená smlouva s dodavatelem); </a:t>
            </a:r>
          </a:p>
          <a:p>
            <a:pPr marL="486000" lvl="2" indent="0">
              <a:lnSpc>
                <a:spcPct val="120000"/>
              </a:lnSpc>
              <a:buNone/>
            </a:pPr>
            <a:r>
              <a:rPr lang="cs-CZ" sz="1600" dirty="false"/>
              <a:t>c) </a:t>
            </a:r>
            <a:r>
              <a:rPr lang="cs-CZ" sz="1600" b="true" dirty="false"/>
              <a:t>před podpisem dodatku ke smlouvě s dodavatelem </a:t>
            </a:r>
            <a:r>
              <a:rPr lang="cs-CZ" sz="1600" dirty="false"/>
              <a:t>(tj. kontrole podléhá připravený dodatek ke smlouvě s dodavatelem). </a:t>
            </a:r>
          </a:p>
        </p:txBody>
      </p:sp>
    </p:spTree>
    <p:extLst>
      <p:ext uri="{BB962C8B-B14F-4D97-AF65-F5344CB8AC3E}">
        <p14:creationId xmlns:p14="http://schemas.microsoft.com/office/powerpoint/2010/main" val="339440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smtClean="false"/>
              <a:t>Praktické zkušenosti – kontrola </a:t>
            </a:r>
            <a:r>
              <a:rPr lang="cs-CZ" dirty="false" err="true" smtClean="false"/>
              <a:t>ŽoP</a:t>
            </a:r>
            <a:r>
              <a:rPr lang="cs-CZ" dirty="false" smtClean="false"/>
              <a:t> projektovým manažerem</a:t>
            </a:r>
            <a:endParaRPr lang="cs-CZ" dirty="false"/>
          </a:p>
        </p:txBody>
      </p:sp>
      <p:sp>
        <p:nvSpPr>
          <p:cNvPr id="3" name="Zástupný symbol pro obsah 2"/>
          <p:cNvSpPr>
            <a:spLocks noGrp="true"/>
          </p:cNvSpPr>
          <p:nvPr>
            <p:ph idx="1"/>
          </p:nvPr>
        </p:nvSpPr>
        <p:spPr>
          <a:xfrm>
            <a:off x="540000" y="1800000"/>
            <a:ext cx="8064000" cy="4581328"/>
          </a:xfrm>
        </p:spPr>
        <p:txBody>
          <a:bodyPr/>
          <a:lstStyle/>
          <a:p>
            <a:pPr>
              <a:lnSpc>
                <a:spcPct val="100000"/>
              </a:lnSpc>
            </a:pPr>
            <a:endParaRPr lang="cs-CZ" sz="1800" b="true" dirty="false" smtClean="false"/>
          </a:p>
          <a:p>
            <a:pPr>
              <a:lnSpc>
                <a:spcPct val="100000"/>
              </a:lnSpc>
            </a:pPr>
            <a:r>
              <a:rPr lang="cs-CZ" sz="1800" b="true" dirty="false" smtClean="false"/>
              <a:t>Registr smluv **</a:t>
            </a:r>
          </a:p>
          <a:p>
            <a:pPr>
              <a:lnSpc>
                <a:spcPct val="100000"/>
              </a:lnSpc>
            </a:pPr>
            <a:r>
              <a:rPr lang="cs-CZ" sz="1800" b="true" dirty="false" smtClean="false"/>
              <a:t>Výdaje vázané na zakázku</a:t>
            </a:r>
          </a:p>
        </p:txBody>
      </p:sp>
    </p:spTree>
    <p:extLst>
      <p:ext uri="{BB962C8B-B14F-4D97-AF65-F5344CB8AC3E}">
        <p14:creationId xmlns:p14="http://schemas.microsoft.com/office/powerpoint/2010/main" val="3476858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Kontroly</a:t>
            </a:r>
            <a:endParaRPr lang="cs-CZ" dirty="false"/>
          </a:p>
        </p:txBody>
      </p:sp>
      <p:sp>
        <p:nvSpPr>
          <p:cNvPr id="3" name="Zástupný symbol pro obsah 2"/>
          <p:cNvSpPr>
            <a:spLocks noGrp="true"/>
          </p:cNvSpPr>
          <p:nvPr>
            <p:ph idx="1"/>
          </p:nvPr>
        </p:nvSpPr>
        <p:spPr>
          <a:xfrm>
            <a:off x="467544" y="1268760"/>
            <a:ext cx="8064000" cy="4968552"/>
          </a:xfrm>
        </p:spPr>
        <p:txBody>
          <a:bodyPr>
            <a:noAutofit/>
          </a:bodyPr>
          <a:lstStyle/>
          <a:p>
            <a:pPr marL="457200" lvl="1" indent="0">
              <a:buNone/>
            </a:pPr>
            <a:endParaRPr lang="cs-CZ" sz="1600" u="sng" dirty="false" smtClean="false"/>
          </a:p>
          <a:p>
            <a:pPr marL="742950" lvl="1" indent="-285750"/>
            <a:r>
              <a:rPr lang="cs-CZ" sz="1800" u="sng" dirty="false" smtClean="false"/>
              <a:t>Kontrola administrativní a kontrola na místě</a:t>
            </a:r>
          </a:p>
          <a:p>
            <a:pPr marL="742950" lvl="1" indent="-285750"/>
            <a:endParaRPr lang="cs-CZ" sz="1800" u="sng" dirty="false" smtClean="false"/>
          </a:p>
          <a:p>
            <a:pPr marL="742950" lvl="1" indent="-285750"/>
            <a:r>
              <a:rPr lang="cs-CZ" sz="1800" u="sng" dirty="false" smtClean="false"/>
              <a:t>Kontrola administrativní </a:t>
            </a:r>
            <a:r>
              <a:rPr lang="cs-CZ" sz="1800" dirty="false" smtClean="false"/>
              <a:t>znamená kontrolu zprávy o realizaci projektu a žádosti o platbu prostřednictvím systému MS2014+</a:t>
            </a:r>
            <a:endParaRPr lang="cs-CZ" sz="1800" dirty="false"/>
          </a:p>
          <a:p>
            <a:pPr marL="742950" lvl="1" indent="-285750"/>
            <a:endParaRPr lang="cs-CZ" sz="1800" u="sng" dirty="false" smtClean="false"/>
          </a:p>
          <a:p>
            <a:pPr marL="742950" lvl="1" indent="-285750"/>
            <a:r>
              <a:rPr lang="cs-CZ" sz="1800" u="sng" dirty="false" smtClean="false"/>
              <a:t>Kontrola </a:t>
            </a:r>
            <a:r>
              <a:rPr lang="cs-CZ" sz="1800" u="sng" dirty="false"/>
              <a:t>na místě </a:t>
            </a:r>
            <a:r>
              <a:rPr lang="cs-CZ" sz="1800" dirty="false"/>
              <a:t>je vykonávána na základě čl. 125 odst. 4 písm. a) a čl. 125 odst. 5 obecného nařízení a zákona č. 320/2001 Sb., o finanční kontrole ve veřejné správě a o změně některých zákonů (zákon o finanční kontrole</a:t>
            </a:r>
            <a:r>
              <a:rPr lang="cs-CZ" sz="1800" dirty="false" smtClean="false"/>
              <a:t>).</a:t>
            </a:r>
            <a:endParaRPr lang="cs-CZ" sz="1800" dirty="false"/>
          </a:p>
          <a:p>
            <a:pPr marL="742950" lvl="1" indent="-285750">
              <a:buFontTx/>
              <a:buChar char="-"/>
            </a:pPr>
            <a:r>
              <a:rPr lang="cs-CZ" sz="1800" dirty="false" smtClean="false"/>
              <a:t>Kontroly před vydáním právního aktu</a:t>
            </a:r>
          </a:p>
          <a:p>
            <a:pPr marL="742950" lvl="1" indent="-285750">
              <a:buFontTx/>
              <a:buChar char="-"/>
            </a:pPr>
            <a:r>
              <a:rPr lang="cs-CZ" sz="1800" dirty="false" smtClean="false"/>
              <a:t>Kontroly/audity po vydání právního aktu (ohlášená i neohlášená kontrola)</a:t>
            </a:r>
          </a:p>
          <a:p>
            <a:pPr marL="742950" lvl="1" indent="-285750">
              <a:buFontTx/>
              <a:buChar char="-"/>
            </a:pPr>
            <a:endParaRPr lang="cs-CZ" sz="1600" dirty="false"/>
          </a:p>
        </p:txBody>
      </p:sp>
    </p:spTree>
    <p:extLst>
      <p:ext uri="{BB962C8B-B14F-4D97-AF65-F5344CB8AC3E}">
        <p14:creationId xmlns:p14="http://schemas.microsoft.com/office/powerpoint/2010/main" val="166424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Kontaktní osoby</a:t>
            </a:r>
            <a:endParaRPr lang="cs-CZ" dirty="false"/>
          </a:p>
        </p:txBody>
      </p:sp>
      <p:sp>
        <p:nvSpPr>
          <p:cNvPr id="3" name="Zástupný symbol pro obsah 2"/>
          <p:cNvSpPr>
            <a:spLocks noGrp="true"/>
          </p:cNvSpPr>
          <p:nvPr>
            <p:ph idx="1"/>
          </p:nvPr>
        </p:nvSpPr>
        <p:spPr>
          <a:xfrm>
            <a:off x="539552" y="1412776"/>
            <a:ext cx="8064000" cy="4608032"/>
          </a:xfrm>
        </p:spPr>
        <p:txBody>
          <a:bodyPr/>
          <a:lstStyle/>
          <a:p>
            <a:r>
              <a:rPr lang="cs-CZ" sz="1800" dirty="false" smtClean="false"/>
              <a:t>Mgr. Martina Mandová 	</a:t>
            </a:r>
            <a:r>
              <a:rPr lang="cs-CZ" sz="1800" u="sng" dirty="false" smtClean="false"/>
              <a:t>martina.mandova</a:t>
            </a:r>
            <a:r>
              <a:rPr lang="cs-CZ" sz="1800" dirty="false" smtClean="false">
                <a:hlinkClick r:id="rId2"/>
              </a:rPr>
              <a:t>@mpsv.cz</a:t>
            </a:r>
            <a:endParaRPr lang="cs-CZ" sz="1800" dirty="false" smtClean="false"/>
          </a:p>
          <a:p>
            <a:r>
              <a:rPr lang="cs-CZ" sz="1800" dirty="false" smtClean="false"/>
              <a:t>Mgr. Michal Merhaut 	</a:t>
            </a:r>
            <a:r>
              <a:rPr lang="cs-CZ" sz="1800" dirty="false"/>
              <a:t>	</a:t>
            </a:r>
            <a:r>
              <a:rPr lang="cs-CZ" sz="1800" u="sng" dirty="false" smtClean="false"/>
              <a:t>michal.merhaut</a:t>
            </a:r>
            <a:r>
              <a:rPr lang="cs-CZ" sz="1800" dirty="false" smtClean="false">
                <a:hlinkClick r:id="rId3"/>
              </a:rPr>
              <a:t>@mpsv.cz</a:t>
            </a:r>
            <a:endParaRPr lang="cs-CZ" sz="1800" dirty="false" smtClean="false"/>
          </a:p>
          <a:p>
            <a:r>
              <a:rPr lang="cs-CZ" sz="1800" dirty="false" smtClean="false"/>
              <a:t>PhDr. Gabriela Bartesová  	</a:t>
            </a:r>
            <a:r>
              <a:rPr lang="cs-CZ" sz="1800" u="sng" dirty="false" smtClean="false"/>
              <a:t>gabriela.bartesova@mpsv.cz </a:t>
            </a:r>
          </a:p>
          <a:p>
            <a:pPr lvl="0">
              <a:buClr>
                <a:srgbClr val="5FBBF5"/>
              </a:buClr>
            </a:pPr>
            <a:r>
              <a:rPr lang="cs-CZ" sz="1800" dirty="false">
                <a:solidFill>
                  <a:srgbClr val="084A8B"/>
                </a:solidFill>
              </a:rPr>
              <a:t>Mgr. Michal Vejlupek		</a:t>
            </a:r>
            <a:r>
              <a:rPr lang="cs-CZ" sz="1800" dirty="false">
                <a:solidFill>
                  <a:srgbClr val="084A8B"/>
                </a:solidFill>
                <a:hlinkClick r:id="rId4"/>
              </a:rPr>
              <a:t>michal.vejlupek@mpsv.cz</a:t>
            </a:r>
            <a:endParaRPr lang="cs-CZ" sz="1800" dirty="false">
              <a:solidFill>
                <a:srgbClr val="084A8B"/>
              </a:solidFill>
            </a:endParaRPr>
          </a:p>
          <a:p>
            <a:pPr lvl="0">
              <a:buClr>
                <a:srgbClr val="5FBBF5"/>
              </a:buClr>
            </a:pPr>
            <a:r>
              <a:rPr lang="cs-CZ" sz="1800" dirty="false">
                <a:solidFill>
                  <a:srgbClr val="084A8B"/>
                </a:solidFill>
              </a:rPr>
              <a:t>Mgr. Kateřina Jechová		</a:t>
            </a:r>
            <a:r>
              <a:rPr lang="cs-CZ" sz="1800" dirty="false">
                <a:solidFill>
                  <a:srgbClr val="084A8B"/>
                </a:solidFill>
                <a:hlinkClick r:id="rId5"/>
              </a:rPr>
              <a:t>katerina.jechova@mpsv.cz</a:t>
            </a:r>
            <a:endParaRPr lang="cs-CZ" sz="1800" dirty="false">
              <a:solidFill>
                <a:srgbClr val="084A8B"/>
              </a:solidFill>
            </a:endParaRPr>
          </a:p>
          <a:p>
            <a:pPr lvl="0">
              <a:buClr>
                <a:srgbClr val="5FBBF5"/>
              </a:buClr>
            </a:pPr>
            <a:r>
              <a:rPr lang="cs-CZ" sz="1800" dirty="false">
                <a:solidFill>
                  <a:srgbClr val="084A8B"/>
                </a:solidFill>
              </a:rPr>
              <a:t>Ing. Zdena Marchalínová	</a:t>
            </a:r>
            <a:r>
              <a:rPr lang="cs-CZ" sz="1800" dirty="false">
                <a:solidFill>
                  <a:srgbClr val="084A8B"/>
                </a:solidFill>
                <a:hlinkClick r:id="rId6"/>
              </a:rPr>
              <a:t>zdena.marchalinova@mpsv.cz</a:t>
            </a:r>
            <a:endParaRPr lang="cs-CZ" sz="1800" dirty="false">
              <a:solidFill>
                <a:srgbClr val="084A8B"/>
              </a:solidFill>
            </a:endParaRPr>
          </a:p>
          <a:p>
            <a:pPr lvl="0">
              <a:buClr>
                <a:srgbClr val="5FBBF5"/>
              </a:buClr>
            </a:pPr>
            <a:r>
              <a:rPr lang="cs-CZ" sz="1800" dirty="false">
                <a:solidFill>
                  <a:srgbClr val="084A8B"/>
                </a:solidFill>
              </a:rPr>
              <a:t>Ing. </a:t>
            </a:r>
            <a:r>
              <a:rPr lang="cs-CZ" sz="1800">
                <a:solidFill>
                  <a:srgbClr val="084A8B"/>
                </a:solidFill>
              </a:rPr>
              <a:t>Jana Spurná		jana.spurna1@mpsv.cz</a:t>
            </a:r>
            <a:endParaRPr lang="cs-CZ" sz="1800" i="true">
              <a:solidFill>
                <a:srgbClr val="084A8B"/>
              </a:solidFill>
            </a:endParaRPr>
          </a:p>
          <a:p>
            <a:r>
              <a:rPr lang="cs-CZ" sz="1800" b="true" smtClean="false"/>
              <a:t>Hlavní </a:t>
            </a:r>
            <a:r>
              <a:rPr lang="cs-CZ" sz="1800" b="true" dirty="false" smtClean="false"/>
              <a:t>zdroje informací je </a:t>
            </a:r>
            <a:r>
              <a:rPr lang="cs-CZ" sz="1800" b="true" dirty="false" smtClean="false">
                <a:hlinkClick r:id="rId7"/>
              </a:rPr>
              <a:t>www.esfcr.cz</a:t>
            </a:r>
            <a:r>
              <a:rPr lang="cs-CZ" sz="1800" b="true" dirty="false" smtClean="false"/>
              <a:t> a diskuzní klub pro výzvu 52. </a:t>
            </a:r>
            <a:endParaRPr lang="cs-CZ" sz="1800" dirty="false"/>
          </a:p>
        </p:txBody>
      </p:sp>
    </p:spTree>
    <p:extLst>
      <p:ext uri="{BB962C8B-B14F-4D97-AF65-F5344CB8AC3E}">
        <p14:creationId xmlns:p14="http://schemas.microsoft.com/office/powerpoint/2010/main" val="3655123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	</a:t>
            </a:r>
            <a:endParaRPr lang="cs-CZ" dirty="false"/>
          </a:p>
        </p:txBody>
      </p:sp>
      <p:sp>
        <p:nvSpPr>
          <p:cNvPr id="3" name="Zástupný symbol pro obsah 2"/>
          <p:cNvSpPr>
            <a:spLocks noGrp="true"/>
          </p:cNvSpPr>
          <p:nvPr>
            <p:ph idx="1"/>
          </p:nvPr>
        </p:nvSpPr>
        <p:spPr/>
        <p:txBody>
          <a:bodyPr/>
          <a:lstStyle/>
          <a:p>
            <a:pPr marL="414000" lvl="1" indent="0">
              <a:buNone/>
            </a:pPr>
            <a:endParaRPr lang="cs-CZ" dirty="false" smtClean="false"/>
          </a:p>
          <a:p>
            <a:pPr marL="0" indent="0">
              <a:buNone/>
            </a:pPr>
            <a:endParaRPr lang="cs-CZ" sz="3200" dirty="false"/>
          </a:p>
          <a:p>
            <a:pPr marL="0" indent="0">
              <a:buNone/>
            </a:pPr>
            <a:r>
              <a:rPr lang="cs-CZ" sz="4800" dirty="false" smtClean="false"/>
              <a:t>	Děkujeme za pozornost </a:t>
            </a:r>
          </a:p>
          <a:p>
            <a:pPr marL="0" indent="0">
              <a:buNone/>
            </a:pPr>
            <a:endParaRPr lang="cs-CZ" sz="4800" dirty="false" smtClean="false"/>
          </a:p>
          <a:p>
            <a:pPr marL="0" indent="0" algn="ctr">
              <a:buNone/>
            </a:pPr>
            <a:r>
              <a:rPr lang="cs-CZ" sz="4800" dirty="false"/>
              <a:t> </a:t>
            </a:r>
            <a:r>
              <a:rPr lang="cs-CZ" sz="4800" dirty="false" smtClean="false"/>
              <a:t>a přejeme hodně štěstí při </a:t>
            </a:r>
          </a:p>
          <a:p>
            <a:pPr marL="0" indent="0">
              <a:buNone/>
            </a:pPr>
            <a:endParaRPr lang="cs-CZ" sz="4800" dirty="false" smtClean="false"/>
          </a:p>
          <a:p>
            <a:pPr marL="0" indent="0" algn="ctr">
              <a:buNone/>
            </a:pPr>
            <a:r>
              <a:rPr lang="cs-CZ" sz="4800" dirty="false" smtClean="false"/>
              <a:t>realizaci</a:t>
            </a:r>
            <a:endParaRPr lang="cs-CZ" sz="4800" dirty="false"/>
          </a:p>
        </p:txBody>
      </p:sp>
    </p:spTree>
    <p:extLst>
      <p:ext uri="{BB962C8B-B14F-4D97-AF65-F5344CB8AC3E}">
        <p14:creationId xmlns:p14="http://schemas.microsoft.com/office/powerpoint/2010/main" val="188607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Zpráva o realizaci projektu (</a:t>
            </a:r>
            <a:r>
              <a:rPr lang="cs-CZ" sz="1600" b="true" dirty="false" err="true" smtClean="false"/>
              <a:t>ZoR</a:t>
            </a:r>
            <a:r>
              <a:rPr lang="cs-CZ" sz="1600" b="true" dirty="false" smtClean="false"/>
              <a:t>) </a:t>
            </a:r>
            <a:r>
              <a:rPr lang="cs-CZ" sz="1600" dirty="false" smtClean="false"/>
              <a:t>se vypracovává za období 6 měsíců (není-li stanoveno jinak v právní aktu) </a:t>
            </a:r>
            <a:r>
              <a:rPr lang="cs-CZ" sz="1600" b="true" dirty="false" smtClean="false"/>
              <a:t>v </a:t>
            </a:r>
            <a:r>
              <a:rPr lang="cs-CZ" sz="1600" dirty="false" smtClean="false"/>
              <a:t>systému ISKP2014+. Odevzdání je následující měsíc po uplynutí 6 měsíců. Součástí </a:t>
            </a:r>
            <a:r>
              <a:rPr lang="cs-CZ" sz="1600" dirty="false" err="true" smtClean="false"/>
              <a:t>ZoR</a:t>
            </a:r>
            <a:r>
              <a:rPr lang="cs-CZ" sz="1600" dirty="false" smtClean="false"/>
              <a:t> je i žádost o platbu. </a:t>
            </a:r>
          </a:p>
          <a:p>
            <a:pPr>
              <a:lnSpc>
                <a:spcPct val="100000"/>
              </a:lnSpc>
            </a:pPr>
            <a:r>
              <a:rPr lang="cs-CZ" sz="1600" dirty="false" smtClean="false"/>
              <a:t>Informace najdete na </a:t>
            </a:r>
            <a:r>
              <a:rPr lang="cs-CZ" sz="1600" dirty="false" smtClean="false">
                <a:hlinkClick r:id="rId2"/>
              </a:rPr>
              <a:t>www.esfcr.cz</a:t>
            </a:r>
            <a:endParaRPr lang="cs-CZ" sz="1600" dirty="false" smtClean="false"/>
          </a:p>
          <a:p>
            <a:pPr>
              <a:lnSpc>
                <a:spcPct val="100000"/>
              </a:lnSpc>
            </a:pPr>
            <a:r>
              <a:rPr lang="cs-CZ" sz="1600" dirty="false" smtClean="false"/>
              <a:t>Součástí 1.ZoR je i smlouva o partnerství (platí pro projekty s partnerem s finančním příspěvkem)</a:t>
            </a:r>
          </a:p>
          <a:p>
            <a:pPr>
              <a:lnSpc>
                <a:spcPct val="100000"/>
              </a:lnSpc>
            </a:pPr>
            <a:r>
              <a:rPr lang="cs-CZ" sz="1600" dirty="false"/>
              <a:t>Do</a:t>
            </a:r>
            <a:r>
              <a:rPr lang="cs-CZ" sz="1600" b="true" dirty="false"/>
              <a:t> Zprávy o realizaci projektu (</a:t>
            </a:r>
            <a:r>
              <a:rPr lang="cs-CZ" sz="1600" b="true" dirty="false" err="true"/>
              <a:t>ZoR</a:t>
            </a:r>
            <a:r>
              <a:rPr lang="cs-CZ" sz="1600" b="true" dirty="false"/>
              <a:t>) </a:t>
            </a:r>
            <a:r>
              <a:rPr lang="cs-CZ" sz="1600" dirty="false"/>
              <a:t>se zapisují i hodnoty indikátorů prostřednictvím systému IS ESF 2014+ (www.esfcr.cz).  Popis naleznete v </a:t>
            </a:r>
            <a:r>
              <a:rPr lang="cs-CZ" sz="1600" b="true" dirty="false"/>
              <a:t>Pokynech pro evidenci podpory poskytnuté účastníkům projektů</a:t>
            </a:r>
            <a:r>
              <a:rPr lang="cs-CZ" sz="1600" dirty="false"/>
              <a:t> – platnost od </a:t>
            </a:r>
            <a:r>
              <a:rPr lang="cs-CZ" sz="1600" dirty="false" smtClean="false"/>
              <a:t>19.4.2017. </a:t>
            </a:r>
            <a:endParaRPr lang="cs-CZ" sz="1600" dirty="false"/>
          </a:p>
          <a:p>
            <a:pPr>
              <a:lnSpc>
                <a:spcPct val="100000"/>
              </a:lnSpc>
            </a:pPr>
            <a:r>
              <a:rPr lang="cs-CZ" sz="1600" dirty="false"/>
              <a:t>Zaslaná záloha se vyúčtovává až v závěrečné zprávě o realizaci.</a:t>
            </a:r>
          </a:p>
          <a:p>
            <a:pPr>
              <a:lnSpc>
                <a:spcPct val="100000"/>
              </a:lnSpc>
            </a:pPr>
            <a:endParaRPr lang="cs-CZ" sz="1600" dirty="false"/>
          </a:p>
        </p:txBody>
      </p:sp>
    </p:spTree>
    <p:extLst>
      <p:ext uri="{BB962C8B-B14F-4D97-AF65-F5344CB8AC3E}">
        <p14:creationId xmlns:p14="http://schemas.microsoft.com/office/powerpoint/2010/main" val="1846039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60000" y="0"/>
            <a:ext cx="8604488" cy="1196752"/>
          </a:xfrm>
        </p:spPr>
        <p:txBody>
          <a:bodyPr/>
          <a:lstStyle/>
          <a:p>
            <a:r>
              <a:rPr lang="cs-CZ" dirty="false" smtClean="false"/>
              <a:t>Praktické zkušenosti - Kontrola ZOR projektovým manažerem</a:t>
            </a:r>
            <a:endParaRPr lang="cs-CZ" dirty="false"/>
          </a:p>
        </p:txBody>
      </p:sp>
      <p:sp>
        <p:nvSpPr>
          <p:cNvPr id="3" name="Zástupný symbol pro obsah 2"/>
          <p:cNvSpPr>
            <a:spLocks noGrp="true"/>
          </p:cNvSpPr>
          <p:nvPr>
            <p:ph idx="1"/>
          </p:nvPr>
        </p:nvSpPr>
        <p:spPr/>
        <p:txBody>
          <a:bodyPr/>
          <a:lstStyle/>
          <a:p>
            <a:pPr>
              <a:lnSpc>
                <a:spcPct val="100000"/>
              </a:lnSpc>
            </a:pPr>
            <a:endParaRPr lang="cs-CZ" sz="1000" b="true" dirty="false" smtClean="false"/>
          </a:p>
          <a:p>
            <a:pPr>
              <a:lnSpc>
                <a:spcPct val="100000"/>
              </a:lnSpc>
            </a:pPr>
            <a:r>
              <a:rPr lang="cs-CZ" sz="1800" b="true" dirty="false" smtClean="false"/>
              <a:t>FORMÁLNÍ NÁLEŽITOSTI – ZOR, ŽOP</a:t>
            </a:r>
          </a:p>
          <a:p>
            <a:pPr>
              <a:lnSpc>
                <a:spcPct val="100000"/>
              </a:lnSpc>
            </a:pPr>
            <a:endParaRPr lang="cs-CZ" sz="1800" b="true" dirty="false"/>
          </a:p>
          <a:p>
            <a:pPr>
              <a:lnSpc>
                <a:spcPct val="100000"/>
              </a:lnSpc>
            </a:pPr>
            <a:r>
              <a:rPr lang="cs-CZ" sz="1800" b="true" dirty="false" smtClean="false"/>
              <a:t>Popis aktivit</a:t>
            </a:r>
          </a:p>
          <a:p>
            <a:pPr>
              <a:lnSpc>
                <a:spcPct val="100000"/>
              </a:lnSpc>
            </a:pPr>
            <a:r>
              <a:rPr lang="cs-CZ" sz="1800" b="true" dirty="false"/>
              <a:t>Identifikace problému – popis způsobu řešení</a:t>
            </a:r>
          </a:p>
          <a:p>
            <a:pPr>
              <a:lnSpc>
                <a:spcPct val="100000"/>
              </a:lnSpc>
            </a:pPr>
            <a:r>
              <a:rPr lang="cs-CZ" sz="1800" b="true" dirty="false"/>
              <a:t>Popis v plnění cílů v oblasti rovných příležitostí a nediskriminace</a:t>
            </a:r>
          </a:p>
          <a:p>
            <a:pPr>
              <a:lnSpc>
                <a:spcPct val="100000"/>
              </a:lnSpc>
            </a:pPr>
            <a:r>
              <a:rPr lang="cs-CZ" sz="1800" b="true" u="sng" dirty="false" smtClean="false"/>
              <a:t>Vždy </a:t>
            </a:r>
            <a:r>
              <a:rPr lang="cs-CZ" sz="1800" b="true" u="sng" dirty="false"/>
              <a:t>musí být uvedena výše skutečně dosažených jiných peněžních příjmů (byť by měla být hodnota 0</a:t>
            </a:r>
            <a:r>
              <a:rPr lang="cs-CZ" sz="1800" b="true" u="sng" dirty="false" smtClean="false"/>
              <a:t>)</a:t>
            </a:r>
            <a:r>
              <a:rPr lang="cs-CZ" sz="1800" b="true" dirty="false"/>
              <a:t> </a:t>
            </a:r>
            <a:endParaRPr lang="cs-CZ" sz="1800" b="true" dirty="false" smtClean="false"/>
          </a:p>
          <a:p>
            <a:pPr>
              <a:lnSpc>
                <a:spcPct val="100000"/>
              </a:lnSpc>
            </a:pPr>
            <a:r>
              <a:rPr lang="cs-CZ" sz="1800" b="true" dirty="false" smtClean="false"/>
              <a:t>Smlouva </a:t>
            </a:r>
            <a:r>
              <a:rPr lang="cs-CZ" sz="1800" b="true" dirty="false"/>
              <a:t>o partnerství</a:t>
            </a:r>
          </a:p>
          <a:p>
            <a:pPr>
              <a:lnSpc>
                <a:spcPct val="100000"/>
              </a:lnSpc>
            </a:pPr>
            <a:endParaRPr lang="cs-CZ" sz="1800" b="true" u="sng" dirty="false"/>
          </a:p>
          <a:p>
            <a:pPr>
              <a:lnSpc>
                <a:spcPct val="100000"/>
              </a:lnSpc>
            </a:pPr>
            <a:endParaRPr lang="cs-CZ" sz="1000" b="true" dirty="false" smtClean="false"/>
          </a:p>
          <a:p>
            <a:pPr>
              <a:lnSpc>
                <a:spcPct val="100000"/>
              </a:lnSpc>
            </a:pPr>
            <a:endParaRPr lang="cs-CZ" sz="1000" b="true" dirty="false" smtClean="false"/>
          </a:p>
          <a:p>
            <a:endParaRPr lang="cs-CZ" sz="1000" b="true" dirty="false"/>
          </a:p>
        </p:txBody>
      </p:sp>
    </p:spTree>
    <p:extLst>
      <p:ext uri="{BB962C8B-B14F-4D97-AF65-F5344CB8AC3E}">
        <p14:creationId xmlns:p14="http://schemas.microsoft.com/office/powerpoint/2010/main" val="1754442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endParaRPr lang="cs-CZ" sz="2000" b="true" dirty="false" smtClean="false"/>
          </a:p>
          <a:p>
            <a:pPr marL="0" indent="0">
              <a:lnSpc>
                <a:spcPct val="100000"/>
              </a:lnSpc>
              <a:buNone/>
            </a:pPr>
            <a:r>
              <a:rPr lang="cs-CZ" sz="2000" b="true" dirty="false" smtClean="false"/>
              <a:t>Každý </a:t>
            </a:r>
            <a:r>
              <a:rPr lang="cs-CZ" sz="2000" b="true" dirty="false"/>
              <a:t>účastník projektu (podpořená osoba) se do systému zapisuje s využitím jména, příjmení, bydliště a data narození (osoby, které nejsou identifikovány do této míry detailu, nemohou být započteny mezi účastníky projektu).</a:t>
            </a:r>
            <a:endParaRPr lang="cs-CZ" sz="2000" dirty="false"/>
          </a:p>
          <a:p>
            <a:pPr>
              <a:lnSpc>
                <a:spcPct val="100000"/>
              </a:lnSpc>
            </a:pPr>
            <a:endParaRPr lang="cs-CZ" sz="1600" dirty="false" smtClean="false"/>
          </a:p>
          <a:p>
            <a:pPr>
              <a:lnSpc>
                <a:spcPct val="100000"/>
              </a:lnSpc>
            </a:pPr>
            <a:endParaRPr lang="cs-CZ" sz="1600" dirty="false"/>
          </a:p>
        </p:txBody>
      </p:sp>
    </p:spTree>
    <p:extLst>
      <p:ext uri="{BB962C8B-B14F-4D97-AF65-F5344CB8AC3E}">
        <p14:creationId xmlns:p14="http://schemas.microsoft.com/office/powerpoint/2010/main" val="1697414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marL="0" indent="0">
              <a:lnSpc>
                <a:spcPct val="100000"/>
              </a:lnSpc>
              <a:buNone/>
            </a:pPr>
            <a:endParaRPr lang="cs-CZ" sz="2000" dirty="false" smtClean="false"/>
          </a:p>
          <a:p>
            <a:pPr marL="0" indent="0">
              <a:lnSpc>
                <a:spcPct val="100000"/>
              </a:lnSpc>
              <a:buNone/>
            </a:pPr>
            <a:r>
              <a:rPr lang="cs-CZ" sz="2000" dirty="false" smtClean="false"/>
              <a:t>Ke </a:t>
            </a:r>
            <a:r>
              <a:rPr lang="cs-CZ" sz="2000" dirty="false"/>
              <a:t>každé osobě se zapisuje, </a:t>
            </a:r>
            <a:r>
              <a:rPr lang="cs-CZ" sz="2000" b="true" dirty="false"/>
              <a:t>jakých podpor v rámci projektu využila</a:t>
            </a:r>
            <a:r>
              <a:rPr lang="cs-CZ" sz="2000" dirty="false"/>
              <a:t> a </a:t>
            </a:r>
            <a:r>
              <a:rPr lang="cs-CZ" sz="2000" b="true" dirty="false"/>
              <a:t>v jakém rozsahu</a:t>
            </a:r>
            <a:r>
              <a:rPr lang="cs-CZ" sz="2000" dirty="false"/>
              <a:t> </a:t>
            </a:r>
            <a:r>
              <a:rPr lang="cs-CZ" sz="2000" dirty="false" smtClean="false"/>
              <a:t>(</a:t>
            </a:r>
            <a:r>
              <a:rPr lang="cs-CZ" sz="2000" dirty="false"/>
              <a:t>v počtu hodin, příp. dnů apod., jednotka se liší podle kategorie využité podpory). </a:t>
            </a:r>
            <a:r>
              <a:rPr lang="cs-CZ" sz="2000" dirty="false" smtClean="false"/>
              <a:t>U </a:t>
            </a:r>
            <a:r>
              <a:rPr lang="cs-CZ" sz="2000" dirty="false"/>
              <a:t>vzdělávání se dále rozlišuje, zda proběhlo elektronickou formou nebo ne</a:t>
            </a:r>
            <a:r>
              <a:rPr lang="cs-CZ" sz="2000" dirty="false" smtClean="false"/>
              <a:t>.</a:t>
            </a:r>
          </a:p>
          <a:p>
            <a:pPr marL="0" indent="0">
              <a:lnSpc>
                <a:spcPct val="100000"/>
              </a:lnSpc>
              <a:buNone/>
            </a:pPr>
            <a:endParaRPr lang="cs-CZ" sz="2000" dirty="false"/>
          </a:p>
          <a:p>
            <a:pPr marL="0" indent="0">
              <a:lnSpc>
                <a:spcPct val="100000"/>
              </a:lnSpc>
              <a:buNone/>
            </a:pPr>
            <a:r>
              <a:rPr lang="cs-CZ" sz="2000" dirty="false" smtClean="false"/>
              <a:t>Teprve</a:t>
            </a:r>
            <a:r>
              <a:rPr lang="cs-CZ" sz="2000" dirty="false"/>
              <a:t>, když je </a:t>
            </a:r>
            <a:r>
              <a:rPr lang="cs-CZ" sz="2000" b="true" dirty="false"/>
              <a:t>datum ukončení </a:t>
            </a:r>
            <a:r>
              <a:rPr lang="cs-CZ" sz="2000" dirty="false"/>
              <a:t>využívání dané podpory z hlediska záznamu v IS ESF 2014+ </a:t>
            </a:r>
            <a:r>
              <a:rPr lang="cs-CZ" sz="2000" b="true" dirty="false"/>
              <a:t>ukončeno</a:t>
            </a:r>
            <a:r>
              <a:rPr lang="cs-CZ" sz="2000" dirty="false"/>
              <a:t> (je k dispozici datum ukončení, které je starší nebo rovno datu, ke kterému jsou hodnoty generovány), </a:t>
            </a:r>
            <a:r>
              <a:rPr lang="cs-CZ" sz="2000" b="true" dirty="false"/>
              <a:t>systém IS ESF 2014+ daný záznam zohlední při výpočtu dosažených hodnot indikátorů.</a:t>
            </a:r>
          </a:p>
          <a:p>
            <a:pPr>
              <a:lnSpc>
                <a:spcPct val="100000"/>
              </a:lnSpc>
            </a:pPr>
            <a:endParaRPr lang="cs-CZ" sz="1600" dirty="false"/>
          </a:p>
        </p:txBody>
      </p:sp>
    </p:spTree>
    <p:extLst>
      <p:ext uri="{BB962C8B-B14F-4D97-AF65-F5344CB8AC3E}">
        <p14:creationId xmlns:p14="http://schemas.microsoft.com/office/powerpoint/2010/main" val="133851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lvl="0">
              <a:lnSpc>
                <a:spcPct val="100000"/>
              </a:lnSpc>
            </a:pPr>
            <a:r>
              <a:rPr lang="cs-CZ" sz="1600" b="true" dirty="false" smtClean="false"/>
              <a:t>Typologie podpor : </a:t>
            </a:r>
          </a:p>
          <a:p>
            <a:pPr lvl="1">
              <a:lnSpc>
                <a:spcPct val="100000"/>
              </a:lnSpc>
              <a:buFont typeface="+mj-lt"/>
              <a:buAutoNum type="arabicPeriod"/>
            </a:pPr>
            <a:r>
              <a:rPr lang="cs-CZ" sz="1400" dirty="false" smtClean="false"/>
              <a:t>Vzdělávání </a:t>
            </a:r>
            <a:endParaRPr lang="cs-CZ" sz="1400" dirty="false"/>
          </a:p>
          <a:p>
            <a:pPr lvl="1">
              <a:lnSpc>
                <a:spcPct val="100000"/>
              </a:lnSpc>
              <a:buFont typeface="+mj-lt"/>
              <a:buAutoNum type="arabicPeriod"/>
            </a:pPr>
            <a:r>
              <a:rPr lang="cs-CZ" sz="1400" dirty="false" smtClean="false"/>
              <a:t>Podpora </a:t>
            </a:r>
            <a:r>
              <a:rPr lang="cs-CZ" sz="1400" dirty="false"/>
              <a:t>základních kompetencí pro nalezení pracovního uplatnění</a:t>
            </a:r>
          </a:p>
          <a:p>
            <a:pPr lvl="1">
              <a:lnSpc>
                <a:spcPct val="100000"/>
              </a:lnSpc>
              <a:buFont typeface="+mj-lt"/>
              <a:buAutoNum type="arabicPeriod"/>
            </a:pPr>
            <a:r>
              <a:rPr lang="cs-CZ" sz="1400" dirty="false" smtClean="false"/>
              <a:t>Kariérové </a:t>
            </a:r>
            <a:r>
              <a:rPr lang="cs-CZ" sz="1400" dirty="false"/>
              <a:t>poradenství a diagnostika</a:t>
            </a:r>
          </a:p>
          <a:p>
            <a:pPr lvl="1">
              <a:lnSpc>
                <a:spcPct val="100000"/>
              </a:lnSpc>
              <a:buFont typeface="+mj-lt"/>
              <a:buAutoNum type="arabicPeriod"/>
            </a:pPr>
            <a:r>
              <a:rPr lang="cs-CZ" sz="1400" dirty="false" smtClean="false"/>
              <a:t>Podpora </a:t>
            </a:r>
            <a:r>
              <a:rPr lang="cs-CZ" sz="1400" dirty="false"/>
              <a:t>zajištění péče o děti</a:t>
            </a:r>
          </a:p>
          <a:p>
            <a:pPr lvl="1">
              <a:lnSpc>
                <a:spcPct val="100000"/>
              </a:lnSpc>
              <a:buFont typeface="+mj-lt"/>
              <a:buAutoNum type="arabicPeriod"/>
            </a:pPr>
            <a:r>
              <a:rPr lang="cs-CZ" sz="1400" dirty="false" smtClean="false"/>
              <a:t>Podpora </a:t>
            </a:r>
            <a:r>
              <a:rPr lang="cs-CZ" sz="1400" dirty="false"/>
              <a:t>pracovního uplatnění (získání zaměstnání nebo stáž)</a:t>
            </a:r>
          </a:p>
          <a:p>
            <a:pPr lvl="1">
              <a:lnSpc>
                <a:spcPct val="100000"/>
              </a:lnSpc>
              <a:buFont typeface="+mj-lt"/>
              <a:buAutoNum type="arabicPeriod"/>
            </a:pPr>
            <a:r>
              <a:rPr lang="cs-CZ" sz="1400" dirty="false" smtClean="false"/>
              <a:t>Podpora </a:t>
            </a:r>
            <a:r>
              <a:rPr lang="cs-CZ" sz="1400" dirty="false"/>
              <a:t>bydlení (získání nájemní či podnájemní smlouvy)</a:t>
            </a:r>
          </a:p>
          <a:p>
            <a:pPr lvl="1">
              <a:lnSpc>
                <a:spcPct val="100000"/>
              </a:lnSpc>
              <a:buFont typeface="+mj-lt"/>
              <a:buAutoNum type="arabicPeriod"/>
            </a:pPr>
            <a:r>
              <a:rPr lang="cs-CZ" sz="1400" dirty="false" smtClean="false"/>
              <a:t>Krizové</a:t>
            </a:r>
            <a:r>
              <a:rPr lang="cs-CZ" sz="1400" dirty="false"/>
              <a:t>, azylové a „přechodové“ ubytování</a:t>
            </a:r>
          </a:p>
          <a:p>
            <a:pPr lvl="1">
              <a:lnSpc>
                <a:spcPct val="100000"/>
              </a:lnSpc>
              <a:buFont typeface="+mj-lt"/>
              <a:buAutoNum type="arabicPeriod"/>
            </a:pPr>
            <a:r>
              <a:rPr lang="cs-CZ" sz="1400" dirty="false" smtClean="false"/>
              <a:t>Ambulantní </a:t>
            </a:r>
            <a:r>
              <a:rPr lang="cs-CZ" sz="1400" dirty="false"/>
              <a:t>služby (mimo podpory zdraví, včetně duševního)</a:t>
            </a:r>
          </a:p>
          <a:p>
            <a:pPr lvl="1">
              <a:lnSpc>
                <a:spcPct val="100000"/>
              </a:lnSpc>
              <a:buFont typeface="+mj-lt"/>
              <a:buAutoNum type="arabicPeriod"/>
            </a:pPr>
            <a:r>
              <a:rPr lang="cs-CZ" sz="1400" dirty="false" smtClean="false"/>
              <a:t>Terénní </a:t>
            </a:r>
            <a:r>
              <a:rPr lang="cs-CZ" sz="1400" dirty="false"/>
              <a:t>služby (mimo podpory zdraví, včetně duševního)</a:t>
            </a:r>
          </a:p>
          <a:p>
            <a:pPr lvl="1">
              <a:lnSpc>
                <a:spcPct val="100000"/>
              </a:lnSpc>
              <a:buFont typeface="+mj-lt"/>
              <a:buAutoNum type="arabicPeriod"/>
            </a:pPr>
            <a:r>
              <a:rPr lang="cs-CZ" sz="1400" dirty="false" smtClean="false"/>
              <a:t>Podpora </a:t>
            </a:r>
            <a:r>
              <a:rPr lang="cs-CZ" sz="1400" dirty="false"/>
              <a:t>zajištění péče o znevýhodněného (tělesně postiženého, seniora apod.)</a:t>
            </a:r>
          </a:p>
          <a:p>
            <a:pPr lvl="1">
              <a:lnSpc>
                <a:spcPct val="100000"/>
              </a:lnSpc>
              <a:buFont typeface="+mj-lt"/>
              <a:buAutoNum type="arabicPeriod"/>
            </a:pPr>
            <a:r>
              <a:rPr lang="cs-CZ" sz="1400" dirty="false" smtClean="false"/>
              <a:t>Podpora </a:t>
            </a:r>
            <a:r>
              <a:rPr lang="cs-CZ" sz="1400" dirty="false"/>
              <a:t>zdraví, včetně duševního </a:t>
            </a:r>
          </a:p>
          <a:p>
            <a:pPr lvl="1">
              <a:lnSpc>
                <a:spcPct val="100000"/>
              </a:lnSpc>
              <a:buFont typeface="+mj-lt"/>
              <a:buAutoNum type="arabicPeriod"/>
            </a:pPr>
            <a:r>
              <a:rPr lang="cs-CZ" sz="1400" dirty="false" smtClean="false"/>
              <a:t>Jiné</a:t>
            </a:r>
            <a:endParaRPr lang="cs-CZ" sz="1400" dirty="false"/>
          </a:p>
          <a:p>
            <a:pPr>
              <a:lnSpc>
                <a:spcPct val="100000"/>
              </a:lnSpc>
            </a:pPr>
            <a:r>
              <a:rPr lang="cs-CZ" sz="1600" dirty="false"/>
              <a:t>Položka Jiné se vybírá pouze pro záznamy, které nelze zařadit pod žádný jiný typ podpory uvedený v číselníku. Položka Jiné není určena pro souhrnné záznamy (tj. záznamy, které patří pod více jiných položek; v těchto případech je správným postupem provést více záznamů a každý přiřadit pod příslušný typ podpory).</a:t>
            </a:r>
          </a:p>
          <a:p>
            <a:pPr>
              <a:lnSpc>
                <a:spcPct val="100000"/>
              </a:lnSpc>
            </a:pPr>
            <a:endParaRPr lang="cs-CZ" sz="1600" dirty="false"/>
          </a:p>
        </p:txBody>
      </p:sp>
    </p:spTree>
    <p:extLst>
      <p:ext uri="{BB962C8B-B14F-4D97-AF65-F5344CB8AC3E}">
        <p14:creationId xmlns:p14="http://schemas.microsoft.com/office/powerpoint/2010/main" val="1673475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Praktické zkušenosti - Kontrola ZOR projektovým manažerem</a:t>
            </a:r>
          </a:p>
        </p:txBody>
      </p:sp>
      <p:sp>
        <p:nvSpPr>
          <p:cNvPr id="3" name="Zástupný symbol pro obsah 2"/>
          <p:cNvSpPr>
            <a:spLocks noGrp="true"/>
          </p:cNvSpPr>
          <p:nvPr>
            <p:ph idx="1"/>
          </p:nvPr>
        </p:nvSpPr>
        <p:spPr/>
        <p:txBody>
          <a:bodyPr/>
          <a:lstStyle/>
          <a:p>
            <a:r>
              <a:rPr lang="cs-CZ" b="true" dirty="false"/>
              <a:t>Přírůstkové hodnoty  indikátorů, i ve vztahu k KA, </a:t>
            </a:r>
            <a:r>
              <a:rPr lang="cs-CZ" b="true" u="sng" dirty="false"/>
              <a:t>komentář</a:t>
            </a:r>
          </a:p>
          <a:p>
            <a:endParaRPr lang="cs-CZ" dirty="false"/>
          </a:p>
        </p:txBody>
      </p:sp>
    </p:spTree>
    <p:extLst>
      <p:ext uri="{BB962C8B-B14F-4D97-AF65-F5344CB8AC3E}">
        <p14:creationId xmlns:p14="http://schemas.microsoft.com/office/powerpoint/2010/main" val="265891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fontScale="40000" lnSpcReduction="20000"/>
          </a:bodyPr>
          <a:lstStyle/>
          <a:p>
            <a:pPr>
              <a:lnSpc>
                <a:spcPct val="120000"/>
              </a:lnSpc>
            </a:pPr>
            <a:endParaRPr lang="cs-CZ" sz="6400" dirty="false" smtClean="false"/>
          </a:p>
          <a:p>
            <a:pPr>
              <a:lnSpc>
                <a:spcPct val="120000"/>
              </a:lnSpc>
            </a:pPr>
            <a:r>
              <a:rPr lang="cs-CZ" sz="6400" b="true" dirty="false" smtClean="false"/>
              <a:t>Povinnost</a:t>
            </a:r>
            <a:r>
              <a:rPr lang="cs-CZ" sz="6400" dirty="false" smtClean="false"/>
              <a:t> zveřejnit </a:t>
            </a:r>
            <a:r>
              <a:rPr lang="cs-CZ" sz="6400" dirty="false"/>
              <a:t>na své internetové </a:t>
            </a:r>
            <a:r>
              <a:rPr lang="cs-CZ" sz="6400" dirty="false" smtClean="false"/>
              <a:t>stránce</a:t>
            </a:r>
          </a:p>
          <a:p>
            <a:pPr>
              <a:lnSpc>
                <a:spcPct val="120000"/>
              </a:lnSpc>
            </a:pPr>
            <a:r>
              <a:rPr lang="cs-CZ" sz="6400" b="true" dirty="false" smtClean="false"/>
              <a:t>Povinnost</a:t>
            </a:r>
            <a:r>
              <a:rPr lang="cs-CZ" sz="6400" dirty="false" smtClean="false"/>
              <a:t> spravovat </a:t>
            </a:r>
            <a:r>
              <a:rPr lang="cs-CZ" sz="6400" dirty="false"/>
              <a:t>prezentaci projektu na portálu www.esfcr.cz; základní obsah prezentace (tj. popisu projektu) je na portál přenesen z MS2014+ z obsahu žádosti o podporu, příjemce ji následně dle potřeby aktualizuje; </a:t>
            </a:r>
            <a:endParaRPr lang="cs-CZ" sz="6400" dirty="false" smtClean="false"/>
          </a:p>
          <a:p>
            <a:pPr>
              <a:lnSpc>
                <a:spcPct val="120000"/>
              </a:lnSpc>
            </a:pPr>
            <a:r>
              <a:rPr lang="cs-CZ" sz="6400" b="true" dirty="false" smtClean="false"/>
              <a:t>Povinnost</a:t>
            </a:r>
            <a:r>
              <a:rPr lang="cs-CZ" sz="6400" dirty="false" smtClean="false"/>
              <a:t> umístit </a:t>
            </a:r>
            <a:r>
              <a:rPr lang="cs-CZ" sz="6400" dirty="false"/>
              <a:t>alespoň 1 povinný plakát velikosti minimálně A3 s informacemi o projektu v místě realizace </a:t>
            </a:r>
            <a:r>
              <a:rPr lang="cs-CZ" sz="6400" dirty="false" smtClean="false"/>
              <a:t>projektu</a:t>
            </a:r>
            <a:endParaRPr lang="cs-CZ" sz="2600" dirty="false"/>
          </a:p>
          <a:p>
            <a:pPr>
              <a:lnSpc>
                <a:spcPct val="100000"/>
              </a:lnSpc>
            </a:pPr>
            <a:endParaRPr lang="cs-CZ" sz="1700" dirty="false"/>
          </a:p>
          <a:p>
            <a:endParaRPr lang="cs-CZ" dirty="false"/>
          </a:p>
        </p:txBody>
      </p:sp>
    </p:spTree>
    <p:extLst>
      <p:ext uri="{BB962C8B-B14F-4D97-AF65-F5344CB8AC3E}">
        <p14:creationId xmlns:p14="http://schemas.microsoft.com/office/powerpoint/2010/main" val="4030433103"/>
      </p:ext>
    </p:extLst>
  </p:cSld>
  <p:clrMapOvr>
    <a:masterClrMapping/>
  </p:clrMapOvr>
  <p:timing>
    <p:tnLst>
      <p:par>
        <p:cTn id="1" dur="indefinite" restart="never" nodeType="tmRoot"/>
      </p:par>
    </p:tnLst>
  </p:timing>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1">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1" ma:versionID="90d0f886a6a62db89f06e3f9c0f44a4f">
  <xsd:schema xmlns:xsd="http://www.w3.org/2001/XMLSchema" xmlns:ns2="dfed548f-0517-4d39-90e3-3947398480c0" xmlns:p="http://schemas.microsoft.com/office/2006/metadata/properties" xmlns:xs="http://www.w3.org/2001/XMLSchema" ma:fieldsID="f5200e09a0b80cc5f374a0f883a2b740"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W:\INTERNÍ\ODD_872\KPSVL\výzva_03_16_052\semináře\příjemci\Seminar pro prijemce 16.1.18\seminář pro příjemce_11_1_2018_typ II pro prijemce.pptx</AC_OriginalFileName>
  </documentManagement>
</p:properties>
</file>

<file path=customXml/itemProps1.xml><?xml version="1.0" encoding="utf-8"?>
<ds:datastoreItem xmlns:ds="http://schemas.openxmlformats.org/officeDocument/2006/customXml" ds:itemID="{9E94222A-3BFA-4001-AE06-31A4252EE6B6}"/>
</file>

<file path=customXml/itemProps2.xml><?xml version="1.0" encoding="utf-8"?>
<ds:datastoreItem xmlns:ds="http://schemas.openxmlformats.org/officeDocument/2006/customXml" ds:itemID="{2D6AC7B1-5F2E-4A66-B1BE-615B333BF33C}"/>
</file>

<file path=customXml/itemProps3.xml><?xml version="1.0" encoding="utf-8"?>
<ds:datastoreItem xmlns:ds="http://schemas.openxmlformats.org/officeDocument/2006/customXml" ds:itemID="{A3538798-F1F4-42E7-ADA8-3ADDD677DDD5}"/>
</file>

<file path=docProps/app.xml><?xml version="1.0" encoding="utf-8"?>
<properties:Properties xmlns:properties="http://schemas.openxmlformats.org/officeDocument/2006/extended-properties" xmlns:vt="http://schemas.openxmlformats.org/officeDocument/2006/docPropsVTypes">
  <properties:Template>Motiv1</properties:Template>
  <properties:Words>2241</properties:Words>
  <properties:PresentationFormat>Předvádění na obrazovce (4:3)</properties:PresentationFormat>
  <properties:Paragraphs>212</properties:Paragraphs>
  <properties:Slides>28</properties:Slides>
  <properties:Notes>4</properties:Notes>
  <properties:TotalTime>3675</properties:TotalTime>
  <properties:HiddenSlides>0</properties:HiddenSlides>
  <properties:MMClips>0</properties:MMClips>
  <properties:ScaleCrop>false</properties:ScaleCrop>
  <properties:HeadingPairs>
    <vt:vector baseType="variant" size="4">
      <vt:variant>
        <vt:lpstr>Motiv</vt:lpstr>
      </vt:variant>
      <vt:variant>
        <vt:i4>1</vt:i4>
      </vt:variant>
      <vt:variant>
        <vt:lpstr>Nadpisy snímků</vt:lpstr>
      </vt:variant>
      <vt:variant>
        <vt:i4>28</vt:i4>
      </vt:variant>
    </vt:vector>
  </properties:HeadingPairs>
  <properties:TitlesOfParts>
    <vt:vector baseType="lpstr" size="29">
      <vt:lpstr>Motiv1</vt:lpstr>
      <vt:lpstr>Seminář pro příjemce typ II – Zpráva o realizaci a žádosti o platbu</vt:lpstr>
      <vt:lpstr>Obsah</vt:lpstr>
      <vt:lpstr>Zpráva o reaLizaci projektu</vt:lpstr>
      <vt:lpstr>Praktické zkušenosti - Kontrola ZOR projektovým manažerem</vt:lpstr>
      <vt:lpstr>Zpráva o reaLizaci projektu</vt:lpstr>
      <vt:lpstr>Zpráva o reaLizaci projektu</vt:lpstr>
      <vt:lpstr>Zpráva o reaLizaci projektu</vt:lpstr>
      <vt:lpstr>Praktické zkušenosti - Kontrola ZOR projektovým manažerem</vt:lpstr>
      <vt:lpstr>publicita</vt:lpstr>
      <vt:lpstr>publicita</vt:lpstr>
      <vt:lpstr>PUBLICITA</vt:lpstr>
      <vt:lpstr>Praktické zkušenosti – kontrola ŽoP projektovým manažerem</vt:lpstr>
      <vt:lpstr>Změny projektu</vt:lpstr>
      <vt:lpstr>Změny projektu</vt:lpstr>
      <vt:lpstr>Praktické zkušenosti - Kontrola ŽoZ projektovým manažerem</vt:lpstr>
      <vt:lpstr>Finanční část</vt:lpstr>
      <vt:lpstr>Finanční část</vt:lpstr>
      <vt:lpstr>Finanční část</vt:lpstr>
      <vt:lpstr>Finanční část</vt:lpstr>
      <vt:lpstr>Finanční část</vt:lpstr>
      <vt:lpstr>Finanční část</vt:lpstr>
      <vt:lpstr>Praktické zkušenosti – kontrola ŽoP projektovým manažerem</vt:lpstr>
      <vt:lpstr>Veřejné zakázky</vt:lpstr>
      <vt:lpstr>Veřejné zakázky</vt:lpstr>
      <vt:lpstr>Praktické zkušenosti – kontrola ŽoP projektovým manažerem</vt:lpstr>
      <vt:lpstr>Kontroly</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14.0000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2016-05-17T18:24:25Z</dcterms:created>
  <dc:creator/>
  <cp:lastModifiedBy/>
  <cp:lastPrinted>2016-08-31T06:53:29Z</cp:lastPrinted>
  <dcterms:modified xmlns:xsi="http://www.w3.org/2001/XMLSchema-instance" xsi:type="dcterms:W3CDTF">2017-12-14T09:02:57Z</dcterms:modified>
  <cp:revision>241</cp:revision>
  <dc:title>WORKSHOP pro schvalovatele</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