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commentAuthors+xml" PartName="/ppt/commentAuthors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91" r:id="rId2"/>
    <p:sldId id="257" r:id="rId3"/>
    <p:sldId id="262" r:id="rId4"/>
    <p:sldId id="331" r:id="rId5"/>
    <p:sldId id="263" r:id="rId6"/>
    <p:sldId id="335" r:id="rId7"/>
    <p:sldId id="334" r:id="rId8"/>
    <p:sldId id="332" r:id="rId9"/>
    <p:sldId id="333" r:id="rId10"/>
    <p:sldId id="290" r:id="rId11"/>
    <p:sldId id="294" r:id="rId12"/>
  </p:sldIdLst>
  <p:sldSz cx="9144000" cy="6858000" type="screen4x3"/>
  <p:notesSz cx="6797675" cy="9926638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mAuthor id="0" name="Barášková Lucie (MPSV)" initials="B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15047" autoAdjust="false"/>
    <p:restoredTop sz="83200" autoAdjust="false"/>
  </p:normalViewPr>
  <p:slideViewPr>
    <p:cSldViewPr>
      <p:cViewPr>
        <p:scale>
          <a:sx n="66" d="100"/>
          <a:sy n="66" d="100"/>
        </p:scale>
        <p:origin x="-2940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87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notesMasters/notesMaster1.xml" Type="http://schemas.openxmlformats.org/officeDocument/2006/relationships/notesMaster" Id="rId13"/>
    <Relationship Target="theme/theme1.xml" Type="http://schemas.openxmlformats.org/officeDocument/2006/relationships/theme" Id="rId18"/>
    <Relationship Target="slides/slide2.xml" Type="http://schemas.openxmlformats.org/officeDocument/2006/relationships/slide" Id="rId3"/>
    <Relationship Target="slides/slide6.xml" Type="http://schemas.openxmlformats.org/officeDocument/2006/relationships/slide" Id="rId7"/>
    <Relationship Target="slides/slide11.xml" Type="http://schemas.openxmlformats.org/officeDocument/2006/relationships/slide" Id="rId12"/>
    <Relationship Target="viewProps.xml" Type="http://schemas.openxmlformats.org/officeDocument/2006/relationships/viewProps" Id="rId17"/>
    <Relationship Target="slides/slide1.xml" Type="http://schemas.openxmlformats.org/officeDocument/2006/relationships/slide" Id="rId2"/>
    <Relationship Target="presProps.xml" Type="http://schemas.openxmlformats.org/officeDocument/2006/relationships/presProps" Id="rId16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slides/slide10.xml" Type="http://schemas.openxmlformats.org/officeDocument/2006/relationships/slide" Id="rId11"/>
    <Relationship Target="slides/slide4.xml" Type="http://schemas.openxmlformats.org/officeDocument/2006/relationships/slide" Id="rId5"/>
    <Relationship Target="commentAuthors.xml" Type="http://schemas.openxmlformats.org/officeDocument/2006/relationships/commentAuthors" Id="rId15"/>
    <Relationship Target="slides/slide9.xml" Type="http://schemas.openxmlformats.org/officeDocument/2006/relationships/slide" Id="rId10"/>
    <Relationship Target="tableStyles.xml" Type="http://schemas.openxmlformats.org/officeDocument/2006/relationships/tableStyles" Id="rId19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handoutMasters/handoutMaster1.xml" Type="http://schemas.openxmlformats.org/officeDocument/2006/relationships/handoutMaster" Id="rId14"/>
</Relationships>

</file>

<file path=ppt/handoutMasters/_rels/handoutMaster1.xml.rels><?xml version="1.0" encoding="UTF-8" standalone="yes"?>
<Relationships xmlns="http://schemas.openxmlformats.org/package/2006/relationships">
    <Relationship Target="../theme/theme3.xml" Type="http://schemas.openxmlformats.org/officeDocument/2006/relationships/theme" Id="rId1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B7E411BF-0C1D-441F-96AB-DFE1809B6068}" type="datetimeFigureOut">
              <a:rPr lang="cs-CZ" smtClean="false"/>
              <a:t>4.9.2017</a:t>
            </a:fld>
            <a:endParaRPr lang="cs-CZ"/>
          </a:p>
        </p:txBody>
      </p:sp>
      <p:sp>
        <p:nvSpPr>
          <p:cNvPr id="4" name="Zástupný symbol pro zápatí 3"/>
          <p:cNvSpPr>
            <a:spLocks noGrp="true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true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0776573A-9A51-4A15-9DB3-0270E605A32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227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04AF66D3-6EAD-411F-8046-BEE0B047F09C}" type="datetimeFigureOut">
              <a:rPr lang="cs-CZ" smtClean="false"/>
              <a:t>4.9.2017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65FF7E96-72C8-433C-9E2A-BB6A57D1E243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13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65FF7E96-72C8-433C-9E2A-BB6A57D1E243}" type="slidenum">
              <a:rPr lang="cs-CZ" smtClean="false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200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65FF7E96-72C8-433C-9E2A-BB6A57D1E243}" type="slidenum">
              <a:rPr lang="cs-CZ" smtClean="false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350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65FF7E96-72C8-433C-9E2A-BB6A57D1E243}" type="slidenum">
              <a:rPr lang="cs-CZ" smtClean="false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4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Tabulku 5b zašleme</a:t>
            </a:r>
            <a:r>
              <a:rPr lang="cs-CZ" baseline="0" dirty="false" smtClean="false"/>
              <a:t> i na e-mail poskytovatelů soc. </a:t>
            </a:r>
            <a:r>
              <a:rPr lang="cs-CZ" baseline="0" smtClean="false"/>
              <a:t>služeb.</a:t>
            </a:r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65FF7E96-72C8-433C-9E2A-BB6A57D1E243}" type="slidenum">
              <a:rPr lang="cs-CZ" smtClean="false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599019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4.9.2017</a:t>
            </a:fld>
            <a:endParaRPr lang="cs-CZ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4.9.2017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4.9.2017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4.9.2017</a:t>
            </a:fld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4.9.2017</a:t>
            </a:fld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4.9.2017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4.9.2017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4.9.2017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4.9.2017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98B549E-C3FC-4B87-A0E4-9A3B8675E0A3}" type="datetimeFigureOut">
              <a:rPr lang="cs-CZ" smtClean="false"/>
              <a:t>4.9.2017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3"/>
    <Relationship Target="../media/image2.png" Type="http://schemas.openxmlformats.org/officeDocument/2006/relationships/image" Id="rId2"/>
    <Relationship Target="../slideLayouts/slideLayout1.xml" Type="http://schemas.openxmlformats.org/officeDocument/2006/relationships/slideLayout" Id="rId1"/>
    <Relationship Target="../media/image4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Mode="External" Target="mailto:ivana.jirkova@mpsv.cz" Type="http://schemas.openxmlformats.org/officeDocument/2006/relationships/hyperlink" Id="rId3"/>
    <Relationship TargetMode="External" Target="mailto:jirina.kreidlova@mpsv.cz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www.esfcr.cz/pokyny-k-vyplneni-zpravy-o-realizaci-zadosti-o-platbu-a-zadosti-o-zmenu-opz" Type="http://schemas.openxmlformats.org/officeDocument/2006/relationships/hyperlink" Id="rId4"/>
</Relationships>

</file>

<file path=ppt/slides/_rels/slide4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Mode="External" Target="https://www.esfcr.cz/formulare-pro-uzavreni-pravniho-aktu-a-vzory-pravnich-aktu-o-poskytnuti-podpory-na-projekt-opz/-/dokument/798824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512000" y="3140968"/>
            <a:ext cx="7272000" cy="693032"/>
          </a:xfrm>
        </p:spPr>
        <p:txBody>
          <a:bodyPr/>
          <a:lstStyle/>
          <a:p>
            <a:r>
              <a:rPr lang="cs-CZ" sz="2800" dirty="false" smtClean="false"/>
              <a:t>Seminář pro příjemce</a:t>
            </a:r>
            <a:br>
              <a:rPr lang="cs-CZ" sz="2800" dirty="false" smtClean="false"/>
            </a:br>
            <a:r>
              <a:rPr lang="cs-CZ" sz="1800" dirty="false" smtClean="false"/>
              <a:t>Typ I – Příprava a podpis právního aktu, pravidla a podmínky realizace</a:t>
            </a:r>
            <a:endParaRPr lang="cs-CZ" sz="1800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false" smtClean="false"/>
              <a:t>Oddělení 872</a:t>
            </a:r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547664" y="4869160"/>
            <a:ext cx="7272000" cy="540000"/>
          </a:xfrm>
        </p:spPr>
        <p:txBody>
          <a:bodyPr/>
          <a:lstStyle/>
          <a:p>
            <a:r>
              <a:rPr lang="cs-CZ" dirty="false"/>
              <a:t>6</a:t>
            </a:r>
            <a:r>
              <a:rPr lang="cs-CZ" dirty="false" smtClean="false"/>
              <a:t>. září 2017, Praha</a:t>
            </a:r>
            <a:endParaRPr lang="cs-CZ" dirty="false"/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212976"/>
            <a:ext cx="540000" cy="540000"/>
          </a:xfrm>
        </p:spPr>
      </p:pic>
      <p:pic>
        <p:nvPicPr>
          <p:cNvPr id="15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88520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16730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Kontaktní osoby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608032"/>
          </a:xfrm>
        </p:spPr>
        <p:txBody>
          <a:bodyPr/>
          <a:lstStyle/>
          <a:p>
            <a:r>
              <a:rPr lang="cs-CZ" sz="1800" dirty="false"/>
              <a:t>Mgr. Martina Mandová 	</a:t>
            </a:r>
            <a:r>
              <a:rPr lang="cs-CZ" sz="1800" u="sng" dirty="false"/>
              <a:t>martina.mandova</a:t>
            </a:r>
            <a:r>
              <a:rPr lang="cs-CZ" sz="1800" dirty="false">
                <a:hlinkClick r:id="rId2"/>
              </a:rPr>
              <a:t>@mpsv.cz</a:t>
            </a:r>
            <a:endParaRPr lang="cs-CZ" sz="1800" dirty="false"/>
          </a:p>
          <a:p>
            <a:r>
              <a:rPr lang="cs-CZ" sz="1800" dirty="false"/>
              <a:t>Mgr. Michal Merhaut 		</a:t>
            </a:r>
            <a:r>
              <a:rPr lang="cs-CZ" sz="1800" u="sng" dirty="false"/>
              <a:t>michal.merhaut</a:t>
            </a:r>
            <a:r>
              <a:rPr lang="cs-CZ" sz="1800" dirty="false">
                <a:hlinkClick r:id="rId3"/>
              </a:rPr>
              <a:t>@mpsv.cz</a:t>
            </a:r>
            <a:endParaRPr lang="cs-CZ" sz="1800" dirty="false"/>
          </a:p>
          <a:p>
            <a:r>
              <a:rPr lang="cs-CZ" sz="1800" dirty="false"/>
              <a:t>PhDr. Gabriela Bartesová  	</a:t>
            </a:r>
            <a:r>
              <a:rPr lang="cs-CZ" sz="1800" u="sng" dirty="false"/>
              <a:t>gabriela.bartesova@mpsv.cz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800" i="true" dirty="false" smtClean="false"/>
          </a:p>
          <a:p>
            <a:pPr>
              <a:buFont typeface="Wingdings" panose="05000000000000000000" pitchFamily="2" charset="2"/>
              <a:buChar char="Ø"/>
            </a:pPr>
            <a:r>
              <a:rPr lang="cs-CZ" sz="1800" i="true" dirty="false" smtClean="false"/>
              <a:t>Proces vedoucí k uzavření právního aktu je vždy individuálně komunikován projektovým/ou manažerem/</a:t>
            </a:r>
            <a:r>
              <a:rPr lang="cs-CZ" sz="1800" i="true" dirty="false" err="true" smtClean="false"/>
              <a:t>kou</a:t>
            </a:r>
            <a:endParaRPr lang="cs-CZ" sz="1800" i="true" dirty="false" smtClean="false"/>
          </a:p>
          <a:p>
            <a:endParaRPr lang="cs-CZ" sz="1800" dirty="false"/>
          </a:p>
        </p:txBody>
      </p:sp>
    </p:spTree>
    <p:extLst>
      <p:ext uri="{BB962C8B-B14F-4D97-AF65-F5344CB8AC3E}">
        <p14:creationId xmlns:p14="http://schemas.microsoft.com/office/powerpoint/2010/main" val="365512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	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14000" lvl="1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sz="3200" dirty="false"/>
          </a:p>
          <a:p>
            <a:pPr marL="0" indent="0">
              <a:buNone/>
            </a:pPr>
            <a:r>
              <a:rPr lang="cs-CZ" sz="4800" dirty="false" smtClean="false"/>
              <a:t>	Děkujeme za pozornost </a:t>
            </a:r>
          </a:p>
          <a:p>
            <a:pPr marL="0" indent="0">
              <a:buNone/>
            </a:pPr>
            <a:endParaRPr lang="cs-CZ" sz="4800" dirty="false" smtClean="false"/>
          </a:p>
          <a:p>
            <a:pPr marL="0" indent="0" algn="ctr">
              <a:buNone/>
            </a:pPr>
            <a:r>
              <a:rPr lang="cs-CZ" sz="4800" dirty="false"/>
              <a:t> </a:t>
            </a:r>
            <a:r>
              <a:rPr lang="cs-CZ" sz="4800" dirty="false" smtClean="false"/>
              <a:t>a přejeme hodně štěstí při </a:t>
            </a:r>
          </a:p>
          <a:p>
            <a:pPr marL="0" indent="0">
              <a:buNone/>
            </a:pPr>
            <a:endParaRPr lang="cs-CZ" sz="4800" dirty="false" smtClean="false"/>
          </a:p>
          <a:p>
            <a:pPr marL="0" indent="0" algn="ctr">
              <a:buNone/>
            </a:pPr>
            <a:r>
              <a:rPr lang="cs-CZ" sz="4800" dirty="false" smtClean="false"/>
              <a:t>realizaci</a:t>
            </a:r>
            <a:endParaRPr lang="cs-CZ" sz="4800" dirty="false"/>
          </a:p>
        </p:txBody>
      </p:sp>
    </p:spTree>
    <p:extLst>
      <p:ext uri="{BB962C8B-B14F-4D97-AF65-F5344CB8AC3E}">
        <p14:creationId xmlns:p14="http://schemas.microsoft.com/office/powerpoint/2010/main" val="188607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Obsah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cs-CZ" sz="2000" dirty="false" smtClean="false"/>
              <a:t>Úvod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dirty="false" smtClean="false"/>
              <a:t>Pravidla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dirty="false" smtClean="false"/>
              <a:t>Podklady k vydání Rozhodnutí a Rozhodnutí o poskytnutí dotace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dirty="false" smtClean="false"/>
              <a:t>Dotazy</a:t>
            </a:r>
            <a:endParaRPr lang="cs-CZ" sz="2000" dirty="false"/>
          </a:p>
          <a:p>
            <a:pPr marL="0" indent="0"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7246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Pravidla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58132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1900" b="true" dirty="false" smtClean="false"/>
              <a:t>Obecná pravidla pro žadatele a příjemce v rámci operačního programu Zaměstnanost</a:t>
            </a:r>
          </a:p>
          <a:p>
            <a:pPr>
              <a:lnSpc>
                <a:spcPct val="120000"/>
              </a:lnSpc>
            </a:pPr>
            <a:r>
              <a:rPr lang="cs-CZ" sz="1900" b="true" dirty="false" smtClean="false"/>
              <a:t>Specifická část pravidel pro žadatele a příjemce v rámci OPZ se skutečně vzniklými výdaji a s nepřímými náklady</a:t>
            </a:r>
          </a:p>
          <a:p>
            <a:pPr>
              <a:lnSpc>
                <a:spcPct val="120000"/>
              </a:lnSpc>
            </a:pPr>
            <a:r>
              <a:rPr lang="cs-CZ" sz="1900" b="true" dirty="false" smtClean="false"/>
              <a:t>K dispozici na </a:t>
            </a:r>
            <a:r>
              <a:rPr lang="cs-CZ" sz="1900" b="true" dirty="false" smtClean="false">
                <a:hlinkClick r:id="rId3"/>
              </a:rPr>
              <a:t>www.esfcr.cz</a:t>
            </a:r>
            <a:endParaRPr lang="cs-CZ" sz="1900" b="true" dirty="false" smtClean="false"/>
          </a:p>
          <a:p>
            <a:pPr>
              <a:lnSpc>
                <a:spcPct val="120000"/>
              </a:lnSpc>
            </a:pPr>
            <a:r>
              <a:rPr lang="cs-CZ" sz="1900" b="true" dirty="false" smtClean="false"/>
              <a:t>Pokyny k vyplnění </a:t>
            </a:r>
            <a:r>
              <a:rPr lang="cs-CZ" sz="1900" b="true" dirty="false" err="true" smtClean="false"/>
              <a:t>ZoR</a:t>
            </a:r>
            <a:r>
              <a:rPr lang="cs-CZ" sz="1900" b="true" dirty="false" smtClean="false"/>
              <a:t> a ŽOP </a:t>
            </a:r>
            <a:r>
              <a:rPr lang="cs-CZ" sz="1900" b="true" u="sng" dirty="false" smtClean="false">
                <a:hlinkClick r:id="rId4"/>
              </a:rPr>
              <a:t>https</a:t>
            </a:r>
            <a:r>
              <a:rPr lang="cs-CZ" sz="1900" b="true" u="sng" dirty="false">
                <a:hlinkClick r:id="rId4"/>
              </a:rPr>
              <a:t>://www.esfcr.cz/pokyny-k-vyplneni-zpravy-o-realizaci-zadosti-o-platbu-a-zadosti-o-zmenu-opz</a:t>
            </a:r>
            <a:r>
              <a:rPr lang="cs-CZ" sz="1900" b="true" dirty="false"/>
              <a:t> </a:t>
            </a:r>
            <a:endParaRPr lang="cs-CZ" sz="1900" b="true" dirty="false" smtClean="false"/>
          </a:p>
          <a:p>
            <a:pPr>
              <a:lnSpc>
                <a:spcPct val="120000"/>
              </a:lnSpc>
            </a:pPr>
            <a:endParaRPr lang="cs-CZ" sz="8000" b="true" dirty="false" smtClean="false"/>
          </a:p>
          <a:p>
            <a:pPr>
              <a:lnSpc>
                <a:spcPct val="120000"/>
              </a:lnSpc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6961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Rozhodnutí o poskytnutí dotace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869360"/>
          </a:xfrm>
        </p:spPr>
        <p:txBody>
          <a:bodyPr/>
          <a:lstStyle/>
          <a:p>
            <a:r>
              <a:rPr lang="cs-CZ" dirty="false" smtClean="false"/>
              <a:t>Závěry </a:t>
            </a:r>
            <a:r>
              <a:rPr lang="cs-CZ" dirty="false" smtClean="false"/>
              <a:t>jednání HK jsou k dispozici v zápisu, zveřejněném u výzvy č. 52 na portálu </a:t>
            </a:r>
            <a:r>
              <a:rPr lang="cs-CZ" dirty="false" smtClean="false">
                <a:hlinkClick r:id="rId2"/>
              </a:rPr>
              <a:t>www.esfcr.cz</a:t>
            </a:r>
            <a:r>
              <a:rPr lang="cs-CZ" dirty="false" smtClean="fal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3286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Rozhodnutí o poskytnutí dotace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23528" y="1412776"/>
            <a:ext cx="8280472" cy="496855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sz="2000" b="true" dirty="false" smtClean="false"/>
              <a:t>Obecně požadované přílohy k rozhodnutí jsou : </a:t>
            </a:r>
            <a:endParaRPr lang="cs-CZ" sz="2000" b="true" dirty="false"/>
          </a:p>
          <a:p>
            <a:pPr marL="0" indent="0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sz="2000" b="true" dirty="false" smtClean="false"/>
          </a:p>
          <a:p>
            <a:pPr lvl="1">
              <a:lnSpc>
                <a:spcPct val="100000"/>
              </a:lnSpc>
            </a:pPr>
            <a:r>
              <a:rPr lang="cs-CZ" b="true" dirty="false" smtClean="false"/>
              <a:t>Identifikace bankovního </a:t>
            </a:r>
            <a:r>
              <a:rPr lang="cs-CZ" b="true" dirty="false" smtClean="false"/>
              <a:t>účtu</a:t>
            </a:r>
          </a:p>
          <a:p>
            <a:pPr lvl="1">
              <a:lnSpc>
                <a:spcPct val="100000"/>
              </a:lnSpc>
            </a:pPr>
            <a:endParaRPr lang="cs-CZ" b="true" dirty="false" smtClean="false"/>
          </a:p>
          <a:p>
            <a:pPr lvl="1">
              <a:lnSpc>
                <a:spcPct val="100000"/>
              </a:lnSpc>
            </a:pPr>
            <a:r>
              <a:rPr lang="cs-CZ" b="true" dirty="false" smtClean="false"/>
              <a:t>Údaje z oblasti „Kategorie intervencí“ (oblast intervence -</a:t>
            </a:r>
            <a:r>
              <a:rPr lang="cs-CZ" dirty="false" smtClean="false"/>
              <a:t>pro oblast sociálního začleňování platí položky 109-114</a:t>
            </a:r>
            <a:r>
              <a:rPr lang="cs-CZ" b="true" dirty="false" smtClean="false"/>
              <a:t>, forma financování – </a:t>
            </a:r>
            <a:r>
              <a:rPr lang="cs-CZ" dirty="false" smtClean="false"/>
              <a:t>01 nevratný grant</a:t>
            </a:r>
            <a:r>
              <a:rPr lang="cs-CZ" b="true" dirty="false" smtClean="false"/>
              <a:t>, typ území – </a:t>
            </a:r>
            <a:r>
              <a:rPr lang="cs-CZ" dirty="false" smtClean="false"/>
              <a:t>01-03,</a:t>
            </a:r>
            <a:r>
              <a:rPr lang="cs-CZ" b="true" dirty="false" smtClean="false"/>
              <a:t> mechanismy územního plnění, tematický cíl - </a:t>
            </a:r>
            <a:r>
              <a:rPr lang="cs-CZ" dirty="false" smtClean="false"/>
              <a:t>pro OPZ NR</a:t>
            </a:r>
            <a:r>
              <a:rPr lang="cs-CZ" b="true" dirty="false" smtClean="false"/>
              <a:t>, vedlejší téma ESF, ekonomická aktivita, lokalizace) </a:t>
            </a:r>
            <a:endParaRPr lang="cs-CZ" b="true" dirty="false" smtClean="false"/>
          </a:p>
          <a:p>
            <a:pPr lvl="1">
              <a:lnSpc>
                <a:spcPct val="100000"/>
              </a:lnSpc>
            </a:pPr>
            <a:endParaRPr lang="cs-CZ" b="true" dirty="false" smtClean="false"/>
          </a:p>
          <a:p>
            <a:pPr lvl="1">
              <a:lnSpc>
                <a:spcPct val="100000"/>
              </a:lnSpc>
            </a:pPr>
            <a:r>
              <a:rPr lang="cs-CZ" b="true" dirty="false" smtClean="false"/>
              <a:t>Data zahájení a ukončení realizace </a:t>
            </a:r>
            <a:r>
              <a:rPr lang="cs-CZ" b="true" dirty="false" smtClean="false"/>
              <a:t>projektu</a:t>
            </a:r>
          </a:p>
          <a:p>
            <a:pPr lvl="1">
              <a:lnSpc>
                <a:spcPct val="100000"/>
              </a:lnSpc>
            </a:pPr>
            <a:endParaRPr lang="cs-CZ" b="true" dirty="false" smtClean="false"/>
          </a:p>
          <a:p>
            <a:pPr lvl="1">
              <a:lnSpc>
                <a:spcPct val="100000"/>
              </a:lnSpc>
            </a:pPr>
            <a:r>
              <a:rPr lang="cs-CZ" b="true" dirty="false" smtClean="false"/>
              <a:t>Prohlášení o bezdlužnosti a bezúhonnosti a vylučující dvojí financování</a:t>
            </a:r>
          </a:p>
          <a:p>
            <a:pPr marL="414000" lvl="1" indent="0">
              <a:lnSpc>
                <a:spcPct val="100000"/>
              </a:lnSpc>
              <a:buNone/>
            </a:pPr>
            <a:endParaRPr lang="cs-CZ" sz="1600" b="true" dirty="false" smtClean="false"/>
          </a:p>
          <a:p>
            <a:pPr lvl="1">
              <a:lnSpc>
                <a:spcPct val="100000"/>
              </a:lnSpc>
            </a:pPr>
            <a:endParaRPr lang="cs-CZ" sz="1600" dirty="false"/>
          </a:p>
          <a:p>
            <a:pPr marL="0" indent="0"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2937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666000" lvl="2" indent="0">
              <a:lnSpc>
                <a:spcPct val="100000"/>
              </a:lnSpc>
              <a:buNone/>
            </a:pPr>
            <a:r>
              <a:rPr lang="cs-CZ" b="true" dirty="false"/>
              <a:t>Postup pro vyplnění patřičných polí nalezne žadatel v Pokynech k doplnění žádosti o podporu v IS KP14+ před vydáním právního aktu, které jsou dostupné na tomto odkazu </a:t>
            </a:r>
            <a:r>
              <a:rPr lang="cs-CZ" b="true" dirty="false">
                <a:hlinkClick r:id="rId2"/>
              </a:rPr>
              <a:t>https://www.esfcr.cz/formulare-pro-uzavreni-pravniho-aktu-a-vzory-pravnich-aktu-o-poskytnuti-podpory-na-projekt-opz/-/dokument/798824</a:t>
            </a:r>
            <a:r>
              <a:rPr lang="cs-CZ" b="true" dirty="false"/>
              <a:t>, zde naleznete také vzor Rozhodnutí o poskytnutí </a:t>
            </a:r>
            <a:r>
              <a:rPr lang="cs-CZ" b="true" dirty="false" smtClean="false"/>
              <a:t>dotace</a:t>
            </a:r>
          </a:p>
          <a:p>
            <a:pPr marL="666000" lvl="2" indent="0">
              <a:lnSpc>
                <a:spcPct val="100000"/>
              </a:lnSpc>
              <a:buNone/>
            </a:pPr>
            <a:endParaRPr lang="cs-CZ" b="true" dirty="false"/>
          </a:p>
          <a:p>
            <a:pPr marL="666000" lvl="2" indent="0">
              <a:lnSpc>
                <a:spcPct val="100000"/>
              </a:lnSpc>
              <a:buNone/>
            </a:pPr>
            <a:r>
              <a:rPr lang="cs-CZ" b="true" dirty="false" smtClean="false"/>
              <a:t>Další </a:t>
            </a:r>
            <a:r>
              <a:rPr lang="cs-CZ" b="true" dirty="false"/>
              <a:t>změny či doplnění jsou specifikovány ke konkrétním projektovým žádostem ve Vyrozumění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30589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Rozhodnutí o poskytnutí dotace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true" dirty="false" smtClean="false"/>
              <a:t>Příloha k Rozhodnutí týkající se realizace registrovaných sociálních služeb</a:t>
            </a:r>
          </a:p>
          <a:p>
            <a:r>
              <a:rPr lang="cs-CZ" sz="2000" dirty="false" smtClean="false"/>
              <a:t>Tabulka </a:t>
            </a:r>
            <a:r>
              <a:rPr lang="cs-CZ" sz="2000" dirty="false"/>
              <a:t>5a údaje o sociální službě – vstupní údaje v </a:t>
            </a:r>
            <a:r>
              <a:rPr lang="cs-CZ" sz="2000" dirty="false" smtClean="false"/>
              <a:t>projektu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-  Vyrovnávací platba = výnosy – (mínus) </a:t>
            </a:r>
            <a:r>
              <a:rPr lang="cs-CZ" sz="2000" dirty="false" smtClean="false"/>
              <a:t>náklady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-  Ke 31. 3. je příjemce povinen zaslat vyúčtování vyrovnávací platby – tabulka 5b (dostupná na ESF fóru - dokumenty)</a:t>
            </a:r>
          </a:p>
          <a:p>
            <a:endParaRPr lang="cs-CZ" dirty="false" smtClean="false"/>
          </a:p>
          <a:p>
            <a:pPr marL="0" indent="0"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88217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Rozhodnutí o poskytnutí dotace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5040560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b="true" dirty="false" smtClean="false">
              <a:solidFill>
                <a:srgbClr val="FF0000"/>
              </a:solidFill>
            </a:endParaRPr>
          </a:p>
          <a:p>
            <a:pPr marL="432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 smtClean="false">
                <a:solidFill>
                  <a:srgbClr val="FF0000"/>
                </a:solidFill>
              </a:rPr>
              <a:t>Upozorňujeme</a:t>
            </a:r>
            <a:r>
              <a:rPr lang="cs-CZ" b="true" dirty="false">
                <a:solidFill>
                  <a:srgbClr val="FF0000"/>
                </a:solidFill>
              </a:rPr>
              <a:t>, že žadatel není oprávněn v žádosti o podporu provádět jiné změny, než jsou požadovaná doplnění </a:t>
            </a:r>
            <a:r>
              <a:rPr lang="cs-CZ" b="true" dirty="false" smtClean="false">
                <a:solidFill>
                  <a:srgbClr val="FF0000"/>
                </a:solidFill>
              </a:rPr>
              <a:t>specifikovaná ve </a:t>
            </a:r>
            <a:r>
              <a:rPr lang="cs-CZ" b="true" dirty="false" smtClean="false">
                <a:solidFill>
                  <a:srgbClr val="FF0000"/>
                </a:solidFill>
              </a:rPr>
              <a:t>Vyrozumění</a:t>
            </a:r>
          </a:p>
          <a:p>
            <a:pPr marL="0" lvl="2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b="true" dirty="false" smtClean="false">
              <a:solidFill>
                <a:srgbClr val="FF0000"/>
              </a:solidFill>
            </a:endParaRPr>
          </a:p>
          <a:p>
            <a:pPr marL="432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 smtClean="false">
                <a:solidFill>
                  <a:srgbClr val="FF0000"/>
                </a:solidFill>
              </a:rPr>
              <a:t>V </a:t>
            </a:r>
            <a:r>
              <a:rPr lang="cs-CZ" b="true" dirty="false">
                <a:solidFill>
                  <a:srgbClr val="FF0000"/>
                </a:solidFill>
              </a:rPr>
              <a:t>případě, že jsou z objektivních a žadatelem nezaviněných příčin nutné další změny (např. partner odstoupí od realizace projektu), požádá žadatel prostřednictvím zprávy v IS KP14+ o možnost provedení příslušných úprav </a:t>
            </a:r>
            <a:r>
              <a:rPr lang="cs-CZ" b="true" dirty="false" smtClean="false">
                <a:solidFill>
                  <a:srgbClr val="FF0000"/>
                </a:solidFill>
              </a:rPr>
              <a:t>projektu</a:t>
            </a:r>
            <a:endParaRPr lang="cs-CZ" dirty="false" smtClean="false"/>
          </a:p>
          <a:p>
            <a:pPr marL="252000" lvl="2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1200" dirty="false" smtClean="false"/>
          </a:p>
          <a:p>
            <a:pPr marL="684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400" dirty="false" smtClean="false"/>
          </a:p>
          <a:p>
            <a:pPr marL="684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400" dirty="false" smtClean="false"/>
          </a:p>
          <a:p>
            <a:pPr marL="432000" lvl="1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800" dirty="false"/>
          </a:p>
          <a:p>
            <a:pPr marL="0" indent="0">
              <a:lnSpc>
                <a:spcPct val="100000"/>
              </a:lnSpc>
              <a:buNone/>
            </a:pPr>
            <a:endParaRPr lang="cs-CZ" dirty="false" smtClean="false"/>
          </a:p>
          <a:p>
            <a:pPr lvl="1">
              <a:lnSpc>
                <a:spcPct val="100000"/>
              </a:lnSpc>
            </a:pPr>
            <a:endParaRPr lang="cs-CZ" sz="1600" dirty="false"/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44515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Rozhodnutí o poskytnutí dotace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32000" lvl="1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smtClean="false"/>
          </a:p>
          <a:p>
            <a:pPr marL="432000" lvl="1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smtClean="false"/>
              <a:t>Příloha </a:t>
            </a:r>
            <a:r>
              <a:rPr lang="cs-CZ" sz="2400" dirty="false"/>
              <a:t>Rozhodnutí je č.1 – Informace o projektu</a:t>
            </a:r>
          </a:p>
          <a:p>
            <a:pPr marL="0" indent="0"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84412291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1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Motiv1</properties:Template>
  <properties:Words>343</properties:Words>
  <properties:PresentationFormat>Předvádění na obrazovce (4:3)</properties:PresentationFormat>
  <properties:Paragraphs>64</properties:Paragraphs>
  <properties:Slides>11</properties:Slides>
  <properties:Notes>4</properties:Notes>
  <properties:TotalTime>3606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properties:HeadingPairs>
  <properties:TitlesOfParts>
    <vt:vector baseType="lpstr" size="12">
      <vt:lpstr>Motiv1</vt:lpstr>
      <vt:lpstr>Seminář pro příjemce Typ I – Příprava a podpis právního aktu, pravidla a podmínky realizace</vt:lpstr>
      <vt:lpstr>Obsah</vt:lpstr>
      <vt:lpstr>Pravidla</vt:lpstr>
      <vt:lpstr>Rozhodnutí o poskytnutí dotace</vt:lpstr>
      <vt:lpstr>Rozhodnutí o poskytnutí dotace</vt:lpstr>
      <vt:lpstr>Prezentace aplikace PowerPoint</vt:lpstr>
      <vt:lpstr>Rozhodnutí o poskytnutí dotace</vt:lpstr>
      <vt:lpstr>Rozhodnutí o poskytnutí dotace</vt:lpstr>
      <vt:lpstr>Rozhodnutí o poskytnutí dotace</vt:lpstr>
      <vt:lpstr>Kontaktní osoby</vt:lpstr>
      <vt:lpstr> 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2016-05-17T18:24:25Z</dcterms:created>
  <dc:creator/>
  <cp:lastModifiedBy/>
  <cp:lastPrinted>2016-08-31T06:53:29Z</cp:lastPrinted>
  <dcterms:modified xmlns:xsi="http://www.w3.org/2001/XMLSchema-instance" xsi:type="dcterms:W3CDTF">2017-09-04T08:27:41Z</dcterms:modified>
  <cp:revision>237</cp:revision>
  <dc:title>WORKSHOP pro schvalovatele</dc:title>
</cp:coreProperties>
</file>