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1"/>
  </p:sldMasterIdLst>
  <p:notesMasterIdLst>
    <p:notesMasterId r:id="rId30"/>
  </p:notesMasterIdLst>
  <p:handoutMasterIdLst>
    <p:handoutMasterId r:id="rId31"/>
  </p:handoutMasterIdLst>
  <p:sldIdLst>
    <p:sldId id="291" r:id="rId2"/>
    <p:sldId id="257" r:id="rId3"/>
    <p:sldId id="264" r:id="rId4"/>
    <p:sldId id="331" r:id="rId5"/>
    <p:sldId id="327" r:id="rId6"/>
    <p:sldId id="328" r:id="rId7"/>
    <p:sldId id="329" r:id="rId8"/>
    <p:sldId id="334" r:id="rId9"/>
    <p:sldId id="271" r:id="rId10"/>
    <p:sldId id="322" r:id="rId11"/>
    <p:sldId id="326" r:id="rId12"/>
    <p:sldId id="332" r:id="rId13"/>
    <p:sldId id="265" r:id="rId14"/>
    <p:sldId id="317" r:id="rId15"/>
    <p:sldId id="335" r:id="rId16"/>
    <p:sldId id="266" r:id="rId17"/>
    <p:sldId id="321" r:id="rId18"/>
    <p:sldId id="320" r:id="rId19"/>
    <p:sldId id="330" r:id="rId20"/>
    <p:sldId id="318" r:id="rId21"/>
    <p:sldId id="319" r:id="rId22"/>
    <p:sldId id="333" r:id="rId23"/>
    <p:sldId id="270" r:id="rId24"/>
    <p:sldId id="323" r:id="rId25"/>
    <p:sldId id="336" r:id="rId26"/>
    <p:sldId id="269" r:id="rId27"/>
    <p:sldId id="290" r:id="rId28"/>
    <p:sldId id="294" r:id="rId29"/>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5047" autoAdjust="false"/>
    <p:restoredTop sz="83200" autoAdjust="false"/>
  </p:normalViewPr>
  <p:slideViewPr>
    <p:cSldViewPr>
      <p:cViewPr varScale="true">
        <p:scale>
          <a:sx n="97" d="100"/>
          <a:sy n="97" d="100"/>
        </p:scale>
        <p:origin x="-2040" y="-90"/>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7.xml" Type="http://schemas.openxmlformats.org/officeDocument/2006/relationships/slide" Id="rId8"/>
    <Relationship Target="slides/slide12.xml" Type="http://schemas.openxmlformats.org/officeDocument/2006/relationships/slide" Id="rId13"/>
    <Relationship Target="slides/slide17.xml" Type="http://schemas.openxmlformats.org/officeDocument/2006/relationships/slide" Id="rId18"/>
    <Relationship Target="slides/slide25.xml" Type="http://schemas.openxmlformats.org/officeDocument/2006/relationships/slide" Id="rId26"/>
    <Relationship Target="slides/slide2.xml" Type="http://schemas.openxmlformats.org/officeDocument/2006/relationships/slide" Id="rId3"/>
    <Relationship Target="slides/slide20.xml" Type="http://schemas.openxmlformats.org/officeDocument/2006/relationships/slide" Id="rId21"/>
    <Relationship Target="viewProps.xml" Type="http://schemas.openxmlformats.org/officeDocument/2006/relationships/viewProps" Id="rId34"/>
    <Relationship Target="slides/slide6.xml" Type="http://schemas.openxmlformats.org/officeDocument/2006/relationships/slide" Id="rId7"/>
    <Relationship Target="slides/slide11.xml" Type="http://schemas.openxmlformats.org/officeDocument/2006/relationships/slide" Id="rId12"/>
    <Relationship Target="slides/slide16.xml" Type="http://schemas.openxmlformats.org/officeDocument/2006/relationships/slide" Id="rId17"/>
    <Relationship Target="slides/slide24.xml" Type="http://schemas.openxmlformats.org/officeDocument/2006/relationships/slide" Id="rId25"/>
    <Relationship Target="presProps.xml" Type="http://schemas.openxmlformats.org/officeDocument/2006/relationships/presProps" Id="rId33"/>
    <Relationship Target="slides/slide1.xml" Type="http://schemas.openxmlformats.org/officeDocument/2006/relationships/slide" Id="rId2"/>
    <Relationship Target="slides/slide15.xml" Type="http://schemas.openxmlformats.org/officeDocument/2006/relationships/slide" Id="rId16"/>
    <Relationship Target="slides/slide19.xml" Type="http://schemas.openxmlformats.org/officeDocument/2006/relationships/slide" Id="rId20"/>
    <Relationship Target="slides/slide28.xml" Type="http://schemas.openxmlformats.org/officeDocument/2006/relationships/slide" Id="rId29"/>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23.xml" Type="http://schemas.openxmlformats.org/officeDocument/2006/relationships/slide" Id="rId24"/>
    <Relationship Target="commentAuthors.xml" Type="http://schemas.openxmlformats.org/officeDocument/2006/relationships/commentAuthors" Id="rId32"/>
    <Relationship Target="slides/slide4.xml" Type="http://schemas.openxmlformats.org/officeDocument/2006/relationships/slide" Id="rId5"/>
    <Relationship Target="slides/slide14.xml" Type="http://schemas.openxmlformats.org/officeDocument/2006/relationships/slide" Id="rId15"/>
    <Relationship Target="slides/slide22.xml" Type="http://schemas.openxmlformats.org/officeDocument/2006/relationships/slide" Id="rId23"/>
    <Relationship Target="slides/slide27.xml" Type="http://schemas.openxmlformats.org/officeDocument/2006/relationships/slide" Id="rId28"/>
    <Relationship Target="tableStyles.xml" Type="http://schemas.openxmlformats.org/officeDocument/2006/relationships/tableStyles" Id="rId36"/>
    <Relationship Target="slides/slide9.xml" Type="http://schemas.openxmlformats.org/officeDocument/2006/relationships/slide" Id="rId10"/>
    <Relationship Target="slides/slide18.xml" Type="http://schemas.openxmlformats.org/officeDocument/2006/relationships/slide" Id="rId19"/>
    <Relationship Target="handoutMasters/handoutMaster1.xml" Type="http://schemas.openxmlformats.org/officeDocument/2006/relationships/handoutMaster" Id="rId31"/>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 Target="slides/slide21.xml" Type="http://schemas.openxmlformats.org/officeDocument/2006/relationships/slide" Id="rId22"/>
    <Relationship Target="slides/slide26.xml" Type="http://schemas.openxmlformats.org/officeDocument/2006/relationships/slide" Id="rId27"/>
    <Relationship Target="notesMasters/notesMaster1.xml" Type="http://schemas.openxmlformats.org/officeDocument/2006/relationships/notesMaster" Id="rId30"/>
    <Relationship Target="theme/theme1.xml" Type="http://schemas.openxmlformats.org/officeDocument/2006/relationships/theme" Id="rId35"/>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4.9.2017</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4.9.2017</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11</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charset="0"/>
              <a:buChar cha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Jedná se o tyto náležitosti: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označení účetního dokladu (tzn. název a číslo účetního dokladu v účetnictví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obsah účetního případu a jeho účastníky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předmět hospodářské operace a účastníci v podobě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dodavatel/smluvní strana, nebo příjemce/partner s finančním příspěvkem sám), popis výdaje musí být dostatečný, aby bylo možné posoudit způsobilost výdaje, peněžní částku nebo informaci o ceně za měrnou jednotku a vyjádření množství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musí být zřejmá číselná hodnota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okamžik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byl účetní doklad vystaven v organizaci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okamžik uskutečnění účetního případu, není-li shodný s okamžikem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k hospodářské operaci došlo, např. datum zdanitelného plnění</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datum vzniku závazku, datum provedení platby apod.),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podpisový záznam osoby odpovědné za účetní případ (tzn. osoby, která je odpovědná doklad schválit) a podpisový záznam osoby odpovědné za jeho zaúčtování (tzn. osoby kontrolující formální správnost dokladu, provádějící účetní zápis a zaúčtování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a:t>
            </a:r>
          </a:p>
          <a:p>
            <a:pPr marL="171450" indent="-171450">
              <a:buFont typeface="Arial" charset="0"/>
              <a:buChar char="•"/>
            </a:pPr>
            <a:endPar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Pravidlo, kdy jsou vyžadovány výkazy </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práce jsou jen ve 3 situacích tak, aby se dalo rozklíčovat, co skutečně spadá do projektu a pod přímé náklady.</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1.	Když pracovník vykonává v rámci pracovně právního vztahu činnosti pro projekt i mimo projekt při 1 smlouvě. (Pokud jsou smlouvy na každou činnost zvlášť, výkaz práce se nevykazuje).</a:t>
            </a:r>
          </a:p>
          <a:p>
            <a:pPr marL="228600" marR="0" lvl="0" indent="-228600" algn="l" defTabSz="914400" rtl="false" eaLnBrk="true" fontAlgn="auto" latinLnBrk="false" hangingPunct="true">
              <a:lnSpc>
                <a:spcPct val="100000"/>
              </a:lnSpc>
              <a:spcBef>
                <a:spcPts val="0"/>
              </a:spcBef>
              <a:spcAft>
                <a:spcPts val="0"/>
              </a:spcAft>
              <a:buClrTx/>
              <a:buSzTx/>
              <a:buFontTx/>
              <a:buAutoNum type="arabicPeriod" startAt="2"/>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Když pracovní činnost pracovníka obsahuje činnosti spadající jak do NN tak do PN. </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3.	Na tzv. nulových pozicích tj. když pracovník nemá v </a:t>
            </a:r>
            <a:r>
              <a:rPr kumimoji="false" lang="cs-CZ" sz="1200" b="false" i="false" u="none" strike="noStrike" kern="1200" cap="none" spc="0" normalizeH="false" baseline="0" noProof="false" dirty="false" err="true" smtClean="false">
                <a:ln>
                  <a:noFill/>
                </a:ln>
                <a:solidFill>
                  <a:prstClr val="black"/>
                </a:solidFill>
                <a:effectLst/>
                <a:uLnTx/>
                <a:uFillTx/>
                <a:latin typeface="+mn-lt"/>
                <a:ea typeface="+mn-ea"/>
                <a:cs typeface="+mn-cs"/>
              </a:rPr>
              <a:t>prac.smlouvě</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uvedenou práci na projektu, ale vykonávají nějaké činnost pro projekt a za to má mimořádnou odměnu z projektu – týká se veřejné sféry.</a:t>
            </a:r>
          </a:p>
          <a:p>
            <a:pPr marL="171450" indent="-171450">
              <a:buFont typeface="Arial" charset="0"/>
              <a:buChar char="•"/>
            </a:pPr>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22</a:t>
            </a:fld>
            <a:endParaRPr lang="cs-CZ"/>
          </a:p>
        </p:txBody>
      </p:sp>
    </p:spTree>
    <p:extLst>
      <p:ext uri="{BB962C8B-B14F-4D97-AF65-F5344CB8AC3E}">
        <p14:creationId xmlns:p14="http://schemas.microsoft.com/office/powerpoint/2010/main" val="1498447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indent="0">
              <a:buFont typeface="Arial" charset="0"/>
              <a:buNone/>
            </a:pPr>
            <a:endPar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Povinnost zveřejnění v Registru smluv má výjimky (viz zákon č. 340/2015 Sb., § 3))</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Organizace povinné smlouvy/objednávky zveřejňovat:</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Česká republika (tj. všechny organizační složky státu),  územní samosprávný celek, včetně městské části nebo městského obvodu územně členěného statutárního města nebo městské části hlavního města Prahy,  státní příspěvková organizace,  státní fond, veřejná výzkumná instituce nebo veřejná vysoká škola, dobrovolný svazek obcí, regionální rada regionu soudržnosti, příspěvková organizace územního samosprávného celku, ústav založený státem nebo územním samosprávným celkem, obecně prospěšná společnost založená státem nebo územním samosprávným celkem, státní podnik nebo národní podnik, zdravotní pojišťovna, Český rozhlas nebo Česká televize, nebo právnická osoba, v níž má stát nebo územní samosprávný celek sám nebo s jinými územními samosprávnými celky většinovou majetkovou účast, a to i prostřednictvím jiné právnické osoby. </a:t>
            </a:r>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25</a:t>
            </a:fld>
            <a:endParaRPr lang="cs-CZ"/>
          </a:p>
        </p:txBody>
      </p:sp>
    </p:spTree>
    <p:extLst>
      <p:ext uri="{BB962C8B-B14F-4D97-AF65-F5344CB8AC3E}">
        <p14:creationId xmlns:p14="http://schemas.microsoft.com/office/powerpoint/2010/main" val="1498447817"/>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4.9.2017</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4.9.2017</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4.9.2017</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4.9.2017</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11.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8.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Mode="External" Target="mailto:ivana.jirkova@mpsv.cz" Type="http://schemas.openxmlformats.org/officeDocument/2006/relationships/hyperlink" Id="rId3"/>
    <Relationship TargetMode="External" Target="mailto:jirina.kreidlova@mpsv.cz" Type="http://schemas.openxmlformats.org/officeDocument/2006/relationships/hyperlink" Id="rId2"/>
    <Relationship Target="../slideLayouts/slideLayout2.xml" Type="http://schemas.openxmlformats.org/officeDocument/2006/relationships/slideLayout" Id="rId1"/>
    <Relationship TargetMode="External" Target="http://www.esfcr.cz/" Type="http://schemas.openxmlformats.org/officeDocument/2006/relationships/hyperlink" Id="rId4"/>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693032"/>
          </a:xfrm>
        </p:spPr>
        <p:txBody>
          <a:bodyPr/>
          <a:lstStyle/>
          <a:p>
            <a:r>
              <a:rPr lang="cs-CZ" sz="2800" dirty="false"/>
              <a:t>Seminář pro příjemce</a:t>
            </a:r>
            <a:br>
              <a:rPr lang="cs-CZ" sz="2800" dirty="false"/>
            </a:br>
            <a:r>
              <a:rPr lang="cs-CZ" sz="2000" dirty="false"/>
              <a:t>typ II – Zpráva o realizaci a žádosti o platbu</a:t>
            </a:r>
          </a:p>
        </p:txBody>
      </p:sp>
      <p:sp>
        <p:nvSpPr>
          <p:cNvPr id="6" name="Zástupný symbol pro text 5"/>
          <p:cNvSpPr>
            <a:spLocks noGrp="true"/>
          </p:cNvSpPr>
          <p:nvPr>
            <p:ph type="body" sz="quarter" idx="13"/>
          </p:nvPr>
        </p:nvSpPr>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dirty="false" smtClean="false"/>
              <a:t>6. září 2017, 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11</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Praktické zkušenosti – kontrola </a:t>
            </a:r>
            <a:r>
              <a:rPr lang="cs-CZ" dirty="false" err="true"/>
              <a:t>ŽoP</a:t>
            </a:r>
            <a:r>
              <a:rPr lang="cs-CZ" dirty="false"/>
              <a:t> projektovým manažerem</a:t>
            </a:r>
            <a:endParaRPr lang="cs-CZ" dirty="false"/>
          </a:p>
        </p:txBody>
      </p:sp>
      <p:sp>
        <p:nvSpPr>
          <p:cNvPr id="3" name="Zástupný symbol pro obsah 2"/>
          <p:cNvSpPr>
            <a:spLocks noGrp="true"/>
          </p:cNvSpPr>
          <p:nvPr>
            <p:ph idx="1"/>
          </p:nvPr>
        </p:nvSpPr>
        <p:spPr/>
        <p:txBody>
          <a:bodyPr/>
          <a:lstStyle/>
          <a:p>
            <a:pPr>
              <a:lnSpc>
                <a:spcPct val="100000"/>
              </a:lnSpc>
            </a:pPr>
            <a:endParaRPr lang="cs-CZ" sz="1800" b="true" dirty="false" smtClean="false"/>
          </a:p>
          <a:p>
            <a:pPr>
              <a:lnSpc>
                <a:spcPct val="100000"/>
              </a:lnSpc>
            </a:pPr>
            <a:r>
              <a:rPr lang="cs-CZ" sz="1800" b="true" dirty="false" smtClean="false"/>
              <a:t>Popsání </a:t>
            </a:r>
            <a:r>
              <a:rPr lang="cs-CZ" sz="1800" b="true" dirty="false" smtClean="false"/>
              <a:t>povinné publicity </a:t>
            </a:r>
            <a:r>
              <a:rPr lang="cs-CZ" sz="1800" b="true" dirty="false"/>
              <a:t>a propagačních </a:t>
            </a:r>
            <a:r>
              <a:rPr lang="cs-CZ" sz="1800" b="true" dirty="false" smtClean="false"/>
              <a:t>opatření</a:t>
            </a:r>
            <a:endParaRPr lang="cs-CZ" sz="1800" b="true" dirty="false" smtClean="false"/>
          </a:p>
        </p:txBody>
      </p:sp>
    </p:spTree>
    <p:extLst>
      <p:ext uri="{BB962C8B-B14F-4D97-AF65-F5344CB8AC3E}">
        <p14:creationId xmlns:p14="http://schemas.microsoft.com/office/powerpoint/2010/main" val="17000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a:t>
            </a:r>
            <a:r>
              <a:rPr lang="cs-CZ" dirty="false" err="true" smtClean="false"/>
              <a:t>ŽoZ</a:t>
            </a:r>
            <a:r>
              <a:rPr lang="cs-CZ" dirty="false" smtClean="false"/>
              <a:t> </a:t>
            </a:r>
            <a:r>
              <a:rPr lang="cs-CZ" dirty="false"/>
              <a:t>projektovým manažerem</a:t>
            </a:r>
          </a:p>
        </p:txBody>
      </p:sp>
      <p:sp>
        <p:nvSpPr>
          <p:cNvPr id="3" name="Zástupný symbol pro obsah 2"/>
          <p:cNvSpPr>
            <a:spLocks noGrp="true"/>
          </p:cNvSpPr>
          <p:nvPr>
            <p:ph idx="1"/>
          </p:nvPr>
        </p:nvSpPr>
        <p:spPr/>
        <p:txBody>
          <a:bodyPr/>
          <a:lstStyle/>
          <a:p>
            <a:endParaRPr lang="cs-CZ" b="true" dirty="false" smtClean="false"/>
          </a:p>
          <a:p>
            <a:r>
              <a:rPr lang="cs-CZ" b="true" dirty="false" err="true" smtClean="false"/>
              <a:t>ŽoZ</a:t>
            </a:r>
            <a:r>
              <a:rPr lang="cs-CZ" b="true" dirty="false" smtClean="false"/>
              <a:t> podávat min. 10 dní před podáním </a:t>
            </a:r>
            <a:r>
              <a:rPr lang="cs-CZ" b="true" dirty="false" err="true" smtClean="false"/>
              <a:t>ZoR</a:t>
            </a:r>
            <a:r>
              <a:rPr lang="cs-CZ" b="true" dirty="false" smtClean="false"/>
              <a:t>, při změnách rozpočtu je vhodné přiložit Excel soubor změněného rozpočtu – Dokumenty </a:t>
            </a:r>
            <a:r>
              <a:rPr lang="cs-CZ" b="true" dirty="false" err="true" smtClean="false"/>
              <a:t>ŽoZ</a:t>
            </a:r>
            <a:endParaRPr lang="cs-CZ" b="true" u="sng" dirty="false"/>
          </a:p>
          <a:p>
            <a:endParaRPr lang="cs-CZ" dirty="false"/>
          </a:p>
        </p:txBody>
      </p:sp>
    </p:spTree>
    <p:extLst>
      <p:ext uri="{BB962C8B-B14F-4D97-AF65-F5344CB8AC3E}">
        <p14:creationId xmlns:p14="http://schemas.microsoft.com/office/powerpoint/2010/main" val="253406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800" b="true" u="sng" dirty="false" smtClean="false"/>
              <a:t>Způsobilý výdaj </a:t>
            </a:r>
            <a:r>
              <a:rPr lang="cs-CZ" sz="18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800" dirty="false" smtClean="false"/>
              <a:t>Příjemci </a:t>
            </a:r>
            <a:r>
              <a:rPr lang="cs-CZ" sz="1800" dirty="false"/>
              <a:t>jsou </a:t>
            </a:r>
            <a:r>
              <a:rPr lang="cs-CZ" sz="1800" b="true" dirty="false"/>
              <a:t>povinni vést účetnictví </a:t>
            </a:r>
            <a:r>
              <a:rPr lang="cs-CZ" sz="1800" dirty="false"/>
              <a:t>nebo daňovou evidenci v souladu s předpisy ČR. </a:t>
            </a:r>
            <a:r>
              <a:rPr lang="cs-CZ" sz="1800" dirty="false" smtClean="false"/>
              <a:t>Příjemci</a:t>
            </a:r>
            <a:r>
              <a:rPr lang="cs-CZ" sz="18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800" dirty="false" smtClean="false"/>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2000" dirty="false" smtClean="false"/>
              <a:t>Za </a:t>
            </a:r>
            <a:r>
              <a:rPr lang="cs-CZ" sz="2000" dirty="false"/>
              <a:t>účelem zabránění dvojímu financování je příjemce </a:t>
            </a:r>
            <a:r>
              <a:rPr lang="cs-CZ" sz="2000" b="true" dirty="false"/>
              <a:t>povinen zajistit označení každého originálu účetního dokladu, který dokládá přímý způsobilý výdaj projektu, registračním číslem daného projektu. </a:t>
            </a:r>
            <a:endParaRPr lang="cs-CZ" sz="2000" b="true" dirty="false" smtClean="false"/>
          </a:p>
          <a:p>
            <a:pPr>
              <a:lnSpc>
                <a:spcPct val="100000"/>
              </a:lnSpc>
              <a:buFont typeface="Courier New" panose="02070309020205020404" pitchFamily="49" charset="0"/>
              <a:buChar char="o"/>
            </a:pPr>
            <a:r>
              <a:rPr lang="cs-CZ" sz="2000" b="true" dirty="false" smtClean="false"/>
              <a:t>K </a:t>
            </a:r>
            <a:r>
              <a:rPr lang="cs-CZ" sz="2000" b="true" dirty="false"/>
              <a:t>žádosti o platbu je nutné do IS KP14+ naskenovat účetní doklad v tom případě, pokud částka, která je z něj nárokována v žádosti o platbu jakožto výdaj projektu, přesahuje 10.000 </a:t>
            </a:r>
            <a:r>
              <a:rPr lang="cs-CZ" sz="2000" b="true" dirty="false" smtClean="false"/>
              <a:t>Kč. </a:t>
            </a:r>
            <a:r>
              <a:rPr lang="cs-CZ" sz="2000" dirty="false"/>
              <a:t>Doklady, z nichž je do projektu nárokována menší částka, není třeba do IS KP14+ jako přílohu soupisky dokladů v rámci žádosti o platbu skenovat. </a:t>
            </a:r>
            <a:endParaRPr lang="cs-CZ" sz="2000" dirty="false" smtClean="false"/>
          </a:p>
          <a:p>
            <a:pPr>
              <a:lnSpc>
                <a:spcPct val="100000"/>
              </a:lnSpc>
              <a:buFont typeface="Courier New" panose="02070309020205020404" pitchFamily="49" charset="0"/>
              <a:buChar char="o"/>
            </a:pPr>
            <a:r>
              <a:rPr lang="cs-CZ" sz="20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p>
          <a:p>
            <a:pPr marL="414000" lvl="1" indent="0">
              <a:lnSpc>
                <a:spcPct val="100000"/>
              </a:lnSpc>
              <a:buNone/>
            </a:pPr>
            <a:endParaRPr lang="cs-CZ" sz="1800" dirty="false" smtClean="false"/>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p>
          <a:p>
            <a:pPr marL="0" indent="0">
              <a:lnSpc>
                <a:spcPct val="100000"/>
              </a:lnSpc>
              <a:spcBef>
                <a:spcPts val="0"/>
              </a:spcBef>
              <a:spcAft>
                <a:spcPts val="0"/>
              </a:spcAft>
              <a:buNone/>
            </a:pPr>
            <a:r>
              <a:rPr lang="cs-CZ" sz="1800" dirty="false"/>
              <a:t> </a:t>
            </a:r>
            <a:r>
              <a:rPr lang="cs-CZ" sz="1800" dirty="false" smtClean="false"/>
              <a:t>      Úvazek pracovníka v OPZ může být maximálně 1,0 celkem, tj. součet všech </a:t>
            </a:r>
          </a:p>
          <a:p>
            <a:pPr marL="0" indent="0">
              <a:lnSpc>
                <a:spcPct val="100000"/>
              </a:lnSpc>
              <a:spcBef>
                <a:spcPts val="0"/>
              </a:spcBef>
              <a:spcAft>
                <a:spcPts val="0"/>
              </a:spcAft>
              <a:buNone/>
            </a:pPr>
            <a:r>
              <a:rPr lang="cs-CZ" sz="1800" dirty="false"/>
              <a:t> </a:t>
            </a:r>
            <a:r>
              <a:rPr lang="cs-CZ" sz="1800" dirty="false" smtClean="false"/>
              <a:t>      úvazků pracovníka u zaměstnavatele a partnera včetně příp. DPP a DPĆ a to po </a:t>
            </a:r>
          </a:p>
          <a:p>
            <a:pPr marL="0" indent="0">
              <a:lnSpc>
                <a:spcPct val="100000"/>
              </a:lnSpc>
              <a:spcBef>
                <a:spcPts val="0"/>
              </a:spcBef>
              <a:spcAft>
                <a:spcPts val="0"/>
              </a:spcAft>
              <a:buNone/>
            </a:pPr>
            <a:r>
              <a:rPr lang="cs-CZ" sz="1800" dirty="false"/>
              <a:t> </a:t>
            </a:r>
            <a:r>
              <a:rPr lang="cs-CZ" sz="1800" dirty="false" smtClean="false"/>
              <a:t>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Zpráva o realizaci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veř. zakázky)</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smtClean="false"/>
              <a:t>Praktické zkušenosti – kontrola </a:t>
            </a:r>
            <a:r>
              <a:rPr lang="cs-CZ" dirty="false" err="true" smtClean="false"/>
              <a:t>ŽoP</a:t>
            </a:r>
            <a:r>
              <a:rPr lang="cs-CZ" dirty="false" smtClean="false"/>
              <a:t> projektovým manažerem</a:t>
            </a:r>
            <a:endParaRPr lang="cs-CZ" dirty="false"/>
          </a:p>
        </p:txBody>
      </p:sp>
      <p:sp>
        <p:nvSpPr>
          <p:cNvPr id="3" name="Zástupný symbol pro obsah 2"/>
          <p:cNvSpPr>
            <a:spLocks noGrp="true"/>
          </p:cNvSpPr>
          <p:nvPr>
            <p:ph idx="1"/>
          </p:nvPr>
        </p:nvSpPr>
        <p:spPr>
          <a:xfrm>
            <a:off x="540000" y="1800000"/>
            <a:ext cx="8064000" cy="4581328"/>
          </a:xfrm>
        </p:spPr>
        <p:txBody>
          <a:bodyPr/>
          <a:lstStyle/>
          <a:p>
            <a:pPr>
              <a:lnSpc>
                <a:spcPct val="100000"/>
              </a:lnSpc>
            </a:pPr>
            <a:r>
              <a:rPr lang="cs-CZ" sz="1800" b="true" dirty="false" smtClean="false"/>
              <a:t>Částka na </a:t>
            </a:r>
            <a:r>
              <a:rPr lang="cs-CZ" sz="1800" b="true" dirty="false" smtClean="false"/>
              <a:t>nepřímé náklady</a:t>
            </a:r>
            <a:r>
              <a:rPr lang="cs-CZ" sz="1800" b="true" dirty="false" smtClean="false"/>
              <a:t> </a:t>
            </a:r>
            <a:r>
              <a:rPr lang="cs-CZ" sz="1800" b="true" dirty="false" smtClean="false"/>
              <a:t>– pozor, zaokrouhlit směrem dolů</a:t>
            </a:r>
          </a:p>
          <a:p>
            <a:pPr>
              <a:lnSpc>
                <a:spcPct val="100000"/>
              </a:lnSpc>
            </a:pPr>
            <a:r>
              <a:rPr lang="cs-CZ" sz="1800" b="true" dirty="false" smtClean="false"/>
              <a:t>Bankovní účty/výdajové pokladní doklady (pro výdaje nad 10 tis.) </a:t>
            </a:r>
          </a:p>
          <a:p>
            <a:pPr lvl="1">
              <a:lnSpc>
                <a:spcPct val="100000"/>
              </a:lnSpc>
            </a:pPr>
            <a:r>
              <a:rPr lang="cs-CZ" sz="1400" b="true" dirty="false" smtClean="false"/>
              <a:t>– údaje na soupiskách musí být obsaženy ve výpisech BÚ, shoda data úhrady</a:t>
            </a:r>
          </a:p>
          <a:p>
            <a:pPr lvl="1">
              <a:lnSpc>
                <a:spcPct val="100000"/>
              </a:lnSpc>
            </a:pPr>
            <a:r>
              <a:rPr lang="cs-CZ" sz="1400" b="true" dirty="false" smtClean="false"/>
              <a:t>- označení položek na BÚ, vhodné i na faktuře</a:t>
            </a:r>
          </a:p>
          <a:p>
            <a:pPr>
              <a:lnSpc>
                <a:spcPct val="100000"/>
              </a:lnSpc>
            </a:pPr>
            <a:r>
              <a:rPr lang="cs-CZ" sz="1800" b="true" dirty="false" smtClean="false"/>
              <a:t>Účetní doklady nad 10 tis. </a:t>
            </a:r>
            <a:r>
              <a:rPr lang="cs-CZ" sz="1800" b="true" dirty="false"/>
              <a:t> </a:t>
            </a:r>
            <a:r>
              <a:rPr lang="cs-CZ" sz="1800" b="true" dirty="false" smtClean="false"/>
              <a:t>- v souladu se zákonem *</a:t>
            </a:r>
          </a:p>
          <a:p>
            <a:pPr>
              <a:lnSpc>
                <a:spcPct val="100000"/>
              </a:lnSpc>
            </a:pPr>
            <a:r>
              <a:rPr lang="cs-CZ" sz="1800" b="true" dirty="false" smtClean="false"/>
              <a:t>Částky nárokované na soupisce musí být v souladu s rozpočtem projektu, způsobilost</a:t>
            </a:r>
          </a:p>
          <a:p>
            <a:pPr>
              <a:lnSpc>
                <a:spcPct val="100000"/>
              </a:lnSpc>
            </a:pPr>
            <a:r>
              <a:rPr lang="cs-CZ" sz="1800" b="true" dirty="false" smtClean="false"/>
              <a:t>DPH + registr smluv **</a:t>
            </a:r>
          </a:p>
          <a:p>
            <a:pPr>
              <a:lnSpc>
                <a:spcPct val="100000"/>
              </a:lnSpc>
            </a:pPr>
            <a:r>
              <a:rPr lang="cs-CZ" sz="1800" b="true" dirty="false" smtClean="false"/>
              <a:t>Pracovní výkazy ***</a:t>
            </a:r>
          </a:p>
          <a:p>
            <a:pPr>
              <a:lnSpc>
                <a:spcPct val="100000"/>
              </a:lnSpc>
            </a:pPr>
            <a:r>
              <a:rPr lang="cs-CZ" sz="1800" b="true" dirty="false" smtClean="false"/>
              <a:t>Výdaje vázané na zakázku</a:t>
            </a:r>
          </a:p>
          <a:p>
            <a:pPr>
              <a:lnSpc>
                <a:spcPct val="100000"/>
              </a:lnSpc>
            </a:pPr>
            <a:r>
              <a:rPr lang="cs-CZ" sz="1800" b="true" dirty="false" smtClean="false"/>
              <a:t>Soupiska dokladů</a:t>
            </a:r>
          </a:p>
          <a:p>
            <a:pPr>
              <a:lnSpc>
                <a:spcPct val="100000"/>
              </a:lnSpc>
            </a:pPr>
            <a:r>
              <a:rPr lang="cs-CZ" sz="1800" b="true" dirty="false"/>
              <a:t>Čestné prohlášení týkající se insolvence (vyplňují všichni).</a:t>
            </a:r>
          </a:p>
          <a:p>
            <a:pPr>
              <a:lnSpc>
                <a:spcPct val="100000"/>
              </a:lnSpc>
            </a:pPr>
            <a:endParaRPr lang="cs-CZ" sz="1800" b="true" dirty="false"/>
          </a:p>
        </p:txBody>
      </p:sp>
    </p:spTree>
    <p:extLst>
      <p:ext uri="{BB962C8B-B14F-4D97-AF65-F5344CB8AC3E}">
        <p14:creationId xmlns:p14="http://schemas.microsoft.com/office/powerpoint/2010/main" val="249918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endParaRPr lang="cs-CZ" b="true" u="sng" dirty="false" smtClean="false"/>
          </a:p>
          <a:p>
            <a:pPr marL="414000" lvl="1" indent="0">
              <a:lnSpc>
                <a:spcPct val="120000"/>
              </a:lnSpc>
              <a:spcBef>
                <a:spcPts val="0"/>
              </a:spcBef>
              <a:spcAft>
                <a:spcPts val="0"/>
              </a:spcAft>
              <a:buNone/>
            </a:pPr>
            <a:r>
              <a:rPr lang="cs-CZ" b="true" u="sng" dirty="false" smtClean="false"/>
              <a:t>Pravidla </a:t>
            </a:r>
            <a:r>
              <a:rPr lang="cs-CZ" b="true" u="sng" dirty="false" smtClean="false"/>
              <a:t>pro zadávání zakázek najdete v Obecné části pravidle pro žadatele a </a:t>
            </a:r>
            <a:r>
              <a:rPr lang="cs-CZ" b="true" u="sng" dirty="false" smtClean="false"/>
              <a:t>příjemce</a:t>
            </a:r>
          </a:p>
          <a:p>
            <a:pPr marL="414000" lvl="1" indent="0">
              <a:lnSpc>
                <a:spcPct val="120000"/>
              </a:lnSpc>
              <a:spcBef>
                <a:spcPts val="0"/>
              </a:spcBef>
              <a:spcAft>
                <a:spcPts val="0"/>
              </a:spcAft>
              <a:buNone/>
            </a:pPr>
            <a:endParaRPr lang="cs-CZ" b="true" u="sng" dirty="false" smtClean="false"/>
          </a:p>
          <a:p>
            <a:pPr>
              <a:lnSpc>
                <a:spcPct val="120000"/>
              </a:lnSpc>
            </a:pPr>
            <a:r>
              <a:rPr lang="cs-CZ" sz="2000" b="true" dirty="false"/>
              <a:t>Příjemce musí při přípravě zadávacího řízení i v jeho průběhu počítat s časem nezbytným na kontroly prováděné ŘO</a:t>
            </a:r>
            <a:r>
              <a:rPr lang="cs-CZ" sz="2000" dirty="false"/>
              <a:t>! </a:t>
            </a:r>
            <a:r>
              <a:rPr lang="cs-CZ" sz="2000" dirty="false" smtClean="false"/>
              <a:t> </a:t>
            </a:r>
            <a:endParaRPr lang="cs-CZ" sz="2000" dirty="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smtClean="false"/>
              <a:t>Praktické zkušenosti – kontrola </a:t>
            </a:r>
            <a:r>
              <a:rPr lang="cs-CZ" dirty="false" err="true" smtClean="false"/>
              <a:t>ŽoP</a:t>
            </a:r>
            <a:r>
              <a:rPr lang="cs-CZ" dirty="false" smtClean="false"/>
              <a:t> projektovým manažerem</a:t>
            </a:r>
            <a:endParaRPr lang="cs-CZ" dirty="false"/>
          </a:p>
        </p:txBody>
      </p:sp>
      <p:sp>
        <p:nvSpPr>
          <p:cNvPr id="3" name="Zástupný symbol pro obsah 2"/>
          <p:cNvSpPr>
            <a:spLocks noGrp="true"/>
          </p:cNvSpPr>
          <p:nvPr>
            <p:ph idx="1"/>
          </p:nvPr>
        </p:nvSpPr>
        <p:spPr>
          <a:xfrm>
            <a:off x="540000" y="1800000"/>
            <a:ext cx="8064000" cy="4581328"/>
          </a:xfrm>
        </p:spPr>
        <p:txBody>
          <a:bodyPr/>
          <a:lstStyle/>
          <a:p>
            <a:pPr>
              <a:lnSpc>
                <a:spcPct val="100000"/>
              </a:lnSpc>
            </a:pPr>
            <a:endParaRPr lang="cs-CZ" sz="1800" b="true" dirty="false" smtClean="false"/>
          </a:p>
          <a:p>
            <a:pPr>
              <a:lnSpc>
                <a:spcPct val="100000"/>
              </a:lnSpc>
            </a:pPr>
            <a:r>
              <a:rPr lang="cs-CZ" sz="1800" b="true" dirty="false" smtClean="false"/>
              <a:t>R</a:t>
            </a:r>
            <a:r>
              <a:rPr lang="cs-CZ" sz="1800" b="true" dirty="false" smtClean="false"/>
              <a:t>egistr </a:t>
            </a:r>
            <a:r>
              <a:rPr lang="cs-CZ" sz="1800" b="true" dirty="false" smtClean="false"/>
              <a:t>smluv **</a:t>
            </a:r>
          </a:p>
          <a:p>
            <a:pPr>
              <a:lnSpc>
                <a:spcPct val="100000"/>
              </a:lnSpc>
            </a:pPr>
            <a:r>
              <a:rPr lang="cs-CZ" sz="1800" b="true" dirty="false" smtClean="false"/>
              <a:t>Výdaje </a:t>
            </a:r>
            <a:r>
              <a:rPr lang="cs-CZ" sz="1800" b="true" dirty="false" smtClean="false"/>
              <a:t>vázané na </a:t>
            </a:r>
            <a:r>
              <a:rPr lang="cs-CZ" sz="1800" b="true" dirty="false" smtClean="false"/>
              <a:t>zakázku</a:t>
            </a:r>
            <a:endParaRPr lang="cs-CZ" sz="1800" b="true" dirty="false" smtClean="false"/>
          </a:p>
        </p:txBody>
      </p:sp>
    </p:spTree>
    <p:extLst>
      <p:ext uri="{BB962C8B-B14F-4D97-AF65-F5344CB8AC3E}">
        <p14:creationId xmlns:p14="http://schemas.microsoft.com/office/powerpoint/2010/main" val="3476858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Mgr. Martina Mandová 	</a:t>
            </a:r>
            <a:r>
              <a:rPr lang="cs-CZ" sz="1800" u="sng" dirty="false" smtClean="false"/>
              <a:t>martina.mandova</a:t>
            </a:r>
            <a:r>
              <a:rPr lang="cs-CZ" sz="1800" dirty="false" smtClean="false">
                <a:hlinkClick r:id="rId2"/>
              </a:rPr>
              <a:t>@mpsv.cz</a:t>
            </a:r>
            <a:endParaRPr lang="cs-CZ" sz="1800" dirty="false" smtClean="false"/>
          </a:p>
          <a:p>
            <a:r>
              <a:rPr lang="cs-CZ" sz="1800" dirty="false" smtClean="false"/>
              <a:t>Mgr. Michal Merhaut 	</a:t>
            </a:r>
            <a:r>
              <a:rPr lang="cs-CZ" sz="1800" dirty="false"/>
              <a:t>	</a:t>
            </a:r>
            <a:r>
              <a:rPr lang="cs-CZ" sz="1800" u="sng" dirty="false" smtClean="false"/>
              <a:t>michal.merhaut</a:t>
            </a:r>
            <a:r>
              <a:rPr lang="cs-CZ" sz="1800" dirty="false" smtClean="false">
                <a:hlinkClick r:id="rId3"/>
              </a:rPr>
              <a:t>@mpsv.cz</a:t>
            </a:r>
            <a:endParaRPr lang="cs-CZ" sz="1800" dirty="false" smtClean="false"/>
          </a:p>
          <a:p>
            <a:r>
              <a:rPr lang="cs-CZ" sz="1800" dirty="false" smtClean="false"/>
              <a:t>PhDr. Gabriela Bartesová  	</a:t>
            </a:r>
            <a:r>
              <a:rPr lang="cs-CZ" sz="1800" u="sng" dirty="false" smtClean="false"/>
              <a:t>gabriela.bartesova@mpsv.cz </a:t>
            </a:r>
          </a:p>
          <a:p>
            <a:endParaRPr lang="cs-CZ" sz="1800" dirty="false" smtClean="false"/>
          </a:p>
          <a:p>
            <a:r>
              <a:rPr lang="cs-CZ" sz="1800" b="true" dirty="false" smtClean="false"/>
              <a:t>Hlavní zdroje informací je </a:t>
            </a:r>
            <a:r>
              <a:rPr lang="cs-CZ" sz="1800" b="true" dirty="false" smtClean="false">
                <a:hlinkClick r:id="rId4"/>
              </a:rPr>
              <a:t>www.esfcr.cz</a:t>
            </a:r>
            <a:r>
              <a:rPr lang="cs-CZ" sz="1800" b="true" dirty="false" smtClean="false"/>
              <a:t> a diskuzní klub pro výzvu 52. </a:t>
            </a:r>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Součástí </a:t>
            </a:r>
            <a:r>
              <a:rPr lang="cs-CZ" sz="1600" dirty="false" smtClean="false"/>
              <a:t>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a:t>
            </a:r>
            <a:r>
              <a:rPr lang="cs-CZ" sz="1600" dirty="false" smtClean="false"/>
              <a:t>19.4.2017. </a:t>
            </a:r>
            <a:endParaRPr lang="cs-CZ" sz="1600" dirty="false"/>
          </a:p>
          <a:p>
            <a:pPr>
              <a:lnSpc>
                <a:spcPct val="100000"/>
              </a:lnSpc>
            </a:pPr>
            <a:r>
              <a:rPr lang="cs-CZ" sz="1600" dirty="false"/>
              <a:t>Zaslaná záloha se vyúčtovává až v závěrečné zprávě o realizaci.</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196752"/>
          </a:xfrm>
        </p:spPr>
        <p:txBody>
          <a:bodyPr/>
          <a:lstStyle/>
          <a:p>
            <a:r>
              <a:rPr lang="cs-CZ" dirty="false" smtClean="false"/>
              <a:t>Praktické zkušenosti - Kontrola ZOR proj</a:t>
            </a:r>
            <a:r>
              <a:rPr lang="cs-CZ" dirty="false" smtClean="false"/>
              <a:t>ektovým</a:t>
            </a:r>
            <a:r>
              <a:rPr lang="cs-CZ" dirty="false" smtClean="false"/>
              <a:t> manažerem</a:t>
            </a:r>
            <a:endParaRPr lang="cs-CZ" dirty="false"/>
          </a:p>
        </p:txBody>
      </p:sp>
      <p:sp>
        <p:nvSpPr>
          <p:cNvPr id="3" name="Zástupný symbol pro obsah 2"/>
          <p:cNvSpPr>
            <a:spLocks noGrp="true"/>
          </p:cNvSpPr>
          <p:nvPr>
            <p:ph idx="1"/>
          </p:nvPr>
        </p:nvSpPr>
        <p:spPr/>
        <p:txBody>
          <a:bodyPr/>
          <a:lstStyle/>
          <a:p>
            <a:pPr>
              <a:lnSpc>
                <a:spcPct val="100000"/>
              </a:lnSpc>
            </a:pPr>
            <a:endParaRPr lang="cs-CZ" sz="1000" b="true" dirty="false" smtClean="false"/>
          </a:p>
          <a:p>
            <a:pPr>
              <a:lnSpc>
                <a:spcPct val="100000"/>
              </a:lnSpc>
            </a:pPr>
            <a:r>
              <a:rPr lang="cs-CZ" sz="1800" b="true" dirty="false" smtClean="false"/>
              <a:t>FORMÁLNÍ NÁLEŽITOSTI – ZOR, ŽOP</a:t>
            </a:r>
          </a:p>
          <a:p>
            <a:pPr>
              <a:lnSpc>
                <a:spcPct val="100000"/>
              </a:lnSpc>
            </a:pPr>
            <a:endParaRPr lang="cs-CZ" sz="1800" b="true" dirty="false"/>
          </a:p>
          <a:p>
            <a:pPr>
              <a:lnSpc>
                <a:spcPct val="100000"/>
              </a:lnSpc>
            </a:pPr>
            <a:r>
              <a:rPr lang="cs-CZ" sz="1800" b="true" dirty="false" smtClean="false"/>
              <a:t>Popis </a:t>
            </a:r>
            <a:r>
              <a:rPr lang="cs-CZ" sz="1800" b="true" dirty="false" smtClean="false"/>
              <a:t>aktivit</a:t>
            </a:r>
          </a:p>
          <a:p>
            <a:pPr>
              <a:lnSpc>
                <a:spcPct val="100000"/>
              </a:lnSpc>
            </a:pPr>
            <a:r>
              <a:rPr lang="cs-CZ" sz="1800" b="true" dirty="false"/>
              <a:t>Identifikace problému – popis způsobu řešení</a:t>
            </a:r>
          </a:p>
          <a:p>
            <a:pPr>
              <a:lnSpc>
                <a:spcPct val="100000"/>
              </a:lnSpc>
            </a:pPr>
            <a:r>
              <a:rPr lang="cs-CZ" sz="1800" b="true" dirty="false"/>
              <a:t>Popis v plnění cílů v oblasti rovných příležitostí a nediskriminace</a:t>
            </a:r>
          </a:p>
          <a:p>
            <a:pPr>
              <a:lnSpc>
                <a:spcPct val="100000"/>
              </a:lnSpc>
            </a:pPr>
            <a:r>
              <a:rPr lang="cs-CZ" sz="1800" b="true" u="sng" dirty="false" smtClean="false"/>
              <a:t>Vždy </a:t>
            </a:r>
            <a:r>
              <a:rPr lang="cs-CZ" sz="1800" b="true" u="sng" dirty="false"/>
              <a:t>musí být uvedena výše skutečně dosažených jiných peněžních příjmů (byť by měla být hodnota 0</a:t>
            </a:r>
            <a:r>
              <a:rPr lang="cs-CZ" sz="1800" b="true" u="sng" dirty="false" smtClean="false"/>
              <a:t>)</a:t>
            </a:r>
            <a:r>
              <a:rPr lang="cs-CZ" sz="1800" b="true" dirty="false"/>
              <a:t> </a:t>
            </a:r>
            <a:endParaRPr lang="cs-CZ" sz="1800" b="true" dirty="false" smtClean="false"/>
          </a:p>
          <a:p>
            <a:pPr>
              <a:lnSpc>
                <a:spcPct val="100000"/>
              </a:lnSpc>
            </a:pPr>
            <a:r>
              <a:rPr lang="cs-CZ" sz="1800" b="true" dirty="false" smtClean="false"/>
              <a:t>Smlouva </a:t>
            </a:r>
            <a:r>
              <a:rPr lang="cs-CZ" sz="1800" b="true" dirty="false"/>
              <a:t>o partnerství</a:t>
            </a:r>
          </a:p>
          <a:p>
            <a:pPr>
              <a:lnSpc>
                <a:spcPct val="100000"/>
              </a:lnSpc>
            </a:pPr>
            <a:endParaRPr lang="cs-CZ" sz="1800" b="true" u="sng" dirty="false"/>
          </a:p>
          <a:p>
            <a:pPr>
              <a:lnSpc>
                <a:spcPct val="100000"/>
              </a:lnSpc>
            </a:pPr>
            <a:endParaRPr lang="cs-CZ" sz="1000" b="true" dirty="false" smtClean="false"/>
          </a:p>
          <a:p>
            <a:pPr>
              <a:lnSpc>
                <a:spcPct val="100000"/>
              </a:lnSpc>
            </a:pPr>
            <a:endParaRPr lang="cs-CZ" sz="1000" b="true" dirty="false" smtClean="false"/>
          </a:p>
          <a:p>
            <a:endParaRPr lang="cs-CZ" sz="1000" b="true" dirty="false"/>
          </a:p>
        </p:txBody>
      </p:sp>
    </p:spTree>
    <p:extLst>
      <p:ext uri="{BB962C8B-B14F-4D97-AF65-F5344CB8AC3E}">
        <p14:creationId xmlns:p14="http://schemas.microsoft.com/office/powerpoint/2010/main" val="175444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endParaRPr lang="cs-CZ" sz="2000" b="true" dirty="false" smtClean="false"/>
          </a:p>
          <a:p>
            <a:pPr marL="0" indent="0">
              <a:lnSpc>
                <a:spcPct val="100000"/>
              </a:lnSpc>
              <a:buNone/>
            </a:pPr>
            <a:r>
              <a:rPr lang="cs-CZ" sz="2000" b="true" dirty="false" smtClean="false"/>
              <a:t>Každý </a:t>
            </a:r>
            <a:r>
              <a:rPr lang="cs-CZ" sz="20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2000" dirty="false"/>
          </a:p>
          <a:p>
            <a:pPr>
              <a:lnSpc>
                <a:spcPct val="100000"/>
              </a:lnSpc>
            </a:pPr>
            <a:endParaRPr lang="cs-CZ" sz="1600" dirty="false" smtClean="false"/>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marL="0" indent="0">
              <a:lnSpc>
                <a:spcPct val="100000"/>
              </a:lnSpc>
              <a:buNone/>
            </a:pPr>
            <a:endParaRPr lang="cs-CZ" sz="2000" dirty="false" smtClean="false"/>
          </a:p>
          <a:p>
            <a:pPr marL="0" indent="0">
              <a:lnSpc>
                <a:spcPct val="100000"/>
              </a:lnSpc>
              <a:buNone/>
            </a:pPr>
            <a:r>
              <a:rPr lang="cs-CZ" sz="2000" dirty="false" smtClean="false"/>
              <a:t>Ke </a:t>
            </a:r>
            <a:r>
              <a:rPr lang="cs-CZ" sz="2000" dirty="false"/>
              <a:t>každé osobě se zapisuje, </a:t>
            </a:r>
            <a:r>
              <a:rPr lang="cs-CZ" sz="2000" b="true" dirty="false"/>
              <a:t>jakých podpor v rámci projektu využila</a:t>
            </a:r>
            <a:r>
              <a:rPr lang="cs-CZ" sz="2000" dirty="false"/>
              <a:t> a </a:t>
            </a:r>
            <a:r>
              <a:rPr lang="cs-CZ" sz="2000" b="true" dirty="false"/>
              <a:t>v jakém rozsahu</a:t>
            </a:r>
            <a:r>
              <a:rPr lang="cs-CZ" sz="2000" dirty="false"/>
              <a:t> </a:t>
            </a:r>
            <a:r>
              <a:rPr lang="cs-CZ" sz="2000" dirty="false" smtClean="false"/>
              <a:t>(</a:t>
            </a:r>
            <a:r>
              <a:rPr lang="cs-CZ" sz="2000" dirty="false"/>
              <a:t>v počtu hodin, příp. dnů apod., jednotka se liší podle kategorie využité podpory). </a:t>
            </a:r>
            <a:r>
              <a:rPr lang="cs-CZ" sz="2000" dirty="false" smtClean="false"/>
              <a:t>U </a:t>
            </a:r>
            <a:r>
              <a:rPr lang="cs-CZ" sz="2000" dirty="false"/>
              <a:t>vzdělávání se dále rozlišuje, zda proběhlo elektronickou formou nebo ne</a:t>
            </a:r>
            <a:r>
              <a:rPr lang="cs-CZ" sz="2000" dirty="false" smtClean="false"/>
              <a:t>.</a:t>
            </a:r>
          </a:p>
          <a:p>
            <a:pPr marL="0" indent="0">
              <a:lnSpc>
                <a:spcPct val="100000"/>
              </a:lnSpc>
              <a:buNone/>
            </a:pPr>
            <a:endParaRPr lang="cs-CZ" sz="2000" dirty="false"/>
          </a:p>
          <a:p>
            <a:pPr marL="0" indent="0">
              <a:lnSpc>
                <a:spcPct val="100000"/>
              </a:lnSpc>
              <a:buNone/>
            </a:pPr>
            <a:r>
              <a:rPr lang="cs-CZ" sz="2000" dirty="false" smtClean="false"/>
              <a:t>Teprve</a:t>
            </a:r>
            <a:r>
              <a:rPr lang="cs-CZ" sz="2000" dirty="false"/>
              <a:t>, když je </a:t>
            </a:r>
            <a:r>
              <a:rPr lang="cs-CZ" sz="2000" b="true" dirty="false"/>
              <a:t>datum ukončení </a:t>
            </a:r>
            <a:r>
              <a:rPr lang="cs-CZ" sz="2000" dirty="false"/>
              <a:t>využívání dané podpory z hlediska záznamu v IS ESF 2014+ </a:t>
            </a:r>
            <a:r>
              <a:rPr lang="cs-CZ" sz="2000" b="true" dirty="false"/>
              <a:t>ukončeno</a:t>
            </a:r>
            <a:r>
              <a:rPr lang="cs-CZ" sz="2000" dirty="false"/>
              <a:t> (je k dispozici datum ukončení, které je starší nebo rovno datu, ke kterému jsou hodnoty generovány), </a:t>
            </a:r>
            <a:r>
              <a:rPr lang="cs-CZ" sz="20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ZOR projektovým manažerem</a:t>
            </a:r>
          </a:p>
        </p:txBody>
      </p:sp>
      <p:sp>
        <p:nvSpPr>
          <p:cNvPr id="3" name="Zástupný symbol pro obsah 2"/>
          <p:cNvSpPr>
            <a:spLocks noGrp="true"/>
          </p:cNvSpPr>
          <p:nvPr>
            <p:ph idx="1"/>
          </p:nvPr>
        </p:nvSpPr>
        <p:spPr/>
        <p:txBody>
          <a:bodyPr/>
          <a:lstStyle/>
          <a:p>
            <a:r>
              <a:rPr lang="cs-CZ" b="true" dirty="false"/>
              <a:t>Přírůstkové hodnoty  indikátorů, i ve vztahu k KA, </a:t>
            </a:r>
            <a:r>
              <a:rPr lang="cs-CZ" b="true" u="sng" dirty="false"/>
              <a:t>komentář</a:t>
            </a:r>
          </a:p>
          <a:p>
            <a:endParaRPr lang="cs-CZ" dirty="false"/>
          </a:p>
        </p:txBody>
      </p:sp>
    </p:spTree>
    <p:extLst>
      <p:ext uri="{BB962C8B-B14F-4D97-AF65-F5344CB8AC3E}">
        <p14:creationId xmlns:p14="http://schemas.microsoft.com/office/powerpoint/2010/main" val="265891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40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a:t>
            </a:r>
            <a:r>
              <a:rPr lang="cs-CZ" sz="6400" dirty="false" smtClean="false"/>
              <a:t>stránce</a:t>
            </a:r>
          </a:p>
          <a:p>
            <a:pPr>
              <a:lnSpc>
                <a:spcPct val="120000"/>
              </a:lnSpc>
            </a:pPr>
            <a:r>
              <a:rPr lang="cs-CZ" sz="6400" b="true" dirty="false" smtClean="false"/>
              <a:t>Povinnost</a:t>
            </a:r>
            <a:r>
              <a:rPr lang="cs-CZ" sz="6400" dirty="false" smtClean="false"/>
              <a:t> </a:t>
            </a:r>
            <a:r>
              <a:rPr lang="cs-CZ" sz="6400" dirty="false" smtClean="false"/>
              <a:t>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a:t>
            </a: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2242</properties:Words>
  <properties:PresentationFormat>Předvádění na obrazovce (4:3)</properties:PresentationFormat>
  <properties:Paragraphs>209</properties:Paragraphs>
  <properties:Slides>28</properties:Slides>
  <properties:Notes>4</properties:Notes>
  <properties:TotalTime>3658</properties:TotalTime>
  <properties:HiddenSlides>0</properties:HiddenSlides>
  <properties:MMClips>0</properties:MMClips>
  <properties:ScaleCrop>false</properties:ScaleCrop>
  <properties:HeadingPairs>
    <vt:vector baseType="variant" size="4">
      <vt:variant>
        <vt:lpstr>Motiv</vt:lpstr>
      </vt:variant>
      <vt:variant>
        <vt:i4>1</vt:i4>
      </vt:variant>
      <vt:variant>
        <vt:lpstr>Nadpisy snímků</vt:lpstr>
      </vt:variant>
      <vt:variant>
        <vt:i4>28</vt:i4>
      </vt:variant>
    </vt:vector>
  </properties:HeadingPairs>
  <properties:TitlesOfParts>
    <vt:vector baseType="lpstr" size="29">
      <vt:lpstr>Motiv1</vt:lpstr>
      <vt:lpstr>Seminář pro příjemce typ II – Zpráva o realizaci a žádosti o platbu</vt:lpstr>
      <vt:lpstr>Obsah</vt:lpstr>
      <vt:lpstr>Zpráva o reaLizaci projektu</vt:lpstr>
      <vt:lpstr>Praktické zkušenosti - Kontrola ZOR projektovým manažerem</vt:lpstr>
      <vt:lpstr>Zpráva o reaLizaci projektu</vt:lpstr>
      <vt:lpstr>Zpráva o reaLizaci projektu</vt:lpstr>
      <vt:lpstr>Zpráva o reaLizaci projektu</vt:lpstr>
      <vt:lpstr>Praktické zkušenosti - Kontrola ZOR projektovým manažerem</vt:lpstr>
      <vt:lpstr>publicita</vt:lpstr>
      <vt:lpstr>publicita</vt:lpstr>
      <vt:lpstr>PUBLICITA</vt:lpstr>
      <vt:lpstr>Praktické zkušenosti – kontrola ŽoP projektovým manažerem</vt:lpstr>
      <vt:lpstr>Změny projektu</vt:lpstr>
      <vt:lpstr>Změny projektu</vt:lpstr>
      <vt:lpstr>Praktické zkušenosti - Kontrola ŽoZ projektovým manažerem</vt:lpstr>
      <vt:lpstr>Finanční část</vt:lpstr>
      <vt:lpstr>Finanční část</vt:lpstr>
      <vt:lpstr>Finanční část</vt:lpstr>
      <vt:lpstr>Finanční část</vt:lpstr>
      <vt:lpstr>Finanční část</vt:lpstr>
      <vt:lpstr>Finanční část</vt:lpstr>
      <vt:lpstr>Praktické zkušenosti – kontrola ŽoP projektovým manažerem</vt:lpstr>
      <vt:lpstr>Veřejné zakázky</vt:lpstr>
      <vt:lpstr>Veřejné zakázky</vt:lpstr>
      <vt:lpstr>Praktické zkušenosti – kontrola ŽoP projektovým manažerem</vt:lpstr>
      <vt:lpstr>Kontroly</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14.0000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2017-09-04T09:07:36Z</dcterms:modified>
  <cp:revision>238</cp:revision>
  <dc:title>WORKSHOP pro schvalovatele</dc:title>
</cp:coreProperties>
</file>