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71" r:id="rId1"/>
  </p:sldMasterIdLst>
  <p:notesMasterIdLst>
    <p:notesMasterId r:id="rId111"/>
  </p:notesMasterIdLst>
  <p:handoutMasterIdLst>
    <p:handoutMasterId r:id="rId112"/>
  </p:handoutMasterIdLst>
  <p:sldIdLst>
    <p:sldId id="443" r:id="rId2"/>
    <p:sldId id="368" r:id="rId3"/>
    <p:sldId id="409" r:id="rId4"/>
    <p:sldId id="375" r:id="rId5"/>
    <p:sldId id="408" r:id="rId6"/>
    <p:sldId id="416" r:id="rId7"/>
    <p:sldId id="559" r:id="rId8"/>
    <p:sldId id="444" r:id="rId9"/>
    <p:sldId id="410" r:id="rId10"/>
    <p:sldId id="437" r:id="rId11"/>
    <p:sldId id="576" r:id="rId12"/>
    <p:sldId id="448" r:id="rId13"/>
    <p:sldId id="423" r:id="rId14"/>
    <p:sldId id="560" r:id="rId15"/>
    <p:sldId id="561" r:id="rId16"/>
    <p:sldId id="562" r:id="rId17"/>
    <p:sldId id="563" r:id="rId18"/>
    <p:sldId id="564" r:id="rId19"/>
    <p:sldId id="565" r:id="rId20"/>
    <p:sldId id="566" r:id="rId21"/>
    <p:sldId id="568" r:id="rId22"/>
    <p:sldId id="567" r:id="rId23"/>
    <p:sldId id="569" r:id="rId24"/>
    <p:sldId id="570" r:id="rId25"/>
    <p:sldId id="450" r:id="rId26"/>
    <p:sldId id="451" r:id="rId27"/>
    <p:sldId id="452" r:id="rId28"/>
    <p:sldId id="453" r:id="rId29"/>
    <p:sldId id="454" r:id="rId30"/>
    <p:sldId id="455" r:id="rId31"/>
    <p:sldId id="456" r:id="rId32"/>
    <p:sldId id="457" r:id="rId33"/>
    <p:sldId id="458" r:id="rId34"/>
    <p:sldId id="459" r:id="rId35"/>
    <p:sldId id="460" r:id="rId36"/>
    <p:sldId id="461" r:id="rId37"/>
    <p:sldId id="577" r:id="rId38"/>
    <p:sldId id="571" r:id="rId39"/>
    <p:sldId id="462" r:id="rId40"/>
    <p:sldId id="463" r:id="rId41"/>
    <p:sldId id="464" r:id="rId42"/>
    <p:sldId id="469" r:id="rId43"/>
    <p:sldId id="470" r:id="rId44"/>
    <p:sldId id="471" r:id="rId45"/>
    <p:sldId id="472" r:id="rId46"/>
    <p:sldId id="473" r:id="rId47"/>
    <p:sldId id="475" r:id="rId48"/>
    <p:sldId id="476" r:id="rId49"/>
    <p:sldId id="479" r:id="rId50"/>
    <p:sldId id="572" r:id="rId51"/>
    <p:sldId id="481" r:id="rId52"/>
    <p:sldId id="482" r:id="rId53"/>
    <p:sldId id="484" r:id="rId54"/>
    <p:sldId id="485" r:id="rId55"/>
    <p:sldId id="573" r:id="rId56"/>
    <p:sldId id="574" r:id="rId57"/>
    <p:sldId id="486" r:id="rId58"/>
    <p:sldId id="587" r:id="rId59"/>
    <p:sldId id="588" r:id="rId60"/>
    <p:sldId id="589" r:id="rId61"/>
    <p:sldId id="590" r:id="rId62"/>
    <p:sldId id="591" r:id="rId63"/>
    <p:sldId id="592" r:id="rId64"/>
    <p:sldId id="593" r:id="rId65"/>
    <p:sldId id="594" r:id="rId66"/>
    <p:sldId id="595" r:id="rId67"/>
    <p:sldId id="596" r:id="rId68"/>
    <p:sldId id="597" r:id="rId69"/>
    <p:sldId id="598" r:id="rId70"/>
    <p:sldId id="599" r:id="rId71"/>
    <p:sldId id="600" r:id="rId72"/>
    <p:sldId id="601" r:id="rId73"/>
    <p:sldId id="602" r:id="rId74"/>
    <p:sldId id="603" r:id="rId75"/>
    <p:sldId id="604" r:id="rId76"/>
    <p:sldId id="605" r:id="rId77"/>
    <p:sldId id="606" r:id="rId78"/>
    <p:sldId id="607" r:id="rId79"/>
    <p:sldId id="608" r:id="rId80"/>
    <p:sldId id="609" r:id="rId81"/>
    <p:sldId id="611" r:id="rId82"/>
    <p:sldId id="612" r:id="rId83"/>
    <p:sldId id="613" r:id="rId84"/>
    <p:sldId id="614" r:id="rId85"/>
    <p:sldId id="615" r:id="rId86"/>
    <p:sldId id="616" r:id="rId87"/>
    <p:sldId id="617" r:id="rId88"/>
    <p:sldId id="618" r:id="rId89"/>
    <p:sldId id="619" r:id="rId90"/>
    <p:sldId id="620" r:id="rId91"/>
    <p:sldId id="621" r:id="rId92"/>
    <p:sldId id="622" r:id="rId93"/>
    <p:sldId id="623" r:id="rId94"/>
    <p:sldId id="624" r:id="rId95"/>
    <p:sldId id="625" r:id="rId96"/>
    <p:sldId id="626" r:id="rId97"/>
    <p:sldId id="627" r:id="rId98"/>
    <p:sldId id="628" r:id="rId99"/>
    <p:sldId id="629" r:id="rId100"/>
    <p:sldId id="630" r:id="rId101"/>
    <p:sldId id="631" r:id="rId102"/>
    <p:sldId id="578" r:id="rId103"/>
    <p:sldId id="579" r:id="rId104"/>
    <p:sldId id="580" r:id="rId105"/>
    <p:sldId id="582" r:id="rId106"/>
    <p:sldId id="581" r:id="rId107"/>
    <p:sldId id="583" r:id="rId108"/>
    <p:sldId id="584" r:id="rId109"/>
    <p:sldId id="586" r:id="rId11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0755" autoAdjust="0"/>
  </p:normalViewPr>
  <p:slideViewPr>
    <p:cSldViewPr showGuides="1">
      <p:cViewPr>
        <p:scale>
          <a:sx n="66" d="100"/>
          <a:sy n="66" d="100"/>
        </p:scale>
        <p:origin x="-2910" y="-966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3274" y="-101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r>
              <a:rPr lang="cs-CZ" smtClean="0"/>
              <a:t>11.2.2016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163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28163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C58E3B5-F936-41C1-A2B7-9998FE680A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6577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r>
              <a:rPr lang="cs-CZ" smtClean="0"/>
              <a:t>11.2.2016</a:t>
            </a: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9" y="4715153"/>
            <a:ext cx="5438140" cy="446698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2"/>
            <a:ext cx="2945659" cy="49633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428582"/>
            <a:ext cx="2945659" cy="49633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11.2.2016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11.2.2016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841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Žadatel je tyto položky povinen v rozpočtu a v příslušné klíčové aktivitě označit zkratkou „VZD“ (vzdělávání). V případě nesplnění této podmínky bude příslušná úprava rozpočtu nebo hodnoty indikátoru provedena v rámci projednání projektu výběrovou komisí. Z důvodu uvedené podmínky je nezbytně nutné mít v žádosti o podporu jednoznačně označené položky týkající se vzdělávacích aktivit.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642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Žadatel je</a:t>
            </a:r>
            <a:r>
              <a:rPr lang="cs-CZ" baseline="0" dirty="0" smtClean="0"/>
              <a:t> po provedení každé jednotlivé fáze hodnocení výběru (tj. hodnocení přijatelnosti a formálních náležitostí, věcné hodnocení, výběrová komise) vyrozuměn o výsledku, kterého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cs-CZ" smtClean="0"/>
              <a:t>11.2.2016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190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cs-CZ" dirty="0" smtClean="0"/>
              <a:t>Časová dotace </a:t>
            </a:r>
            <a:r>
              <a:rPr lang="cs-CZ" baseline="0" dirty="0" smtClean="0"/>
              <a:t>se odlišuje od jednokolového a dvoukolového systému hodnocení, ale u nás máme pouze jednokolový systém.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Vždy probíhá dané hodnocení u všech žádostí o podporu najednou. Tedy až je ukončeno HPFN, přechází se k věcnému hodnocení všech žádostí a dále k projednání Výběrovou komisí.</a:t>
            </a:r>
            <a:endParaRPr lang="cs-CZ" dirty="0" smtClean="0"/>
          </a:p>
          <a:p>
            <a:pPr>
              <a:buFontTx/>
              <a:buNone/>
            </a:pPr>
            <a:endParaRPr lang="cs-CZ" dirty="0" smtClean="0"/>
          </a:p>
          <a:p>
            <a:pPr>
              <a:buFontTx/>
              <a:buNone/>
            </a:pPr>
            <a:r>
              <a:rPr lang="cs-CZ" b="1" dirty="0" smtClean="0"/>
              <a:t>HPFN</a:t>
            </a:r>
          </a:p>
          <a:p>
            <a:pPr>
              <a:buFont typeface="Arial" pitchFamily="34" charset="0"/>
              <a:buNone/>
            </a:pPr>
            <a:r>
              <a:rPr lang="cs-CZ" b="0" dirty="0" smtClean="0"/>
              <a:t>- Lhůta</a:t>
            </a:r>
            <a:r>
              <a:rPr lang="cs-CZ" b="0" baseline="0" dirty="0" smtClean="0"/>
              <a:t> se prodlužuje o 10 pracovních dnů v případě, že v rámci kolové výzvy bylo předloženo více, než 250 projektových žádostí.</a:t>
            </a:r>
          </a:p>
          <a:p>
            <a:pPr>
              <a:buFont typeface="Arial" pitchFamily="34" charset="0"/>
              <a:buNone/>
            </a:pPr>
            <a:endParaRPr lang="cs-CZ" b="0" baseline="0" dirty="0" smtClean="0"/>
          </a:p>
          <a:p>
            <a:pPr>
              <a:buFont typeface="Arial" pitchFamily="34" charset="0"/>
              <a:buChar char="•"/>
            </a:pPr>
            <a:r>
              <a:rPr lang="cs-CZ" b="0" baseline="0" dirty="0" smtClean="0"/>
              <a:t> Do lhůty se započítávají i případné opravy.</a:t>
            </a:r>
          </a:p>
          <a:p>
            <a:pPr>
              <a:buFont typeface="Arial" pitchFamily="34" charset="0"/>
              <a:buChar char="•"/>
            </a:pPr>
            <a:r>
              <a:rPr lang="cs-CZ" b="0" dirty="0" smtClean="0"/>
              <a:t> 2 projektoví</a:t>
            </a:r>
            <a:r>
              <a:rPr lang="cs-CZ" b="0" baseline="0" dirty="0" smtClean="0"/>
              <a:t> manažeři (1 hodnotí, 2 kontroluje), přičemž každý má na svůj úkon stanoven časový limit</a:t>
            </a:r>
          </a:p>
          <a:p>
            <a:pPr>
              <a:buFontTx/>
              <a:buChar char="-"/>
            </a:pPr>
            <a:endParaRPr lang="cs-CZ" b="0" baseline="0" dirty="0" smtClean="0"/>
          </a:p>
          <a:p>
            <a:pPr defTabSz="924752"/>
            <a:r>
              <a:rPr lang="cs-CZ" b="1" dirty="0" smtClean="0"/>
              <a:t>Věcné hodnocení</a:t>
            </a:r>
          </a:p>
          <a:p>
            <a:pPr>
              <a:buFont typeface="Arial" pitchFamily="34" charset="0"/>
              <a:buChar char="•"/>
            </a:pPr>
            <a:r>
              <a:rPr lang="cs-CZ" b="0" dirty="0" smtClean="0"/>
              <a:t> Lhůta</a:t>
            </a:r>
            <a:r>
              <a:rPr lang="cs-CZ" b="0" baseline="0" dirty="0" smtClean="0"/>
              <a:t> se prodlužuje o 20 pracovních dnů v případě, že v rámci kolové výzvy bylo předloženo více, než 250 projektových žádostí.</a:t>
            </a:r>
          </a:p>
          <a:p>
            <a:pPr>
              <a:buFont typeface="Arial" pitchFamily="34" charset="0"/>
              <a:buChar char="•"/>
            </a:pPr>
            <a:r>
              <a:rPr lang="cs-CZ" b="0" baseline="0" dirty="0" smtClean="0"/>
              <a:t> Další podrobnosti VH již u konkrétních výzev</a:t>
            </a:r>
          </a:p>
          <a:p>
            <a:pPr>
              <a:buFont typeface="Arial" pitchFamily="34" charset="0"/>
              <a:buChar char="•"/>
            </a:pPr>
            <a:endParaRPr lang="cs-CZ" b="0" baseline="0" dirty="0" smtClean="0"/>
          </a:p>
          <a:p>
            <a:pPr>
              <a:buFont typeface="Arial" pitchFamily="34" charset="0"/>
              <a:buNone/>
            </a:pPr>
            <a:r>
              <a:rPr lang="cs-CZ" b="1" baseline="0" dirty="0" smtClean="0"/>
              <a:t>Výběrová komise</a:t>
            </a:r>
          </a:p>
          <a:p>
            <a:pPr>
              <a:buFont typeface="Arial" pitchFamily="34" charset="0"/>
              <a:buChar char="•"/>
            </a:pPr>
            <a:r>
              <a:rPr lang="cs-CZ" b="0" baseline="0" dirty="0" smtClean="0"/>
              <a:t> sestavuje se na základě principu partnerství</a:t>
            </a:r>
          </a:p>
          <a:p>
            <a:pPr defTabSz="914239">
              <a:buFont typeface="Arial" pitchFamily="34" charset="0"/>
              <a:buChar char="•"/>
              <a:defRPr/>
            </a:pPr>
            <a:r>
              <a:rPr lang="cs-CZ" b="0" baseline="0" dirty="0" smtClean="0"/>
              <a:t> </a:t>
            </a:r>
            <a:r>
              <a:rPr lang="cs-CZ" dirty="0"/>
              <a:t>Členem / náhradníkem nesmí být osoba, která prováděla věcné hodnocení projektů, o nichž bude výběrová komise jednat.</a:t>
            </a:r>
          </a:p>
          <a:p>
            <a:pPr defTabSz="914239">
              <a:buFont typeface="Arial" pitchFamily="34" charset="0"/>
              <a:buChar char="•"/>
              <a:defRPr/>
            </a:pPr>
            <a:r>
              <a:rPr lang="cs-CZ" dirty="0"/>
              <a:t> Její jednání musí být dokončeno do 30 pracovních dnů od zahájení zasedání.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dirty="0" smtClean="0"/>
              <a:t>11.2.2016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011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cs-CZ" smtClean="0"/>
              <a:t>11.2.2016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254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2" defTabSz="924752">
              <a:defRPr/>
            </a:pPr>
            <a:r>
              <a:rPr lang="cs-CZ" sz="1800" dirty="0"/>
              <a:t>* V případě nesplnění tohoto kritéria pro část cílové skupiny projektu, které je možné ošetřit podmínkou poskytnutí podpory na projekt (tj. podmínkou úpravy žádosti před vydáním právního aktu) tak, že nedojde k zásadní změně projektu, lze toto kritérium vyhodnotit jako splněné </a:t>
            </a:r>
            <a:r>
              <a:rPr lang="cs-CZ" baseline="0" dirty="0" smtClean="0"/>
              <a:t>a uvést vymezení potřebných úprav, které mají být provedeny před vydáním právního aktu, do poznámky k danému kritériu v kontrolním listu. </a:t>
            </a:r>
            <a:endParaRPr lang="cs-CZ" dirty="0" smtClean="0"/>
          </a:p>
          <a:p>
            <a:pPr defTabSz="924752"/>
            <a:endParaRPr lang="cs-CZ" dirty="0" smtClean="0"/>
          </a:p>
          <a:p>
            <a:pPr defTabSz="924752">
              <a:defRPr/>
            </a:pPr>
            <a:r>
              <a:rPr lang="cs-CZ" dirty="0" smtClean="0"/>
              <a:t>Ve výzvách 58 a 117 se projektový záměr nepředkládá, žádost není projednávána ani na </a:t>
            </a:r>
            <a:r>
              <a:rPr lang="cs-CZ" dirty="0" err="1" smtClean="0"/>
              <a:t>PROPu</a:t>
            </a:r>
            <a:endParaRPr lang="cs-CZ" dirty="0" smtClean="0"/>
          </a:p>
          <a:p>
            <a:pPr defTabSz="924752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11.2.2016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076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752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11.2.2016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057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Arbitr</a:t>
            </a:r>
            <a:r>
              <a:rPr lang="cs-CZ" baseline="0" dirty="0" smtClean="0"/>
              <a:t> je zapojen když: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Jeden z hodnotitelů v rámci kritéria udělí eliminační deskriptor</a:t>
            </a:r>
          </a:p>
          <a:p>
            <a:pPr marL="171450" indent="-171450">
              <a:buFontTx/>
              <a:buChar char="-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Rozdílný deskriptor v kritériu „Ověření administrativní, finanční a provozní kapacity žadatele“</a:t>
            </a:r>
          </a:p>
          <a:p>
            <a:pPr marL="171450" indent="-171450">
              <a:buFontTx/>
              <a:buChar char="-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Rozdíl mezi hodnoceními je více než 20 bodů.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cs-CZ" smtClean="0"/>
              <a:t>11.2.2016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664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indent="-171435">
              <a:buFontTx/>
              <a:buChar char="-"/>
            </a:pPr>
            <a:r>
              <a:rPr lang="cs-CZ" dirty="0" smtClean="0"/>
              <a:t>U každého kritéria je uvedena základní otázka, na kterou má</a:t>
            </a:r>
            <a:r>
              <a:rPr lang="cs-CZ" baseline="0" dirty="0" smtClean="0"/>
              <a:t> hodnotitel odpovědět</a:t>
            </a:r>
          </a:p>
          <a:p>
            <a:pPr marL="171435" indent="-171435">
              <a:buFontTx/>
              <a:buChar char="-"/>
            </a:pPr>
            <a:r>
              <a:rPr lang="cs-CZ" baseline="0" dirty="0" smtClean="0"/>
              <a:t>Dále je zde řada pomocných otázek</a:t>
            </a:r>
          </a:p>
          <a:p>
            <a:pPr marL="171435" indent="-171435">
              <a:buFontTx/>
              <a:buChar char="-"/>
            </a:pPr>
            <a:r>
              <a:rPr lang="cs-CZ" baseline="0" dirty="0" smtClean="0"/>
              <a:t>Uvedeny nedostatky, za které se udělí nižší deskriptor</a:t>
            </a:r>
          </a:p>
          <a:p>
            <a:pPr marL="171435" indent="-171435">
              <a:buFontTx/>
              <a:buChar char="-"/>
            </a:pPr>
            <a:r>
              <a:rPr lang="cs-CZ" baseline="0" dirty="0" smtClean="0"/>
              <a:t>V Příručce pro hodnotitele zajišťující věcné hodnocení žádostí o podporu OPZ se skutečně prokazovanými výdaji v kap. 7 str. 29 – 38 jsou uvedena jednotlivá kritéria dle kterých věcní hodnotitelé žádosti o podporu hodnotí. </a:t>
            </a:r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911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11.2.2016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24752">
              <a:defRPr/>
            </a:pPr>
            <a:r>
              <a:rPr lang="cs-CZ" dirty="0" smtClean="0"/>
              <a:t>Kritérium 8 - přiměřenost plánovaného projektu vůči personálním, finančním a provozním kapacitám žadatele za předchozí ukončené účetní období; </a:t>
            </a:r>
            <a:r>
              <a:rPr lang="cs-CZ" u="sng" dirty="0" smtClean="0"/>
              <a:t>z</a:t>
            </a:r>
            <a:r>
              <a:rPr lang="cs-CZ" sz="2000" u="sng" dirty="0"/>
              <a:t>jevný a rizikový nepoměr </a:t>
            </a:r>
            <a:r>
              <a:rPr lang="cs-CZ" sz="2000" dirty="0"/>
              <a:t>mezi počtem zaměstnanců, objemem prostředků, se kterým organizace žadatele hospodařila v předchozím uzavřeném účetním období, a know-how organizace žadatele/realizačního týmu vůči odpovídajícím parametrům plánovaného projektu je překážkou k tomu, aby žádost o podporu mohla být podpořena.</a:t>
            </a:r>
          </a:p>
          <a:p>
            <a:pPr defTabSz="924752"/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11.2.2016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938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- Hodnocení řádných hodnotitelů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11.2.2016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097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Výsledky výběrové</a:t>
            </a:r>
            <a:r>
              <a:rPr lang="cs-CZ" baseline="0" dirty="0" smtClean="0"/>
              <a:t> komise resp. Zápis z jednání výběrové komise pro výzvy Operačního programu Zaměstnanost bude zveřejněn na www.esfcr.cz u daných výzev tedy č. 058 a č. 117</a:t>
            </a:r>
            <a:endParaRPr lang="cs-CZ" dirty="0" smtClean="0"/>
          </a:p>
          <a:p>
            <a:r>
              <a:rPr lang="cs-CZ" dirty="0" smtClean="0"/>
              <a:t>-V případě stažení nějaké žádosti nebo předčasného ukončení projektu bude vybrán k realizaci projekt ze zásobníku.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929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</a:t>
            </a:r>
            <a:r>
              <a:rPr lang="cs-CZ" baseline="0" dirty="0" smtClean="0"/>
              <a:t> vyrozumění o doporučení projektu k podpoře budou stanoveny maximální celkové způsobilé výdaje projektu v Kč a podmínky poskytnutí podpory stanovené Výběrovou komisí.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cs-CZ" smtClean="0"/>
              <a:t>11.2.2016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626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Podmínky,</a:t>
            </a:r>
            <a:r>
              <a:rPr lang="cs-CZ" baseline="0" dirty="0" smtClean="0"/>
              <a:t> které Výběrová komise stanovila, musí žadatel zapracovat do všech částí žádosti o podporu popř. doložených příloh, kterých se podmínky dotýkají. Je tedy nutné vše zkontrolovat a zaktualizovat.</a:t>
            </a:r>
          </a:p>
          <a:p>
            <a:r>
              <a:rPr lang="cs-CZ" baseline="0" dirty="0" smtClean="0"/>
              <a:t>-Toto platí i v případě, že si žadatel požádá o změnu termínu zahájení a ukončení realizace projektu. Pokud jsou v žádosti či přílohách zmíněna tady data, je nutné je také aktualizovat.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cs-CZ" smtClean="0"/>
              <a:t>11.2.2016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884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455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Cíle projektu musí být v souladu s cíli OPZ, IP 4.1 a textem výzvy</a:t>
            </a:r>
          </a:p>
          <a:p>
            <a:pPr marL="171435" indent="-171435">
              <a:buFontTx/>
              <a:buChar char="-"/>
            </a:pPr>
            <a:r>
              <a:rPr lang="cs-CZ" dirty="0" smtClean="0"/>
              <a:t>U KA musí být popis, vazba na</a:t>
            </a:r>
            <a:r>
              <a:rPr lang="cs-CZ" baseline="0" dirty="0" smtClean="0"/>
              <a:t> cíl a náklady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Je nutné dbát na časovou návaznost KA, harmonogram aktivit v ISKP chybí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Lze využít pomůcky Vyhodnocení výzev č. 33 a č. 34 se zaměřením na nejčastější chyby v žádostech o podporu aneb pomocný dokument při psaní žádosti – na co si dávat pozor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569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Změna by měla být měřitelná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Nezapomínat na CS veřejnost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I když není povinnou</a:t>
            </a:r>
            <a:r>
              <a:rPr lang="cs-CZ" baseline="0" dirty="0" smtClean="0"/>
              <a:t> přílohou strategie vzdělávání, žadatel by měl mít potřebu o něco opřenou, SRRVS nestačí.</a:t>
            </a:r>
            <a:endParaRPr lang="cs-CZ" dirty="0" smtClean="0"/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1419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61" indent="-171761">
              <a:buFontTx/>
              <a:buChar char="-"/>
            </a:pPr>
            <a:r>
              <a:rPr lang="cs-CZ" dirty="0" smtClean="0"/>
              <a:t>Indikátor – český ekvivalent je „ukazatele“; tento</a:t>
            </a:r>
            <a:r>
              <a:rPr lang="cs-CZ" baseline="0" dirty="0" smtClean="0"/>
              <a:t> systém sledování se používal již v předchozích programovacích obdobích</a:t>
            </a:r>
          </a:p>
          <a:p>
            <a:pPr marL="171761" indent="-171761">
              <a:buFontTx/>
              <a:buChar char="-"/>
            </a:pPr>
            <a:endParaRPr lang="cs-CZ" baseline="0" dirty="0" smtClean="0"/>
          </a:p>
          <a:p>
            <a:pPr marL="171761" indent="-171761">
              <a:buFontTx/>
              <a:buChar char="-"/>
            </a:pPr>
            <a:r>
              <a:rPr lang="cs-CZ" baseline="0" dirty="0" smtClean="0"/>
              <a:t>V pravidlech je uveden obecný popis, vysvětlení definic jednotlivých pojmů, postup vyčíslování sankcí při nesplnění cílových hodnot, způsob, jakým jsou indikátory evidovány a vykazovány v průběhu realizace. Specifická část pravidel pro příjemce se indikátorům nevěnuje, vše je v obecné části.</a:t>
            </a:r>
          </a:p>
          <a:p>
            <a:pPr marL="171761" indent="-171761">
              <a:buFontTx/>
              <a:buChar char="-"/>
            </a:pPr>
            <a:endParaRPr lang="cs-CZ" baseline="0" dirty="0" smtClean="0"/>
          </a:p>
          <a:p>
            <a:pPr marL="171761" indent="-171761">
              <a:buFontTx/>
              <a:buChar char="-"/>
            </a:pPr>
            <a:r>
              <a:rPr lang="cs-CZ" baseline="0" dirty="0" smtClean="0"/>
              <a:t>V pokynech k vyplnění žádosti v IS KP14+ je obsažen návod, jak vyplnit indikátory v systému a co vše brát při jejich vyplňování na vědomí.</a:t>
            </a:r>
          </a:p>
          <a:p>
            <a:pPr marL="171761" indent="-171761">
              <a:buFontTx/>
              <a:buChar char="-"/>
            </a:pPr>
            <a:endParaRPr lang="cs-CZ" baseline="0" dirty="0" smtClean="0"/>
          </a:p>
          <a:p>
            <a:pPr marL="171761" indent="-171761">
              <a:buFontTx/>
              <a:buChar char="-"/>
            </a:pPr>
            <a:r>
              <a:rPr lang="cs-CZ" baseline="0" dirty="0" smtClean="0"/>
              <a:t>Pro aktuální programovací období jsou indikátory číslovány podle nového NČI; základní cíle sledování (podpora osob, produkty, </a:t>
            </a:r>
            <a:r>
              <a:rPr lang="cs-CZ" baseline="0" dirty="0" err="1" smtClean="0"/>
              <a:t>podp</a:t>
            </a:r>
            <a:r>
              <a:rPr lang="cs-CZ" baseline="0" dirty="0" smtClean="0"/>
              <a:t>. organizace) zůstaly zachovány, jsou ale změny v názvech a číslech (OP LZZ 07.41.00 Počet podpořených osob odpovídá 6 00 00 Celkový počet účastníků atp.)</a:t>
            </a:r>
          </a:p>
          <a:p>
            <a:pPr marL="171761" indent="-171761">
              <a:buFontTx/>
              <a:buChar char="-"/>
            </a:pPr>
            <a:endParaRPr lang="cs-CZ" baseline="0" dirty="0" smtClean="0"/>
          </a:p>
          <a:p>
            <a:pPr marL="171761" indent="-171761">
              <a:buFontTx/>
              <a:buChar char="-"/>
            </a:pPr>
            <a:r>
              <a:rPr lang="cs-CZ" baseline="0" dirty="0" smtClean="0"/>
              <a:t>Bagatelní podpora – stanovení minimálního rozsahu podpory, jehož splnění je rozhodující pro zařazení do příslušného indikátoru</a:t>
            </a:r>
          </a:p>
          <a:p>
            <a:pPr marL="171761" indent="-171761">
              <a:buFontTx/>
              <a:buChar char="-"/>
            </a:pPr>
            <a:endParaRPr lang="cs-CZ" baseline="0" dirty="0" smtClean="0"/>
          </a:p>
          <a:p>
            <a:pPr marL="171761" indent="-171761">
              <a:buFontTx/>
              <a:buChar char="-"/>
            </a:pPr>
            <a:r>
              <a:rPr lang="cs-CZ" baseline="0" dirty="0" smtClean="0"/>
              <a:t>Způsob evidence – základní evidence bude pomocí tzv. monitorovacího listu, který bude povinně vyplňován pro každého účastníka Vykazování postupu – systém IS ESF 2014+ napojený na IS KP14+, pro každého účastníka projektu bude veden záznam; IS automatiky hlídá limit bagatelní podpory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7361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11.2.2016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4661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61" indent="-171761">
              <a:buFontTx/>
              <a:buChar char="-"/>
            </a:pPr>
            <a:r>
              <a:rPr lang="cs-CZ" dirty="0" smtClean="0"/>
              <a:t>Zda se</a:t>
            </a:r>
            <a:r>
              <a:rPr lang="cs-CZ" baseline="0" dirty="0" smtClean="0"/>
              <a:t> jedná o indikátor výstupu nebo výsledku je uvedeno u definic jednotlivých indikátorů v Obecné části pravidel pro žadatele</a:t>
            </a:r>
          </a:p>
          <a:p>
            <a:endParaRPr lang="cs-CZ" baseline="0" dirty="0" smtClean="0"/>
          </a:p>
          <a:p>
            <a:r>
              <a:rPr lang="cs-CZ" b="1" dirty="0" smtClean="0"/>
              <a:t>Výstupové</a:t>
            </a:r>
            <a:r>
              <a:rPr lang="cs-CZ" b="1" baseline="0" dirty="0" smtClean="0"/>
              <a:t> indikátory (výzva 6 00 00, 680 – 03, 8 05 00)</a:t>
            </a:r>
            <a:r>
              <a:rPr lang="cs-CZ" b="1" dirty="0" smtClean="0"/>
              <a:t>:</a:t>
            </a:r>
          </a:p>
          <a:p>
            <a:r>
              <a:rPr lang="cs-CZ" dirty="0"/>
              <a:t>Podávají informace o okamžitých výstupech realizace jednotlivých operací/akcí/projektů v rámci programu. Příjemci mají činnosti, které vedou ke vzniku výstupů plně pod kontrolou. </a:t>
            </a:r>
          </a:p>
          <a:p>
            <a:endParaRPr lang="cs-CZ" dirty="0"/>
          </a:p>
          <a:p>
            <a:r>
              <a:rPr lang="cs-CZ" b="1" dirty="0"/>
              <a:t>Výsledkové indikátory (výzva 6 26 00, 6 28 </a:t>
            </a:r>
            <a:r>
              <a:rPr lang="cs-CZ" b="1" dirty="0" smtClean="0"/>
              <a:t>00, 6 80 20 - 23):</a:t>
            </a:r>
            <a:endParaRPr lang="cs-CZ" b="1" dirty="0"/>
          </a:p>
          <a:p>
            <a:r>
              <a:rPr lang="cs-CZ" dirty="0"/>
              <a:t>Indikátory výsledků vyjadřují okamžité efekty podpory, ke kterým došlo v době realizace projektu. Výsledky vznikají díky činnosti projektu, příjemci na ně mají výrazný vliv, ale jejich dosahování je zčásti závislé i na vlivech nekontrolovatelných příjemci. </a:t>
            </a:r>
          </a:p>
          <a:p>
            <a:endParaRPr lang="cs-CZ" b="1" dirty="0"/>
          </a:p>
          <a:p>
            <a:r>
              <a:rPr lang="cs-CZ" u="sng" dirty="0"/>
              <a:t>U projektů, které nebudou sledovat žádný výsledkový indikátor, musí být ze strany žadatele v žádosti o podporu povinně vyplněn textové pole popisující konkrétní cíle projektu včetně popisu očekávaných výsledků a změny, které má být prostřednictvím projektu dosaženo.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2496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61" indent="-171761">
              <a:buFontTx/>
              <a:buChar char="-"/>
            </a:pPr>
            <a:r>
              <a:rPr lang="cs-CZ" dirty="0" smtClean="0"/>
              <a:t>změnit</a:t>
            </a:r>
            <a:r>
              <a:rPr lang="cs-CZ" baseline="0" dirty="0" smtClean="0"/>
              <a:t> plánovanou hodnotu lze pouze změnou Právního aktu</a:t>
            </a:r>
            <a:endParaRPr lang="cs-CZ" dirty="0" smtClean="0"/>
          </a:p>
          <a:p>
            <a:pPr marL="171761" indent="-171761">
              <a:buFontTx/>
              <a:buChar char="-"/>
            </a:pPr>
            <a:endParaRPr lang="cs-CZ" dirty="0" smtClean="0"/>
          </a:p>
          <a:p>
            <a:pPr marL="171761" indent="-171761">
              <a:buFontTx/>
              <a:buChar char="-"/>
            </a:pPr>
            <a:r>
              <a:rPr lang="cs-CZ" dirty="0" smtClean="0"/>
              <a:t>při</a:t>
            </a:r>
            <a:r>
              <a:rPr lang="cs-CZ" baseline="0" dirty="0" smtClean="0"/>
              <a:t> vyplňování žádosti: po vybrání specifických cílů se zaktivní záložka na vyplnění pro danou výzvu vybraných indikátorů „povinných k naplnění“ a „povinných k vykazování“.</a:t>
            </a:r>
          </a:p>
          <a:p>
            <a:endParaRPr lang="cs-CZ" baseline="0" dirty="0" smtClean="0"/>
          </a:p>
          <a:p>
            <a:pPr marL="171761" indent="-171761">
              <a:buFontTx/>
              <a:buChar char="-"/>
            </a:pPr>
            <a:r>
              <a:rPr lang="cs-CZ" baseline="0" dirty="0" smtClean="0"/>
              <a:t>indikátory povinné k vykazování – např. rozpad na podskupiny známý z OP LZZ na muže a ženy (obecná pravidla, kap. 18.1.4.2)</a:t>
            </a:r>
          </a:p>
          <a:p>
            <a:pPr marL="171761" indent="-171761">
              <a:buFontTx/>
              <a:buChar char="-"/>
            </a:pPr>
            <a:endParaRPr lang="cs-CZ" baseline="0" dirty="0" smtClean="0"/>
          </a:p>
          <a:p>
            <a:pPr marL="171761" indent="-171761">
              <a:buFontTx/>
              <a:buChar char="-"/>
            </a:pPr>
            <a:r>
              <a:rPr lang="cs-CZ" baseline="0" dirty="0" smtClean="0"/>
              <a:t>nepovinné indikátory – mohou být nabídnuty ve výzvě; pokud si žadatel některý z nepovinných indikátorů k vykazování vybere, stane se pro něj povinným. Ve výzvách č. 058 a 117 nepovinné indikátory stanovené nemáme.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400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Pokud si žadatel pro danou výzvu založí žádost</a:t>
            </a:r>
            <a:r>
              <a:rPr lang="cs-CZ" baseline="0" dirty="0" smtClean="0"/>
              <a:t> a zvolí specifické cíle, zaktivní se záložka pro popis indikátorů, kde je každý z indikátor charakterizován čtyřmi základními údaji/hodnoty.</a:t>
            </a:r>
          </a:p>
          <a:p>
            <a:r>
              <a:rPr lang="cs-CZ" baseline="0" dirty="0" smtClean="0"/>
              <a:t>Pro ilustraci snímek, jak vypadá část záložky Indikátory – pozor, není pro aktuální výzvu a typy indikátorů neodpovídají !!!</a:t>
            </a:r>
          </a:p>
          <a:p>
            <a:endParaRPr lang="cs-CZ" baseline="0" dirty="0" smtClean="0"/>
          </a:p>
          <a:p>
            <a:r>
              <a:rPr lang="cs-CZ" b="1" baseline="0" dirty="0" smtClean="0"/>
              <a:t>Výchozí hodnota </a:t>
            </a:r>
            <a:r>
              <a:rPr lang="cs-CZ" baseline="0" dirty="0" smtClean="0"/>
              <a:t>– pro projekty vždy „0“, toto pole není pro žadatele aktivní.</a:t>
            </a:r>
          </a:p>
          <a:p>
            <a:endParaRPr lang="cs-CZ" baseline="0" dirty="0" smtClean="0"/>
          </a:p>
          <a:p>
            <a:r>
              <a:rPr lang="cs-CZ" b="1" baseline="0" dirty="0" smtClean="0"/>
              <a:t>Stanovit datum dosažení cílové hodnoty</a:t>
            </a:r>
            <a:r>
              <a:rPr lang="cs-CZ" baseline="0" dirty="0" smtClean="0"/>
              <a:t> – reálně podle harmonogramu plánovaných aktivit v průběhu realizace, nejpozději do data ukončení projektu</a:t>
            </a:r>
          </a:p>
          <a:p>
            <a:pPr defTabSz="916056">
              <a:buFontTx/>
              <a:buChar char="-"/>
              <a:defRPr/>
            </a:pPr>
            <a:endParaRPr lang="cs-CZ" baseline="0" dirty="0" smtClean="0"/>
          </a:p>
          <a:p>
            <a:r>
              <a:rPr lang="cs-CZ" b="1" baseline="0" dirty="0" smtClean="0"/>
              <a:t>Cílová hodnota</a:t>
            </a:r>
          </a:p>
          <a:p>
            <a:r>
              <a:rPr lang="cs-CZ" b="1" baseline="0" dirty="0" smtClean="0"/>
              <a:t>-</a:t>
            </a:r>
            <a:r>
              <a:rPr lang="cs-CZ" baseline="0" dirty="0" smtClean="0"/>
              <a:t>je třeba vycházet z aktivit projektu a pečlivě prostudovat definice jednotlivých indikátorů a teprve poté provést kalkulaci, protože indikátory vypadají sice podobně, ale kritéria pro započítání osob do MI jsou odlišná od OP </a:t>
            </a:r>
            <a:endParaRPr lang="cs-CZ" b="1" baseline="0" dirty="0" smtClean="0"/>
          </a:p>
          <a:p>
            <a:r>
              <a:rPr lang="cs-CZ" baseline="0" dirty="0" smtClean="0"/>
              <a:t>- </a:t>
            </a:r>
            <a:r>
              <a:rPr lang="cs-CZ" dirty="0"/>
              <a:t>je povinná pro indikátory se závazkem „povinné k naplnění“;</a:t>
            </a:r>
          </a:p>
          <a:p>
            <a:r>
              <a:rPr lang="cs-CZ" dirty="0"/>
              <a:t>- zvolená cílová hodnota je závazná, bude uvedena v právním aktu</a:t>
            </a:r>
          </a:p>
          <a:p>
            <a:r>
              <a:rPr lang="cs-CZ" dirty="0"/>
              <a:t>- </a:t>
            </a:r>
            <a:r>
              <a:rPr lang="cs-CZ" u="sng" dirty="0"/>
              <a:t>cílovou hodnotu </a:t>
            </a:r>
            <a:r>
              <a:rPr lang="cs-CZ" u="sng" dirty="0" smtClean="0"/>
              <a:t>indikátoru </a:t>
            </a:r>
            <a:r>
              <a:rPr lang="cs-CZ" u="sng" dirty="0"/>
              <a:t>nelze v průběhu projektu libovolně měnit</a:t>
            </a:r>
            <a:r>
              <a:rPr lang="cs-CZ" dirty="0"/>
              <a:t>, pouze ve výjimečných případech odůvodněnou podstatnou změnou projektu</a:t>
            </a:r>
          </a:p>
          <a:p>
            <a:r>
              <a:rPr lang="cs-CZ" dirty="0"/>
              <a:t>- při nesplnění cílové hodnoty je příjemci stanovena sankce postupem dle kap. 18.1.1 Obecné části pravidel (se zohledněním míry vyčerpaných výdajů z rozpočtu)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překročení </a:t>
            </a:r>
            <a:r>
              <a:rPr lang="cs-CZ" dirty="0"/>
              <a:t>cílové hodnoty není sankcionováno a není ani důvodem ke změně Právního aktu, do výpočtu míry naplnění cílových hodnot však lze započítat max. 120</a:t>
            </a:r>
            <a:r>
              <a:rPr lang="cs-CZ" dirty="0" smtClean="0"/>
              <a:t>%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Musí</a:t>
            </a:r>
            <a:r>
              <a:rPr lang="cs-CZ" baseline="0" dirty="0" smtClean="0"/>
              <a:t> být vyplněna i u nerelevantních indikátorů (stačí uvést 0)</a:t>
            </a:r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Popis hodnoty</a:t>
            </a:r>
          </a:p>
          <a:p>
            <a:r>
              <a:rPr lang="cs-CZ" b="0" dirty="0" smtClean="0"/>
              <a:t>- u</a:t>
            </a:r>
            <a:r>
              <a:rPr lang="cs-CZ" b="0" baseline="0" dirty="0" smtClean="0"/>
              <a:t> indikátorů s 0 hodnotou je nutné aspoň uvést NR.</a:t>
            </a:r>
            <a:endParaRPr lang="cs-CZ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61" indent="-171761">
              <a:buFontTx/>
              <a:buChar char="-"/>
            </a:pPr>
            <a:r>
              <a:rPr lang="cs-CZ" dirty="0" smtClean="0"/>
              <a:t>v OP LZZ nebyla u většiny výzev povinnost evidovat</a:t>
            </a:r>
            <a:r>
              <a:rPr lang="cs-CZ" baseline="0" dirty="0" smtClean="0"/>
              <a:t> osobní údaje podpořených osob formou individuální evidence (ale není zcela nové, existovaly „dohody o účasti v projektu“)</a:t>
            </a:r>
          </a:p>
          <a:p>
            <a:pPr marL="171761" indent="-171761">
              <a:buFontTx/>
              <a:buChar char="-"/>
            </a:pPr>
            <a:endParaRPr lang="cs-CZ" baseline="0" dirty="0" smtClean="0"/>
          </a:p>
          <a:p>
            <a:pPr marL="171761" indent="-171761" defTabSz="916056">
              <a:buFontTx/>
              <a:buChar char="-"/>
              <a:defRPr/>
            </a:pPr>
            <a:r>
              <a:rPr lang="cs-CZ" baseline="0" dirty="0" smtClean="0"/>
              <a:t>OPZ vymezil parametry, které je příjemce povinen u podpořených osob prokazatelně sledovat a evidovat </a:t>
            </a:r>
            <a:r>
              <a:rPr lang="cs-CZ" dirty="0" smtClean="0"/>
              <a:t>K</a:t>
            </a:r>
            <a:r>
              <a:rPr lang="cs-CZ" baseline="0" dirty="0" smtClean="0"/>
              <a:t>romě  evidence pro indikátor „účastníci projektu“  budou na jejich základě vykazovány hodnoty pro povinně vykazované indikátory, tzn. „podskupiny“ indikátory týkající se podpořených osob – muži, ženy, různá znevýhodnění atd. (kompletní přehled všech dílčích indikátorů vztahující se k účastníkům projektu pro všechny PO je v tab. č. 9 v </a:t>
            </a:r>
            <a:r>
              <a:rPr lang="cs-CZ" dirty="0" smtClean="0"/>
              <a:t>Obecné části pravidel pro žadatele).</a:t>
            </a:r>
            <a:endParaRPr lang="cs-CZ" baseline="0" dirty="0" smtClean="0"/>
          </a:p>
          <a:p>
            <a:pPr marL="171761" indent="-171761">
              <a:buFontTx/>
              <a:buChar char="-"/>
            </a:pPr>
            <a:endParaRPr lang="cs-CZ" baseline="0" dirty="0" smtClean="0"/>
          </a:p>
          <a:p>
            <a:pPr marL="171761" indent="-171761">
              <a:buFontTx/>
              <a:buChar char="-"/>
            </a:pPr>
            <a:r>
              <a:rPr lang="cs-CZ" baseline="0" dirty="0" smtClean="0"/>
              <a:t>každého účastníka projektu (plánovanou podpořenou osobu) má příjemce povinnost zaevidovat do systému IS ESF 2014+ jménem, příjmením, bydlištěm a datem narození. U podpor  poskytovaných neidentifikovaným osobám nebo u osob, u kterých je již při přípravě projektu plánována menší než bagatelní podpora, je příjemce povinen vést jinou průkaznou evidenci se zdůvodněním, osoby ale nelze započítávat do dosažených ani do plánovaných indikátorů.</a:t>
            </a:r>
          </a:p>
          <a:p>
            <a:pPr marL="171761" indent="-171761">
              <a:buFontTx/>
              <a:buChar char="-"/>
            </a:pP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5363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Výklad pravidla je uveden kap. 18.1.3.2 Obecných pravidel, vychází z Přílohy č. 1 nařízení o ESF: Za „účastníky“ se označují osoby, které mají přímý prospěch z intervence ESF, </a:t>
            </a:r>
            <a:r>
              <a:rPr lang="cs-CZ" u="sng" baseline="0" dirty="0" smtClean="0"/>
              <a:t>které mohu být identifikovány </a:t>
            </a:r>
            <a:r>
              <a:rPr lang="cs-CZ" baseline="0" dirty="0" smtClean="0"/>
              <a:t>a požádány o charakteristiku a pro něž jsou vyčleněn konkrétní výdaje. Jiné osoby za účastníky považovány nejsou. Výklad ŘO: Za osobu, která má z podpořeného projektu přímý prospěch, je považována pouze osoba, která se účastní činností realizovaných v rámci podpořeného projektu pro cílové skupiny a u </a:t>
            </a:r>
            <a:r>
              <a:rPr lang="cs-CZ" u="sng" baseline="0" dirty="0" smtClean="0"/>
              <a:t>níž rozsah zapojení do podpořeného projektu překročí tzv. bagatelní podporu</a:t>
            </a:r>
          </a:p>
          <a:p>
            <a:endParaRPr lang="cs-CZ" u="sng" baseline="0" dirty="0" smtClean="0"/>
          </a:p>
          <a:p>
            <a:r>
              <a:rPr lang="cs-CZ" dirty="0" smtClean="0"/>
              <a:t>Pokud osoba nedosáhne součtem dílčích podpor na limit bagatelní podpory, se nestane „účastníkem projektu“/podpořenou</a:t>
            </a:r>
            <a:r>
              <a:rPr lang="cs-CZ" baseline="0" dirty="0" smtClean="0"/>
              <a:t> osobou a nemůže být započtena do příslušného indikátoru. N</a:t>
            </a:r>
            <a:r>
              <a:rPr lang="cs-CZ" dirty="0" smtClean="0"/>
              <a:t>eznamená to,</a:t>
            </a:r>
            <a:r>
              <a:rPr lang="cs-CZ" baseline="0" dirty="0" smtClean="0"/>
              <a:t> že nemůže být v rámci projektu vůbec podpořena. Při splnění podmínky, že osoba náleží do cílové skupiny, podporu obdržet může, nebude pouze vykázána v indikátorech.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5695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Dosažené hodnoty u indikátorů týkajících se podpořených účastníků se do zprávy o realizaci projektu vyplňované v IS KP14+ dostanou prostřednictvím informačního systému ESF2014+.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371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6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- Na indikátory 6 00 00 a 6 26 00 jsou navázány indikátory povinné k vykazování, o kterých byla řeč v úvodu části prezentace věnované indikátorům. </a:t>
            </a:r>
          </a:p>
          <a:p>
            <a:pPr defTabSz="916056">
              <a:defRPr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6056">
              <a:buFont typeface="Arial" panose="020B0604020202020204" pitchFamily="34" charset="0"/>
              <a:buNone/>
              <a:defRPr/>
            </a:pPr>
            <a:r>
              <a:rPr lang="cs-CZ" dirty="0" smtClean="0"/>
              <a:t>- Hodnota</a:t>
            </a:r>
            <a:r>
              <a:rPr lang="cs-CZ" baseline="0" dirty="0" smtClean="0"/>
              <a:t> indikátoru 6 26 00 by se měla pohybovat na úrovni 80 – 85 % indikátoru 6 00 00 pokud je to možné.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16056">
              <a:buFontTx/>
              <a:buChar char="-"/>
              <a:defRPr/>
            </a:pPr>
            <a:r>
              <a:rPr lang="cs-CZ" dirty="0" smtClean="0"/>
              <a:t>V </a:t>
            </a:r>
            <a:r>
              <a:rPr lang="cs-CZ" dirty="0"/>
              <a:t>současnosti je stále v jednání mezi řídícím orgánem a MV upřesnění toho, jak vnímat slovo „podpořeny“. Zda pouze úzce z finančního pohledu, nebo i věcně (tedy výstupy/výsledky projektu). Další jednání k tomuto tématu proběhnou na konci října</a:t>
            </a:r>
            <a:r>
              <a:rPr lang="cs-CZ" dirty="0" smtClean="0"/>
              <a:t>.</a:t>
            </a:r>
          </a:p>
          <a:p>
            <a:pPr marL="171450" indent="-171450" defTabSz="916056">
              <a:buFontTx/>
              <a:buChar char="-"/>
              <a:defRPr/>
            </a:pPr>
            <a:endParaRPr lang="cs-CZ" dirty="0"/>
          </a:p>
          <a:p>
            <a:pPr marL="171435" indent="-171435">
              <a:buFontTx/>
              <a:buChar char="-"/>
            </a:pPr>
            <a:r>
              <a:rPr lang="cs-CZ" dirty="0" smtClean="0"/>
              <a:t>Jak je uvedeno, každá</a:t>
            </a:r>
            <a:r>
              <a:rPr lang="cs-CZ" baseline="0" dirty="0" smtClean="0"/>
              <a:t> instituce se počítá pouze jednou (i za více projektů). Příjemce však vždy ve svých projektech hodnotu vykazuje (pokud je to relevantní). Očištění následně provádí ŘO.</a:t>
            </a:r>
          </a:p>
          <a:p>
            <a:endParaRPr lang="cs-CZ" baseline="0" dirty="0" smtClean="0"/>
          </a:p>
          <a:p>
            <a:pPr marL="171435" indent="-171435">
              <a:buFontTx/>
              <a:buChar char="-"/>
            </a:pPr>
            <a:r>
              <a:rPr lang="cs-CZ" dirty="0"/>
              <a:t>Pokud tedy v rámci projektu dojde např. k vytvoření nového nebo inovaci vzdělávacího kurzu a jeho implementaci do nastaveného systému vzdělávání nebo k nastavení systému realizace vzdělávacích a výcvikových programů, pak se organizaci do indikátoru započítá. Pokud se bude jednat o to, že v rámci projektu by došlo k pouhému proškolení na základě existujícího kurzu a nedošlo by k zavedení opatření, pak organizaci do indikátoru započítat nelze.</a:t>
            </a:r>
          </a:p>
          <a:p>
            <a:pPr marL="171435" indent="-171435">
              <a:buFontTx/>
              <a:buChar char="-"/>
            </a:pPr>
            <a:endParaRPr lang="cs-CZ" dirty="0"/>
          </a:p>
          <a:p>
            <a:pPr marL="171435" indent="-171435">
              <a:buFontTx/>
              <a:buChar char="-"/>
            </a:pPr>
            <a:r>
              <a:rPr lang="cs-CZ" dirty="0"/>
              <a:t>Každý žadatel / příjemce, který si zvolí monitorovací indikátory 6 80 00 – 6 80 </a:t>
            </a:r>
            <a:r>
              <a:rPr lang="cs-CZ" dirty="0" smtClean="0"/>
              <a:t>03, </a:t>
            </a:r>
            <a:r>
              <a:rPr lang="cs-CZ" dirty="0"/>
              <a:t>bude mít povinnost informovat poskytovatele dotace o skutečnosti, zda bylo opatření úspěšně zavedeno.  </a:t>
            </a:r>
            <a:r>
              <a:rPr lang="cs-CZ" baseline="0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056">
              <a:defRPr/>
            </a:pPr>
            <a:r>
              <a:rPr lang="cs-CZ" baseline="0" dirty="0" smtClean="0"/>
              <a:t>- Jedná se o detailnější členění indikátoru 6 80 00 na níže uvedené oblasti. Pokud není projekt zaměřen ani na jednu výše uvedenou oblast, nevykazuje se.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20"/>
            <a:r>
              <a:rPr lang="cs-CZ" b="0" dirty="0" smtClean="0"/>
              <a:t>- Zahrnutí</a:t>
            </a:r>
            <a:r>
              <a:rPr lang="cs-CZ" b="0" baseline="0" dirty="0" smtClean="0"/>
              <a:t> RLZ ÚSC do SRRVS přináší jasné ukotvení vzdělávacích aktivit, není tedy povinné předkládat strategii vzdělávání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11.2.2016</a:t>
            </a:r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cs-CZ" smtClean="0"/>
              <a:t>11.2.2016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6814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indent="-171435">
              <a:buFont typeface="Arial" panose="020B0604020202020204" pitchFamily="34" charset="0"/>
              <a:buChar char="•"/>
            </a:pPr>
            <a:r>
              <a:rPr lang="cs-CZ" b="1" dirty="0"/>
              <a:t>„Napsaný“</a:t>
            </a:r>
            <a:r>
              <a:rPr lang="cs-CZ" dirty="0"/>
              <a:t> znamená vytvoření obsahu materiálu (tj. nejedná se o počet kopií, které byly vytisknuty).</a:t>
            </a:r>
          </a:p>
          <a:p>
            <a:endParaRPr lang="cs-CZ" dirty="0"/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cs-CZ" b="1" dirty="0"/>
              <a:t>„Zveřejněný“</a:t>
            </a:r>
            <a:r>
              <a:rPr lang="cs-CZ" dirty="0"/>
              <a:t> znamená, že jsou zveřejněné/či z důvodu citlivých informací částečně zveřejněné na centrálních stránkách relevantních fondů, na stránkách příjemce, popř. na jiných úložištích k tomu určených (např. http://www.databaze-strategie.cz/ a nebo www.strukturalni-fondy.cz/Knihovna-evaluaci), anebo jsou dohledatelné pomocí obvyklých internetových vyhledávačů. </a:t>
            </a:r>
          </a:p>
          <a:p>
            <a:endParaRPr lang="cs-CZ" dirty="0"/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cs-CZ" dirty="0"/>
              <a:t>K tomu, aby byl dokument započítán do indikátoru jako jedna jednotka, </a:t>
            </a:r>
            <a:r>
              <a:rPr lang="cs-CZ" b="1" dirty="0"/>
              <a:t>je třeba, aby byl jak napsaný, tak zveřejněný</a:t>
            </a:r>
            <a:r>
              <a:rPr lang="cs-CZ" dirty="0"/>
              <a:t>. V případě více samostatných výstupů je možno započítat každý výstup samostatně. Započítávají se dokumenty vytvořené interně i externě. 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endParaRPr lang="cs-CZ" dirty="0"/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cs-CZ" dirty="0"/>
              <a:t>Pokud bude dokument tvořit logický celek, který má smysl (může vystupovat / fungovat) sám o sobě, lze jej započítat do indikátoru jako jeden.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4267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3806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2196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62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81130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*DSO – dobrovolné svazky obcí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8321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358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A7EDFA-DBE0-44FE-BD92-F329C4FCF95D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Při</a:t>
            </a:r>
            <a:r>
              <a:rPr lang="cs-CZ" baseline="0" dirty="0" smtClean="0"/>
              <a:t> vyplňování žádosti jsou v systému IS KP14 nastaveny oba cíle, vždy v poměru SC4.1.1 58% a SC 4.1.2 42 %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Pro příjemce tyto poměry nejsou závazné</a:t>
            </a:r>
          </a:p>
          <a:p>
            <a:r>
              <a:rPr lang="cs-CZ" baseline="0" dirty="0" smtClean="0"/>
              <a:t>- Číslování SC v IS KP14+ se liší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SC 4.1.2 = 03.4.74.1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SC 4.1.2 = 03.4.74.2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cs-CZ" smtClean="0"/>
              <a:t>11.2.2016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1589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3789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DF0BDF-72DF-49D3-8A4A-5A171A7440A6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Nezpůsobilým výdajem jsou</a:t>
            </a:r>
            <a:r>
              <a:rPr lang="cs-CZ" baseline="0" dirty="0" smtClean="0"/>
              <a:t> v PO 4 lékařské vstupní prohlídky!</a:t>
            </a:r>
          </a:p>
          <a:p>
            <a:pPr algn="just"/>
            <a:r>
              <a:rPr lang="cs-CZ" dirty="0" smtClean="0">
                <a:effectLst/>
              </a:rPr>
              <a:t>Pokud</a:t>
            </a:r>
            <a:r>
              <a:rPr lang="cs-CZ" baseline="0" dirty="0" smtClean="0">
                <a:effectLst/>
              </a:rPr>
              <a:t> CS</a:t>
            </a:r>
            <a:r>
              <a:rPr lang="cs-CZ" dirty="0" smtClean="0">
                <a:effectLst/>
              </a:rPr>
              <a:t> pojede na školení/stáž do </a:t>
            </a:r>
            <a:r>
              <a:rPr lang="cs-CZ" b="0" u="none" dirty="0" smtClean="0">
                <a:effectLst/>
              </a:rPr>
              <a:t>zahraničí</a:t>
            </a:r>
            <a:r>
              <a:rPr lang="cs-CZ" dirty="0" smtClean="0">
                <a:effectLst/>
              </a:rPr>
              <a:t>, tak je možné z kapitoly</a:t>
            </a:r>
            <a:r>
              <a:rPr lang="cs-CZ" baseline="0" dirty="0" smtClean="0">
                <a:effectLst/>
              </a:rPr>
              <a:t> </a:t>
            </a:r>
            <a:r>
              <a:rPr lang="cs-CZ" dirty="0" smtClean="0">
                <a:effectLst/>
              </a:rPr>
              <a:t>rozpočtu přímá podpora hradit: </a:t>
            </a:r>
            <a:r>
              <a:rPr lang="cs-CZ" b="1" dirty="0" smtClean="0">
                <a:effectLst/>
              </a:rPr>
              <a:t>cestovné,</a:t>
            </a:r>
            <a:r>
              <a:rPr lang="cs-CZ" b="1" baseline="0" dirty="0" smtClean="0">
                <a:effectLst/>
              </a:rPr>
              <a:t> ubytování a kapesné. </a:t>
            </a:r>
            <a:r>
              <a:rPr lang="cs-CZ" b="0" baseline="0" dirty="0" smtClean="0">
                <a:effectLst/>
              </a:rPr>
              <a:t>Kapesné nelze poskytnout za dny, v nichž účastník částečně pobýval v ČR.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661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1531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Add</a:t>
            </a:r>
            <a:r>
              <a:rPr lang="cs-CZ" dirty="0" smtClean="0"/>
              <a:t> a) Sledování výdajů projektu </a:t>
            </a:r>
            <a:r>
              <a:rPr lang="cs-CZ" b="1" dirty="0" smtClean="0"/>
              <a:t>v analytickém účetnictví, nebo samostatné středisko </a:t>
            </a:r>
            <a:r>
              <a:rPr lang="cs-CZ" dirty="0" smtClean="0"/>
              <a:t>na projekt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9645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65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888014-AB56-4DB1-A1D2-501EC8E56C35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90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92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9517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- Příjemce musí zajistit,</a:t>
            </a:r>
            <a:r>
              <a:rPr lang="cs-CZ" baseline="0" dirty="0" smtClean="0"/>
              <a:t> aby subjekty, které se na realizaci projektu podílí (cílové skupiny – účastníci projektů/podpořené osoby, partneři s finančním příspěvkem, partneři bez finančního příspěvku), byly informovány o financování projektu z OPZ a ESF.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Jsou stanoveny případy, kdy je nutné vizuální identitu OPZ dodržovat a kdy není nutné používat vizuální identitu OPZ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Povinnými odkazy se rozumí odkaz „Evropská unie“, odkaz na fond „Evropský sociální fond“ či Evropské strukturální a investiční fondy“ a odkaz na operační program „Operační program Zaměstnanost“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cs-CZ" smtClean="0"/>
              <a:t>11.2.2016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7507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*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Spolufinancování ve výši 0 % pro soukromoprávní subjekty vykonávající veřejně prospěšnou činnost, je pouze v případě, že projekt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zaměřen na 1) podporu nebo ochranu osob se zdravotním postižením a znevýhodněných osob, 2) sociální služby a aktivity sociálního začleňování,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aktivity v oblasti vzdělávání nebo na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4) aktivity sociálních a hospodářských partnerů v oblasti sociálního dialogu. V ostatních případech je spolufinancování 5 %.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11.2.2016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873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11.2.2016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87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11.2.2016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612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Procento NN</a:t>
            </a:r>
            <a:r>
              <a:rPr lang="cs-CZ" baseline="0" dirty="0" smtClean="0"/>
              <a:t> je závazné a pevně stanovené, není ho tedy možné měnit. Žadatel není oprávněn stanovit si vlastní procentní sazbu.</a:t>
            </a:r>
          </a:p>
          <a:p>
            <a:endParaRPr lang="cs-CZ" baseline="0" dirty="0" smtClean="0"/>
          </a:p>
          <a:p>
            <a:r>
              <a:rPr lang="cs-CZ" baseline="0" dirty="0" smtClean="0"/>
              <a:t>*Omezení vychází z pravidla, že projekty s vyšším než 50% podílem investic a rozpočtem nad 5 000 000Kč musí dle Metodického pokynu pro řízení výzev hodnocení a výběr projektů mít zajištěnou finanční a příp. ekonomickou analýzu.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11.2.2016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51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prihoda@mpsv.cz" TargetMode="External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karel.karnik@mpsv.cz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dokumenty-opz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mvcr.cz/soubor/metodicke-doporuceni-k-rizeni-kvality-v-uzemne-samospravnych-celcich.asp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21.cenia.cz/Dokumentykesta&#382;en&#237;/tabid/94/language/cs-CZ/Default.aspx" TargetMode="External"/><Relationship Id="rId2" Type="http://schemas.openxmlformats.org/officeDocument/2006/relationships/hyperlink" Target="http://narodniportal.cz/mezinarodni-nastroje-a-standardy-cs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21.cenia.cz/Datab&#225;zeMA21prohl&#237;&#382;en&#237;/tabid/90/language/cs-CZ/Default.aspx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mvcr.cz/soubor/metodicke-doporuceni-k-rizeni-kvality-v-uzemne-samospravnych-celcich.asp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ma21.cenia.cz/Datab&#225;zeMA21prohl&#237;&#382;en&#237;/tabid/90/language/cs-CZ/Default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iri.karnik@mvcr.cz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.cz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sv.cz/ISPV.php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776864" cy="57606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cs-CZ" sz="2800" dirty="0" smtClean="0"/>
              <a:t>SEMINÁŘ pro ŽADATELE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Výzvy 03_16_058 a 03_16_117 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6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.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4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. </a:t>
            </a:r>
            <a:r>
              <a:rPr lang="cs-CZ" sz="2700" b="0" kern="1200" cap="none" smtClean="0">
                <a:solidFill>
                  <a:srgbClr val="084A8B"/>
                </a:solidFill>
                <a:ea typeface="+mn-ea"/>
                <a:cs typeface="+mn-cs"/>
              </a:rPr>
              <a:t>2017 Brno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Vyhlašovatel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výzev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:</a:t>
            </a:r>
            <a:b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MPSV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Odb.83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– Odbor realizace programů ESF 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veřejná správa a sociální inovace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Odd. 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832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– 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Oddělení projektů veřejné správy II</a:t>
            </a:r>
            <a:b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Kontaktní osoby:</a:t>
            </a:r>
            <a:r>
              <a:rPr lang="en-US" sz="2700" b="0" kern="1200" cap="none" dirty="0" smtClean="0">
                <a:solidFill>
                  <a:srgbClr val="084A8B"/>
                </a:solidFill>
              </a:rPr>
              <a:t> </a:t>
            </a:r>
            <a:r>
              <a:rPr lang="cs-CZ" sz="2700" b="0" kern="1200" cap="none" dirty="0" smtClean="0">
                <a:solidFill>
                  <a:srgbClr val="084A8B"/>
                </a:solidFill>
              </a:rPr>
              <a:t/>
            </a:r>
            <a:br>
              <a:rPr lang="cs-CZ" sz="2700" b="0" kern="1200" cap="none" dirty="0" smtClean="0">
                <a:solidFill>
                  <a:srgbClr val="084A8B"/>
                </a:solidFill>
              </a:rPr>
            </a:br>
            <a: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PhDr. David Příhoda - </a:t>
            </a:r>
            <a:r>
              <a:rPr lang="cs-CZ" sz="2700" b="0" kern="1200" cap="none" dirty="0" err="1" smtClean="0">
                <a:solidFill>
                  <a:srgbClr val="084A8B"/>
                </a:solidFill>
                <a:ea typeface="+mn-ea"/>
                <a:cs typeface="+mn-cs"/>
                <a:hlinkClick r:id="rId3"/>
              </a:rPr>
              <a:t>david.prihoda</a:t>
            </a:r>
            <a:r>
              <a:rPr lang="en-US" sz="2700" b="0" kern="1200" cap="none" dirty="0" smtClean="0">
                <a:solidFill>
                  <a:srgbClr val="084A8B"/>
                </a:solidFill>
                <a:ea typeface="+mn-ea"/>
                <a:cs typeface="+mn-cs"/>
                <a:hlinkClick r:id="rId3"/>
              </a:rPr>
              <a:t>@mpsv.cz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Mgr. Karel Kárník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 - 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  <a:hlinkClick r:id="rId4"/>
              </a:rPr>
              <a:t>karel.karnik@mpsv.cz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endParaRPr lang="cs-CZ" sz="2700" dirty="0"/>
          </a:p>
        </p:txBody>
      </p:sp>
      <p:pic>
        <p:nvPicPr>
          <p:cNvPr id="16" name="Zástupný symbol pro obrázek 15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540000" cy="540000"/>
          </a:xfrm>
        </p:spPr>
      </p:pic>
      <p:pic>
        <p:nvPicPr>
          <p:cNvPr id="6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540000" cy="540000"/>
          </a:xfrm>
        </p:spPr>
      </p:pic>
      <p:pic>
        <p:nvPicPr>
          <p:cNvPr id="8" name="Obrázek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564808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1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Oprávnění žadatelé A PARTNEŘI VÝZVY 03_16_117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73068"/>
              </p:ext>
            </p:extLst>
          </p:nvPr>
        </p:nvGraphicFramePr>
        <p:xfrm>
          <a:off x="539552" y="1268760"/>
          <a:ext cx="8064500" cy="3296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66"/>
                <a:gridCol w="5688434"/>
              </a:tblGrid>
              <a:tr h="323684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Definice jednotlivých</a:t>
                      </a:r>
                      <a:r>
                        <a:rPr lang="cs-CZ" baseline="0" dirty="0" smtClean="0"/>
                        <a:t> oprávněných žadatelů a partnerů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572809">
                <a:tc>
                  <a:txBody>
                    <a:bodyPr/>
                    <a:lstStyle/>
                    <a:p>
                      <a:r>
                        <a:rPr lang="cs-CZ" dirty="0" smtClean="0"/>
                        <a:t>Obce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Obce dle zákona č. 128/2000 Sb., o</a:t>
                      </a:r>
                      <a:r>
                        <a:rPr lang="cs-CZ" sz="1600" baseline="0" dirty="0" smtClean="0"/>
                        <a:t> obcích (obecní zřízení), včetně zákona č. 131/2002 Sb., o hl. m. Praze  a zákona č. 314/2002 Sb., o stanovení obcí s pověřeným obecním úřadem a stanovení obcí s rozšířenou působností. Pro účely této výzvy jsou za obce považovány pouze hl. m. Praha a její městské části.</a:t>
                      </a:r>
                      <a:endParaRPr lang="cs-CZ" sz="1600" dirty="0"/>
                    </a:p>
                  </a:txBody>
                  <a:tcPr/>
                </a:tc>
              </a:tr>
              <a:tr h="1358335">
                <a:tc>
                  <a:txBody>
                    <a:bodyPr/>
                    <a:lstStyle/>
                    <a:p>
                      <a:r>
                        <a:rPr lang="cs-CZ" dirty="0" smtClean="0"/>
                        <a:t>Kraje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Kraje dle ústavního zákona č. 347/1997 Sb., o vytvoření vyšších územních samosprávních</a:t>
                      </a:r>
                      <a:r>
                        <a:rPr lang="cs-CZ" sz="1600" baseline="0" dirty="0" smtClean="0"/>
                        <a:t> celků a zákona č. 129/2000 Sb., o krajích – krajské zřízení, vč. hl. m. Prahy podle zákona č. 131/2002 Sb., o hlavním městě Praze. Pro účely této výzvy je za kraj považováno pouze hl. m. Praha.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5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nepřímých nákladů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Prostory pro realizaci projektu</a:t>
            </a:r>
          </a:p>
          <a:p>
            <a:pPr lvl="1"/>
            <a:r>
              <a:rPr lang="cs-CZ" dirty="0" smtClean="0"/>
              <a:t>Nájemné za prostory pro administraci projektu</a:t>
            </a:r>
          </a:p>
          <a:p>
            <a:pPr lvl="1"/>
            <a:r>
              <a:rPr lang="cs-CZ" dirty="0" smtClean="0"/>
              <a:t>Odpisy budov</a:t>
            </a:r>
          </a:p>
          <a:p>
            <a:pPr lvl="1"/>
            <a:r>
              <a:rPr lang="cs-CZ" dirty="0" smtClean="0"/>
              <a:t>Energie, vodné a stočné</a:t>
            </a:r>
          </a:p>
          <a:p>
            <a:pPr lvl="1"/>
            <a:endParaRPr lang="cs-CZ" dirty="0"/>
          </a:p>
          <a:p>
            <a:r>
              <a:rPr lang="cs-CZ" dirty="0"/>
              <a:t>Ostatní provozní náklady</a:t>
            </a:r>
          </a:p>
          <a:p>
            <a:pPr lvl="1"/>
            <a:r>
              <a:rPr lang="cs-CZ" dirty="0"/>
              <a:t>Internet, telefony, poštovné, dopravné a balné</a:t>
            </a:r>
          </a:p>
          <a:p>
            <a:pPr lvl="1"/>
            <a:r>
              <a:rPr lang="cs-CZ" dirty="0"/>
              <a:t>Bankovní poplatky</a:t>
            </a:r>
          </a:p>
          <a:p>
            <a:pPr lvl="1"/>
            <a:r>
              <a:rPr lang="cs-CZ" dirty="0"/>
              <a:t>Pojistné</a:t>
            </a:r>
          </a:p>
          <a:p>
            <a:pPr lvl="1"/>
            <a:r>
              <a:rPr lang="cs-CZ" dirty="0"/>
              <a:t>Notářské  a správní poplatky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100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00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Činnosti bez přímé vazby na </a:t>
            </a:r>
            <a:r>
              <a:rPr lang="cs-CZ" dirty="0" err="1"/>
              <a:t>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Činnosti zakládající nepřímé náklady:</a:t>
            </a:r>
          </a:p>
          <a:p>
            <a:pPr lvl="1"/>
            <a:r>
              <a:rPr lang="cs-CZ" dirty="0"/>
              <a:t>Zajištění řízení chodu </a:t>
            </a:r>
            <a:r>
              <a:rPr lang="cs-CZ" dirty="0" smtClean="0"/>
              <a:t>projektu</a:t>
            </a:r>
            <a:endParaRPr lang="cs-CZ" dirty="0"/>
          </a:p>
          <a:p>
            <a:pPr lvl="1"/>
            <a:r>
              <a:rPr lang="cs-CZ" dirty="0"/>
              <a:t>Administrativa </a:t>
            </a:r>
            <a:r>
              <a:rPr lang="cs-CZ" dirty="0" smtClean="0"/>
              <a:t>spojená </a:t>
            </a:r>
            <a:r>
              <a:rPr lang="cs-CZ" dirty="0"/>
              <a:t>s řízením projektu či </a:t>
            </a:r>
            <a:r>
              <a:rPr lang="cs-CZ" dirty="0" smtClean="0"/>
              <a:t>organizace</a:t>
            </a:r>
            <a:endParaRPr lang="cs-CZ" dirty="0"/>
          </a:p>
          <a:p>
            <a:pPr lvl="1"/>
            <a:r>
              <a:rPr lang="cs-CZ" dirty="0"/>
              <a:t>Zpracování zpráv o realizaci projektu </a:t>
            </a:r>
            <a:r>
              <a:rPr lang="cs-CZ" dirty="0" smtClean="0"/>
              <a:t>(</a:t>
            </a:r>
            <a:r>
              <a:rPr lang="cs-CZ" dirty="0" err="1" smtClean="0"/>
              <a:t>ZoR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/>
              <a:t>ZjŽoP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Spolupráce s poskytovatelem a dalšími orgány (VSK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Činnosti spojené se zabezpečením aktivit </a:t>
            </a:r>
            <a:r>
              <a:rPr lang="cs-CZ" dirty="0" smtClean="0"/>
              <a:t>projektu</a:t>
            </a:r>
            <a:endParaRPr lang="cs-CZ" dirty="0"/>
          </a:p>
          <a:p>
            <a:pPr lvl="1"/>
            <a:r>
              <a:rPr lang="cs-CZ" dirty="0"/>
              <a:t>Výběr dodavatele pro </a:t>
            </a:r>
            <a:r>
              <a:rPr lang="cs-CZ" dirty="0" smtClean="0"/>
              <a:t>projekt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Oprava a údržba </a:t>
            </a:r>
            <a:r>
              <a:rPr lang="cs-CZ" dirty="0" smtClean="0"/>
              <a:t>zařízení</a:t>
            </a:r>
            <a:endParaRPr lang="cs-CZ" dirty="0"/>
          </a:p>
          <a:p>
            <a:pPr lvl="1"/>
            <a:r>
              <a:rPr lang="cs-CZ" dirty="0"/>
              <a:t>Úklid a </a:t>
            </a:r>
            <a:r>
              <a:rPr lang="cs-CZ" dirty="0" smtClean="0"/>
              <a:t>čistění</a:t>
            </a:r>
            <a:endParaRPr lang="cs-CZ" dirty="0"/>
          </a:p>
          <a:p>
            <a:pPr lvl="1"/>
            <a:r>
              <a:rPr lang="cs-CZ" dirty="0"/>
              <a:t>Zajištění </a:t>
            </a:r>
            <a:r>
              <a:rPr lang="cs-CZ" dirty="0" smtClean="0"/>
              <a:t>ostrahy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36912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Informační </a:t>
            </a:r>
            <a:br>
              <a:rPr lang="cs-CZ" dirty="0" smtClean="0"/>
            </a:br>
            <a:r>
              <a:rPr lang="cs-CZ" dirty="0" smtClean="0"/>
              <a:t>a komunikační opatření (Publicita) </a:t>
            </a:r>
            <a:br>
              <a:rPr lang="cs-CZ" dirty="0" smtClean="0"/>
            </a:b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29686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Povinnosti příjemců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064000" cy="463521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Podrobné informace: Obecná část pravidel pro žadatele a příjemce v rámci OPZ, kap. 19 Pravidla pro informování a komunikaci a vizuální identita</a:t>
            </a:r>
          </a:p>
          <a:p>
            <a:r>
              <a:rPr lang="cs-CZ" dirty="0" smtClean="0"/>
              <a:t>Informování veřejnosti o podpoře získané z ESI fondů</a:t>
            </a:r>
          </a:p>
          <a:p>
            <a:pPr lvl="1"/>
            <a:r>
              <a:rPr lang="cs-CZ" dirty="0" smtClean="0"/>
              <a:t>Na internetové stránce, pokud taková stránka existuje</a:t>
            </a:r>
          </a:p>
          <a:p>
            <a:pPr lvl="1"/>
            <a:r>
              <a:rPr lang="cs-CZ" dirty="0" smtClean="0"/>
              <a:t>Prezentace projektu na portálu </a:t>
            </a:r>
            <a:r>
              <a:rPr lang="cs-CZ" dirty="0" smtClean="0">
                <a:hlinkClick r:id="rId3"/>
              </a:rPr>
              <a:t>www.esfcr.cz</a:t>
            </a:r>
            <a:endParaRPr lang="cs-CZ" dirty="0" smtClean="0"/>
          </a:p>
          <a:p>
            <a:pPr lvl="1"/>
            <a:r>
              <a:rPr lang="cs-CZ" dirty="0" smtClean="0"/>
              <a:t>Alespoň 1 povinný plakát velikosti minimálně A3</a:t>
            </a:r>
          </a:p>
          <a:p>
            <a:pPr lvl="0">
              <a:buClr>
                <a:srgbClr val="5FBBF5"/>
              </a:buClr>
            </a:pPr>
            <a:r>
              <a:rPr lang="cs-CZ" dirty="0" smtClean="0">
                <a:solidFill>
                  <a:srgbClr val="084A8B"/>
                </a:solidFill>
              </a:rPr>
              <a:t>Musí být použity povinné prvky vizuální identity OPZ</a:t>
            </a:r>
          </a:p>
          <a:p>
            <a:pPr marL="0" lvl="0" indent="0">
              <a:buClr>
                <a:srgbClr val="5FBBF5"/>
              </a:buClr>
              <a:buNone/>
            </a:pPr>
            <a:r>
              <a:rPr lang="cs-CZ" dirty="0" smtClean="0">
                <a:solidFill>
                  <a:srgbClr val="084A8B"/>
                </a:solidFill>
              </a:rPr>
              <a:t>      </a:t>
            </a:r>
            <a:r>
              <a:rPr lang="cs-CZ" sz="1800" dirty="0" smtClean="0">
                <a:solidFill>
                  <a:srgbClr val="084A8B"/>
                </a:solidFill>
              </a:rPr>
              <a:t>(znak EU, povinné odkazy, používání log)</a:t>
            </a:r>
          </a:p>
          <a:p>
            <a:pPr lvl="0">
              <a:buClr>
                <a:srgbClr val="5FBBF5"/>
              </a:buClr>
            </a:pPr>
            <a:r>
              <a:rPr lang="cs-CZ" dirty="0" smtClean="0">
                <a:solidFill>
                  <a:srgbClr val="084A8B"/>
                </a:solidFill>
              </a:rPr>
              <a:t>Výdaje na zajištění publicity jsou NEPŘÍMÝMI NÁKLADY.</a:t>
            </a:r>
            <a:endParaRPr lang="cs-CZ" dirty="0">
              <a:solidFill>
                <a:srgbClr val="084A8B"/>
              </a:solidFill>
            </a:endParaRPr>
          </a:p>
          <a:p>
            <a:pPr marL="0" lvl="0" indent="0">
              <a:buClr>
                <a:srgbClr val="5FBBF5"/>
              </a:buClr>
              <a:buNone/>
            </a:pPr>
            <a:endParaRPr lang="cs-CZ" sz="1800" dirty="0" smtClean="0">
              <a:solidFill>
                <a:srgbClr val="084A8B"/>
              </a:solidFill>
            </a:endParaRPr>
          </a:p>
          <a:p>
            <a:pPr marL="0" lvl="0" indent="0">
              <a:buClr>
                <a:srgbClr val="5FBBF5"/>
              </a:buClr>
              <a:buNone/>
            </a:pPr>
            <a:endParaRPr lang="cs-CZ" dirty="0">
              <a:solidFill>
                <a:srgbClr val="084A8B"/>
              </a:solidFill>
            </a:endParaRPr>
          </a:p>
          <a:p>
            <a:pPr marL="0" lvl="0" indent="0">
              <a:buClr>
                <a:srgbClr val="5FBBF5"/>
              </a:buClr>
              <a:buNone/>
            </a:pPr>
            <a:endParaRPr lang="cs-CZ" sz="1800" dirty="0" smtClean="0">
              <a:solidFill>
                <a:srgbClr val="084A8B"/>
              </a:solidFill>
            </a:endParaRPr>
          </a:p>
          <a:p>
            <a:pPr marL="0" lvl="0" indent="0">
              <a:buClr>
                <a:srgbClr val="5FBBF5"/>
              </a:buClr>
              <a:buNone/>
            </a:pPr>
            <a:endParaRPr lang="cs-CZ" sz="1800" dirty="0" smtClean="0">
              <a:solidFill>
                <a:srgbClr val="084A8B"/>
              </a:solidFill>
            </a:endParaRPr>
          </a:p>
          <a:p>
            <a:pPr lvl="0">
              <a:buClr>
                <a:srgbClr val="5FBBF5"/>
              </a:buClr>
            </a:pPr>
            <a:endParaRPr lang="cs-CZ" dirty="0" smtClean="0">
              <a:solidFill>
                <a:srgbClr val="084A8B"/>
              </a:solidFill>
            </a:endParaRPr>
          </a:p>
          <a:p>
            <a:pPr marL="0" lvl="0" indent="0">
              <a:buClr>
                <a:srgbClr val="5FBBF5"/>
              </a:buClr>
              <a:buNone/>
            </a:pPr>
            <a:endParaRPr lang="cs-CZ" dirty="0" smtClean="0">
              <a:solidFill>
                <a:srgbClr val="084A8B"/>
              </a:solidFill>
            </a:endParaRPr>
          </a:p>
          <a:p>
            <a:pPr marL="414000" lvl="1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22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Sankce za nedodržování povinností v oblasti informování a komunikace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456" cy="4653336"/>
          </a:xfrm>
        </p:spPr>
        <p:txBody>
          <a:bodyPr/>
          <a:lstStyle/>
          <a:p>
            <a:r>
              <a:rPr lang="cs-CZ" sz="1800" dirty="0"/>
              <a:t>J</a:t>
            </a:r>
            <a:r>
              <a:rPr lang="cs-CZ" sz="1800" dirty="0" smtClean="0"/>
              <a:t>akékoli </a:t>
            </a:r>
            <a:r>
              <a:rPr lang="cs-CZ" sz="1800" dirty="0"/>
              <a:t>pochybení podléhající sankci musí být viditelné/rozpoznatelné pouhým okem (tzn. případné nedostatky, které nejsou pouhým okem rozpoznatelné, nejsou sankcionovány</a:t>
            </a:r>
            <a:r>
              <a:rPr lang="cs-CZ" sz="1800" dirty="0" smtClean="0"/>
              <a:t>)</a:t>
            </a:r>
            <a:endParaRPr lang="cs-CZ" sz="1800" dirty="0"/>
          </a:p>
          <a:p>
            <a:r>
              <a:rPr lang="cs-CZ" sz="1800" dirty="0"/>
              <a:t>K</a:t>
            </a:r>
            <a:r>
              <a:rPr lang="cs-CZ" sz="1800" dirty="0" smtClean="0"/>
              <a:t> </a:t>
            </a:r>
            <a:r>
              <a:rPr lang="cs-CZ" sz="1800" dirty="0"/>
              <a:t>nápravě je vždy stanovena přiměřená </a:t>
            </a:r>
            <a:r>
              <a:rPr lang="cs-CZ" sz="1800" dirty="0" smtClean="0"/>
              <a:t>lhůta</a:t>
            </a:r>
            <a:endParaRPr lang="cs-CZ" sz="1800" dirty="0"/>
          </a:p>
          <a:p>
            <a:r>
              <a:rPr lang="cs-CZ" sz="1800" dirty="0"/>
              <a:t>M</a:t>
            </a:r>
            <a:r>
              <a:rPr lang="cs-CZ" sz="1800" dirty="0" smtClean="0"/>
              <a:t>aximální </a:t>
            </a:r>
            <a:r>
              <a:rPr lang="cs-CZ" sz="1800" dirty="0"/>
              <a:t>výše všech sankcí týkajících se pochybení v oblasti informování a komunikace na jeden projekt je 1.000.000 </a:t>
            </a:r>
            <a:r>
              <a:rPr lang="cs-CZ" sz="1800" dirty="0" smtClean="0"/>
              <a:t>Kč</a:t>
            </a:r>
            <a:endParaRPr lang="cs-CZ" sz="1800" dirty="0"/>
          </a:p>
          <a:p>
            <a:r>
              <a:rPr lang="cs-CZ" sz="1800" dirty="0"/>
              <a:t>S</a:t>
            </a:r>
            <a:r>
              <a:rPr lang="cs-CZ" sz="1800" dirty="0" smtClean="0"/>
              <a:t>ankce </a:t>
            </a:r>
            <a:r>
              <a:rPr lang="cs-CZ" sz="1800" dirty="0"/>
              <a:t>se u projektů, kterým byla podpora poskytnuta na základě rozhodnutí o poskytnutí dotace, vypočte ze základu celkové částky dotace, u ostatních </a:t>
            </a:r>
            <a:r>
              <a:rPr lang="cs-CZ" sz="1800" dirty="0" smtClean="0"/>
              <a:t>projektů se </a:t>
            </a:r>
            <a:r>
              <a:rPr lang="cs-CZ" sz="1800" dirty="0"/>
              <a:t>vypočte ze základu celkové částky podpory z OPZ na projekt, a sice v její aktuální výši v době udělení </a:t>
            </a:r>
            <a:r>
              <a:rPr lang="cs-CZ" sz="1800" dirty="0" smtClean="0"/>
              <a:t>sankce</a:t>
            </a:r>
            <a:endParaRPr lang="cs-CZ" sz="1800" dirty="0"/>
          </a:p>
          <a:p>
            <a:r>
              <a:rPr lang="cs-CZ" sz="1800" dirty="0"/>
              <a:t>V</a:t>
            </a:r>
            <a:r>
              <a:rPr lang="cs-CZ" sz="1800" dirty="0" smtClean="0"/>
              <a:t>eškerá </a:t>
            </a:r>
            <a:r>
              <a:rPr lang="cs-CZ" sz="1800" dirty="0"/>
              <a:t>dokumentace (výzvy k nápravě, sdělení pochybení apod.) je zajišťována elektronicky prostřednictvím IS KP2014</a:t>
            </a:r>
            <a:r>
              <a:rPr lang="cs-CZ" sz="1800" dirty="0" smtClean="0"/>
              <a:t>+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5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80928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Odkazy na dokumenty </a:t>
            </a:r>
            <a:br>
              <a:rPr lang="cs-CZ" dirty="0" smtClean="0"/>
            </a:br>
            <a:r>
              <a:rPr lang="cs-CZ" dirty="0" smtClean="0"/>
              <a:t>a potřebné informace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4120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www.esFcr.cz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/>
              <a:t>D</a:t>
            </a:r>
            <a:r>
              <a:rPr lang="cs-CZ" dirty="0" smtClean="0"/>
              <a:t>okumenty pro žadatele a příjemce jsou uloženy </a:t>
            </a:r>
            <a:r>
              <a:rPr lang="cs-CZ" dirty="0"/>
              <a:t>na </a:t>
            </a:r>
            <a:r>
              <a:rPr lang="cs-CZ" u="sng" dirty="0">
                <a:hlinkClick r:id="rId2"/>
              </a:rPr>
              <a:t>https://</a:t>
            </a:r>
            <a:r>
              <a:rPr lang="cs-CZ" u="sng" dirty="0" smtClean="0">
                <a:hlinkClick r:id="rId2"/>
              </a:rPr>
              <a:t>www.esfcr.cz/dokumenty-opz</a:t>
            </a:r>
            <a:endParaRPr lang="cs-CZ" u="sng" dirty="0" smtClean="0"/>
          </a:p>
          <a:p>
            <a:pPr marL="0" indent="0">
              <a:buNone/>
            </a:pPr>
            <a:endParaRPr lang="cs-CZ" u="sng" dirty="0" smtClean="0"/>
          </a:p>
          <a:p>
            <a:r>
              <a:rPr lang="cs-CZ" dirty="0"/>
              <a:t>ESF </a:t>
            </a:r>
            <a:r>
              <a:rPr lang="cs-CZ" dirty="0" smtClean="0"/>
              <a:t>fórum - </a:t>
            </a:r>
            <a:r>
              <a:rPr lang="cs-CZ" u="sng" dirty="0"/>
              <a:t>https://www.esfcr.cz/vyzvy-pro-usc-058-117</a:t>
            </a:r>
            <a:endParaRPr lang="cs-CZ" u="sng" dirty="0" smtClean="0"/>
          </a:p>
          <a:p>
            <a:pPr marL="0" indent="0">
              <a:buNone/>
            </a:pPr>
            <a:endParaRPr lang="cs-CZ" u="sng" dirty="0" smtClean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Předpokládaná aktualizace dokumentů k 1. 5. 2017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58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www.esfcr.cz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107</a:t>
            </a:fld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696744" cy="5299666"/>
          </a:xfrm>
        </p:spPr>
      </p:pic>
    </p:spTree>
    <p:extLst>
      <p:ext uri="{BB962C8B-B14F-4D97-AF65-F5344CB8AC3E}">
        <p14:creationId xmlns:p14="http://schemas.microsoft.com/office/powerpoint/2010/main" val="22333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www.esfcr.cz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" y="1556792"/>
            <a:ext cx="9000045" cy="477800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4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187624" y="2492896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b="1" kern="0" cap="all" dirty="0" smtClean="0">
              <a:solidFill>
                <a:srgbClr val="14407E"/>
              </a:solidFill>
              <a:ea typeface="+mj-ea"/>
              <a:cs typeface="+mj-cs"/>
            </a:endParaRPr>
          </a:p>
          <a:p>
            <a:r>
              <a:rPr lang="cs-CZ" altLang="cs-CZ" sz="2400" b="1" kern="0" cap="all" dirty="0" smtClean="0">
                <a:solidFill>
                  <a:srgbClr val="14407E"/>
                </a:solidFill>
                <a:ea typeface="+mj-ea"/>
                <a:cs typeface="+mj-cs"/>
              </a:rPr>
              <a:t>Děkujeme </a:t>
            </a:r>
            <a: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  <a:t>Vám za pozornost!</a:t>
            </a:r>
            <a:b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  <a:t/>
            </a:r>
            <a:b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  <a:t/>
            </a:r>
            <a:b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  <a:t/>
            </a:r>
            <a:b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  <a:t>Odbor realizace programů ESF – veřejná správa </a:t>
            </a:r>
            <a:endParaRPr lang="cs-CZ" altLang="cs-CZ" b="1" kern="0" cap="all" dirty="0" smtClean="0">
              <a:solidFill>
                <a:srgbClr val="14407E"/>
              </a:solidFill>
              <a:ea typeface="+mj-ea"/>
              <a:cs typeface="+mj-cs"/>
            </a:endParaRPr>
          </a:p>
          <a:p>
            <a:r>
              <a:rPr lang="cs-CZ" altLang="cs-CZ" b="1" kern="0" cap="all" dirty="0" smtClean="0">
                <a:solidFill>
                  <a:srgbClr val="14407E"/>
                </a:solidFill>
                <a:ea typeface="+mj-ea"/>
                <a:cs typeface="+mj-cs"/>
              </a:rPr>
              <a:t>a </a:t>
            </a:r>
            <a: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  <a:t>sociální inovace</a:t>
            </a:r>
            <a:b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</a:br>
            <a:endParaRPr lang="cs-CZ" altLang="cs-CZ" b="1" kern="0" cap="all" dirty="0" smtClean="0">
              <a:solidFill>
                <a:srgbClr val="14407E"/>
              </a:solidFill>
              <a:ea typeface="+mj-ea"/>
              <a:cs typeface="+mj-cs"/>
            </a:endParaRPr>
          </a:p>
          <a:p>
            <a:r>
              <a:rPr lang="cs-CZ" altLang="cs-CZ" b="1" kern="0" cap="all" dirty="0" smtClean="0">
                <a:solidFill>
                  <a:srgbClr val="14407E"/>
                </a:solidFill>
                <a:ea typeface="+mj-ea"/>
                <a:cs typeface="+mj-cs"/>
              </a:rPr>
              <a:t>Ministerstvo </a:t>
            </a:r>
            <a: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  <a:t>práce a sociálních věcí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393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JEDNOTLIVÝCH CÍLOVÝCH SKUPIN VÝZVY 03_16_058 a 03_16_117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00890"/>
              </p:ext>
            </p:extLst>
          </p:nvPr>
        </p:nvGraphicFramePr>
        <p:xfrm>
          <a:off x="539552" y="1484784"/>
          <a:ext cx="80645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/>
                <a:gridCol w="403225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Definice</a:t>
                      </a:r>
                      <a:r>
                        <a:rPr lang="cs-CZ" baseline="0" dirty="0" smtClean="0"/>
                        <a:t> jednotlivých cílových skupin výzvy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Obce a kraje a jejich zaměstnanci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Obce, kraje a jejich zaměstnanci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Volení</a:t>
                      </a:r>
                      <a:r>
                        <a:rPr lang="cs-CZ" baseline="0" dirty="0" smtClean="0"/>
                        <a:t> zástupci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 účely této výzvy se touto cílovou skupinou rozumí občané ČR zvolení do zastupitelstev územních samosprávných celků (obcí, měst, statutárních měst, včetně jejich městských částí nebo městských obvodů a krajů).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Veřejnost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Všichni</a:t>
                      </a:r>
                      <a:r>
                        <a:rPr lang="cs-CZ" baseline="0" dirty="0" smtClean="0"/>
                        <a:t> občané ČR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88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Nepřímé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035018"/>
              </p:ext>
            </p:extLst>
          </p:nvPr>
        </p:nvGraphicFramePr>
        <p:xfrm>
          <a:off x="539552" y="1412776"/>
          <a:ext cx="8064896" cy="1440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5427"/>
                <a:gridCol w="2419469"/>
              </a:tblGrid>
              <a:tr h="687349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Informace</a:t>
                      </a:r>
                      <a:r>
                        <a:rPr lang="cs-CZ" baseline="0" dirty="0" smtClean="0"/>
                        <a:t> o způsobilosti výdajů</a:t>
                      </a:r>
                    </a:p>
                    <a:p>
                      <a:pPr algn="ctr"/>
                      <a:r>
                        <a:rPr lang="cs-CZ" baseline="0" dirty="0" smtClean="0"/>
                        <a:t>Nepřímé náklady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6405">
                <a:tc>
                  <a:txBody>
                    <a:bodyPr/>
                    <a:lstStyle/>
                    <a:p>
                      <a:r>
                        <a:rPr lang="cs-CZ" sz="1700" b="1" dirty="0" smtClean="0"/>
                        <a:t>Objem přímých nákladů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r>
                        <a:rPr lang="cs-CZ" sz="1700" b="1" dirty="0" smtClean="0"/>
                        <a:t>% nepřímých</a:t>
                      </a:r>
                      <a:r>
                        <a:rPr lang="cs-CZ" sz="1700" b="1" baseline="0" dirty="0" smtClean="0"/>
                        <a:t> nákladů</a:t>
                      </a:r>
                      <a:endParaRPr lang="cs-CZ" sz="1700" b="1" dirty="0"/>
                    </a:p>
                  </a:txBody>
                  <a:tcPr anchor="ctr"/>
                </a:tc>
              </a:tr>
              <a:tr h="376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10 mil. Kč včetně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None/>
                      </a:pPr>
                      <a:r>
                        <a:rPr lang="cs-CZ" sz="1700" dirty="0" smtClean="0"/>
                        <a:t> 25 %</a:t>
                      </a:r>
                      <a:endParaRPr lang="cs-CZ" sz="17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482427"/>
              </p:ext>
            </p:extLst>
          </p:nvPr>
        </p:nvGraphicFramePr>
        <p:xfrm>
          <a:off x="539552" y="2924944"/>
          <a:ext cx="8064896" cy="310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6863"/>
                <a:gridCol w="3898033"/>
              </a:tblGrid>
              <a:tr h="40478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Úprava Nepřímých nákladů v závislosti</a:t>
                      </a:r>
                      <a:r>
                        <a:rPr lang="cs-CZ" baseline="0" dirty="0" smtClean="0"/>
                        <a:t> na podílu nákupu služeb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66775">
                <a:tc>
                  <a:txBody>
                    <a:bodyPr/>
                    <a:lstStyle/>
                    <a:p>
                      <a:pPr algn="l"/>
                      <a:r>
                        <a:rPr lang="cs-CZ" sz="1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Podíl nákupu služeb na celkových přímých způsobilých nákladech projektu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podílu nepřímých nákladů</a:t>
                      </a:r>
                    </a:p>
                  </a:txBody>
                  <a:tcPr anchor="ctr"/>
                </a:tc>
              </a:tr>
              <a:tr h="349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60 %</a:t>
                      </a:r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včetně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Platí základní podíly NN</a:t>
                      </a:r>
                    </a:p>
                  </a:txBody>
                  <a:tcPr anchor="ctr"/>
                </a:tc>
              </a:tr>
              <a:tr h="608263">
                <a:tc>
                  <a:txBody>
                    <a:bodyPr/>
                    <a:lstStyle/>
                    <a:p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Více než 60 % a méně než 90 %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3/5 (60 %) základního podílu, tj. 15 %</a:t>
                      </a:r>
                    </a:p>
                  </a:txBody>
                  <a:tcPr anchor="ctr"/>
                </a:tc>
              </a:tr>
              <a:tr h="866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90 % a výše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1/5 (20 %) základního podílu,</a:t>
                      </a:r>
                    </a:p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tj. 5 %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39552" y="617367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 projekty platí omezení, že podíl investičních výdajů v rámci celkových </a:t>
            </a:r>
          </a:p>
          <a:p>
            <a:r>
              <a:rPr lang="cs-CZ" dirty="0" smtClean="0"/>
              <a:t>způsobilých výdajů nesmí být vyšší než 50%.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2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Podporované aktivity výzvy 03_16_058 A </a:t>
            </a:r>
            <a:r>
              <a:rPr lang="cs-CZ" dirty="0" smtClean="0"/>
              <a:t>03_16_117 (SC 4.1.1)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888395"/>
              </p:ext>
            </p:extLst>
          </p:nvPr>
        </p:nvGraphicFramePr>
        <p:xfrm>
          <a:off x="584304" y="2780928"/>
          <a:ext cx="8069662" cy="1854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9662"/>
              </a:tblGrid>
              <a:tr h="372254">
                <a:tc>
                  <a:txBody>
                    <a:bodyPr/>
                    <a:lstStyle/>
                    <a:p>
                      <a:r>
                        <a:rPr lang="cs-CZ" dirty="0" smtClean="0"/>
                        <a:t>Popis podporovaných aktivit v rámci SC 4.1.1</a:t>
                      </a:r>
                      <a:endParaRPr lang="cs-CZ" dirty="0"/>
                    </a:p>
                  </a:txBody>
                  <a:tcPr/>
                </a:tc>
              </a:tr>
              <a:tr h="467623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Podpora řízení kvality (zavádění a rozvoj metod kvality)</a:t>
                      </a:r>
                      <a:endParaRPr lang="cs-CZ" b="0" dirty="0" smtClean="0"/>
                    </a:p>
                  </a:txBody>
                  <a:tcPr/>
                </a:tc>
              </a:tr>
              <a:tr h="6425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Podpora tvorby strategických dokumentů (tvorba a aktualizace strategických</a:t>
                      </a:r>
                      <a:r>
                        <a:rPr lang="cs-CZ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koncepčních dokumentů)</a:t>
                      </a:r>
                      <a:endParaRPr lang="cs-CZ" b="0" dirty="0"/>
                    </a:p>
                  </a:txBody>
                  <a:tcPr/>
                </a:tc>
              </a:tr>
              <a:tr h="37225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Podpora</a:t>
                      </a:r>
                      <a:r>
                        <a:rPr lang="cs-CZ" baseline="0" dirty="0" smtClean="0"/>
                        <a:t> procesního řízení v organizaci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39552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9552" y="162880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SC 4.1.1 OP Z „Optimalizovat procesy a postupy ve veřejné správě zejména prostřednictvím posílení strategického řízení organizací, zvýšení kvality jejich fungování a snížení administrativní zátěže.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32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kvality – zaváděné metody (SC 4.1.1)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499843"/>
              </p:ext>
            </p:extLst>
          </p:nvPr>
        </p:nvGraphicFramePr>
        <p:xfrm>
          <a:off x="467543" y="1484784"/>
          <a:ext cx="8136708" cy="5128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236"/>
                <a:gridCol w="2712236"/>
                <a:gridCol w="2712236"/>
              </a:tblGrid>
              <a:tr h="39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Rozsah aktivit projektu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Požadované výstupy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Podmínky realizace aktivity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7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u="none" strike="noStrike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Zavádění metody kvality</a:t>
                      </a:r>
                      <a:r>
                        <a:rPr lang="cs-CZ" sz="1000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zavádění metody kvality v organizaci (metody kvality specifikovány níže)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součástí mohou být vzdělávací aktivity spojené s řízením kvality (kurzy, semináře, workshopy, konzultace, stáže na území ČR (sdílení dobré praxe), resp. pořízení SW k měření a hodnocení řízení kvality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zavedená 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metoda kvality + naplnění výstupů typických pro vybranou metodu kvality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mohou realizovat organizace, které zatím neuplatňují zaváděnou metodu kvality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metodu kvality je třeba uplatnit v rámci celé organizace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pokud organizace již uplatňuje některou z metod kvality/ nástrojů řízení, je nutné, aby aktivity projektu byly integrovány do stávajících postupů řízení kvality 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musí být v souladu s Metodickým doporučením k řízení kvality v územních samosprávných celcích (</a:t>
                      </a:r>
                      <a:r>
                        <a:rPr lang="cs-CZ" sz="100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2"/>
                        </a:rPr>
                        <a:t>http://mvcr.cz/soubor/metodicke-doporuceni-k-rizeni-kvality-v-uzemne-samospravnych-celcich.aspx</a:t>
                      </a: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), minimálně v rozsahu dotčených aktivit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1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CAF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-zavedení řízení kvality dle metodiky CAF 2013 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zavedené 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řízení kvality dle CAF;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zpracovaná 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sebehodnotící zpráva dle metodiky CAF 2013;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zpracovaný 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akční plán zlepšování navazující na sebehodnotící zprávu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9337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ISO 9001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-zavedení systému řízení kvality dle požadavků normy ISO 9001:2015 (ČSN EN ISO 9001:2016) 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zavedený 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systém řízení kvality dle ISO 9001:2015;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doložení 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kopie certifikátu dle ISO 9001:2015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60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kvality – zaváděné metody (SC 4.1.1)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539195"/>
              </p:ext>
            </p:extLst>
          </p:nvPr>
        </p:nvGraphicFramePr>
        <p:xfrm>
          <a:off x="467544" y="1556792"/>
          <a:ext cx="8136707" cy="4706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909"/>
                <a:gridCol w="2906109"/>
                <a:gridCol w="2324689"/>
              </a:tblGrid>
              <a:tr h="391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Rozsah aktivit projektu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Požadované výstupy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Podmínky realizace aktivity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24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ISO/ IEC 27001:2013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-zavedení systému řízení bezpečnosti informací dle požadavků normy ISO/IEC 27001:2013 (ČSN ISO/IEC 27001:2014)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zavedený 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systém řízení bezpečnosti informací dle ISO/IEC 27001:2013;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cs-CZ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doložení </a:t>
                      </a:r>
                      <a:r>
                        <a:rPr lang="cs-CZ" sz="10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kopie certifikátu dle ISO/IEC 27001:2013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937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CSR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cs-CZ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zavedení vybrané metodiky společenské odpovědnosti organizací (CSR) 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-seznam metodik je dostupný na </a:t>
                      </a:r>
                      <a:r>
                        <a:rPr lang="cs-CZ" sz="1000" u="sng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2"/>
                        </a:rPr>
                        <a:t>http://narodniportal.cz/mezinarodni-nastroje-a-standardy-csr/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zavedený 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systém CSR dle vybrané metodiky;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doložení 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kopie certifikátu (pokud zvolená metodika umožňuje)/ zpracování sebehodnotící zprávy CSR (pokud systém nelze certifikovat)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883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EFQM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cs-CZ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zavedení Modelu excelence EFQM</a:t>
                      </a:r>
                      <a:r>
                        <a:rPr lang="cs-CZ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pouze pro organizace, které již uplatňují některou z výše uvedených metod kvality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zavedený 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Model excelence EFQM ;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zpracovaná 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sebehodnotící zpráva dle modelu EFQM;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zpracovaný 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plán zlepšování navazující na sebehodnotící zprávu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108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 21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zavedení úvodní fáze místní Agendy 21 (MA 21) dle povinných Kritérií MA 21 zveřejněných na </a:t>
                      </a:r>
                      <a:r>
                        <a:rPr lang="cs-CZ" sz="100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3"/>
                        </a:rPr>
                        <a:t>http://ma21.cenia.cz/</a:t>
                      </a:r>
                      <a:r>
                        <a:rPr lang="cs-CZ" sz="1000" u="sng" dirty="0" err="1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3"/>
                        </a:rPr>
                        <a:t>Dokumentykestažení</a:t>
                      </a:r>
                      <a:r>
                        <a:rPr lang="cs-CZ" sz="100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3"/>
                        </a:rPr>
                        <a:t>/</a:t>
                      </a:r>
                      <a:r>
                        <a:rPr lang="cs-CZ" sz="1000" u="sng" dirty="0" err="1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3"/>
                        </a:rPr>
                        <a:t>tabid</a:t>
                      </a:r>
                      <a:r>
                        <a:rPr lang="cs-CZ" sz="100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3"/>
                        </a:rPr>
                        <a:t>/94/</a:t>
                      </a:r>
                      <a:r>
                        <a:rPr lang="cs-CZ" sz="1000" u="sng" dirty="0" err="1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3"/>
                        </a:rPr>
                        <a:t>language</a:t>
                      </a:r>
                      <a:r>
                        <a:rPr lang="cs-CZ" sz="100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3"/>
                        </a:rPr>
                        <a:t>/</a:t>
                      </a:r>
                      <a:r>
                        <a:rPr lang="cs-CZ" sz="1000" u="sng" dirty="0" err="1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3"/>
                        </a:rPr>
                        <a:t>cs</a:t>
                      </a:r>
                      <a:r>
                        <a:rPr lang="cs-CZ" sz="100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3"/>
                        </a:rPr>
                        <a:t>-CZ/Default.aspx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cs-CZ" sz="10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zavedená 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MA 21 dle povinných Kritérií MA 21;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uvedení 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 oficiální Databázi MA 21 (</a:t>
                      </a:r>
                      <a:r>
                        <a:rPr lang="cs-CZ" sz="100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  <a:hlinkClick r:id="rId4"/>
                        </a:rPr>
                        <a:t>http://ma21.cenia.cz/DatabázeMA21prohlížení/</a:t>
                      </a:r>
                      <a:r>
                        <a:rPr lang="cs-CZ" sz="1000" u="sng" dirty="0" err="1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  <a:hlinkClick r:id="rId4"/>
                        </a:rPr>
                        <a:t>tabid</a:t>
                      </a:r>
                      <a:r>
                        <a:rPr lang="cs-CZ" sz="100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  <a:hlinkClick r:id="rId4"/>
                        </a:rPr>
                        <a:t>/90/</a:t>
                      </a:r>
                      <a:r>
                        <a:rPr lang="cs-CZ" sz="1000" u="sng" dirty="0" err="1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  <a:hlinkClick r:id="rId4"/>
                        </a:rPr>
                        <a:t>language</a:t>
                      </a:r>
                      <a:r>
                        <a:rPr lang="cs-CZ" sz="100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  <a:hlinkClick r:id="rId4"/>
                        </a:rPr>
                        <a:t>/</a:t>
                      </a:r>
                      <a:r>
                        <a:rPr lang="cs-CZ" sz="1000" u="sng" dirty="0" err="1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  <a:hlinkClick r:id="rId4"/>
                        </a:rPr>
                        <a:t>cs</a:t>
                      </a:r>
                      <a:r>
                        <a:rPr lang="cs-CZ" sz="100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  <a:hlinkClick r:id="rId4"/>
                        </a:rPr>
                        <a:t>-CZ/Default.aspx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), dle dané kategorie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3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kvality – </a:t>
            </a:r>
            <a:r>
              <a:rPr lang="cs-CZ" dirty="0" smtClean="0"/>
              <a:t>rozvoj metod 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SC 4.1.1)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748505"/>
              </p:ext>
            </p:extLst>
          </p:nvPr>
        </p:nvGraphicFramePr>
        <p:xfrm>
          <a:off x="467544" y="1628800"/>
          <a:ext cx="8208516" cy="4370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172"/>
                <a:gridCol w="2736172"/>
                <a:gridCol w="2736172"/>
              </a:tblGrid>
              <a:tr h="383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Rozsah aktivit projektu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Požadované výstupy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Podmínky realizace aktivity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87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u="none" strike="noStrike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cs-CZ" sz="1000" b="1" u="sng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Rozvoj </a:t>
                      </a:r>
                      <a:r>
                        <a:rPr lang="cs-CZ" sz="1000" b="1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řízení kvality</a:t>
                      </a:r>
                      <a:r>
                        <a:rPr lang="cs-CZ" sz="1000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rozvoj 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řízení kvality v organizaci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součástí 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mohou být vzdělávací aktivity spojené s řízením kvality (kurzy, semináře, workshopy, konzultace, stáže na území ČR (sdílení dobré praxe), resp. pořízení SW k měření a hodnocení řízení kvality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rozvoj řízení kvality dle uplatňované metody kvality + naplnění výstupů typických pro vybranou metodu kvality/ nástroj řízení</a:t>
                      </a:r>
                      <a:endParaRPr lang="cs-C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mohou realizovat organizace již uplatňující metodu kvality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metodu kvality je třeba uplatnit v rámci celé organizace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v rámci rozvoje řízení kvality je nezbytně nutné, aby aktivity projektu byly integrovány do stávajících postupů řízení kvality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musí být v souladu s Metodickým doporučením k řízení kvality v územních samosprávných celcích (</a:t>
                      </a:r>
                      <a:r>
                        <a:rPr lang="cs-CZ" sz="100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2"/>
                        </a:rPr>
                        <a:t>http://mvcr.cz/soubor/metodicke-doporuceni-k-rizeni-kvality-v-uzemne-samospravnych-celcich.aspx</a:t>
                      </a: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), minimálně v rozsahu dotčených aktivit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v případě projektů zaměřených na rozvoj metody kvality je žadatel povinen doložit jako přílohu žádosti o podporu certifikát či obdobný dokument dokládající implementaci některého z nástrojů kvality řízení, který má být dále rozvíjen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24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kvality – rozvoj metod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SC 4.1.1)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10001"/>
              </p:ext>
            </p:extLst>
          </p:nvPr>
        </p:nvGraphicFramePr>
        <p:xfrm>
          <a:off x="395536" y="1484784"/>
          <a:ext cx="8424936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3360040"/>
                <a:gridCol w="2256584"/>
              </a:tblGrid>
              <a:tr h="418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Rozsah aktivit projektu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Požadované výstupy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Podmínky realizace aktivity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0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 21</a:t>
                      </a: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– postup od „nejnižší“ kategorie D do kategorií vyšších: C, B, A, resp. postup v rámci kategorie (dílčí hodnocení dle Kritérií MA 21)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zavedená 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MA 21 dle povinných Kritérií MA 21;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uvedení 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 oficiální Databázi MA 21 (</a:t>
                      </a:r>
                      <a:r>
                        <a:rPr lang="cs-CZ" sz="100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  <a:hlinkClick r:id="rId2"/>
                        </a:rPr>
                        <a:t>http://ma21.cenia.cz/DatabázeMA21prohlížení/</a:t>
                      </a:r>
                      <a:r>
                        <a:rPr lang="cs-CZ" sz="1000" u="sng" dirty="0" err="1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  <a:hlinkClick r:id="rId2"/>
                        </a:rPr>
                        <a:t>tabid</a:t>
                      </a:r>
                      <a:r>
                        <a:rPr lang="cs-CZ" sz="100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  <a:hlinkClick r:id="rId2"/>
                        </a:rPr>
                        <a:t>/90/</a:t>
                      </a:r>
                      <a:r>
                        <a:rPr lang="cs-CZ" sz="1000" u="sng" dirty="0" err="1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  <a:hlinkClick r:id="rId2"/>
                        </a:rPr>
                        <a:t>language</a:t>
                      </a:r>
                      <a:r>
                        <a:rPr lang="cs-CZ" sz="100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  <a:hlinkClick r:id="rId2"/>
                        </a:rPr>
                        <a:t>/</a:t>
                      </a:r>
                      <a:r>
                        <a:rPr lang="cs-CZ" sz="1000" u="sng" dirty="0" err="1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  <a:hlinkClick r:id="rId2"/>
                        </a:rPr>
                        <a:t>cs</a:t>
                      </a:r>
                      <a:r>
                        <a:rPr lang="cs-CZ" sz="100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  <a:hlinkClick r:id="rId2"/>
                        </a:rPr>
                        <a:t>-CZ/Default.aspx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), dle dané kategorie/ úrovně kategorie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353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benchmarking</a:t>
                      </a: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sledování dobré praxe, analýza vybraných agend/ aktivit, využití výstupů analýzy ke zlepšování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zpracovaná 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analýza vybraných agend/ aktivit</a:t>
                      </a:r>
                      <a:r>
                        <a:rPr lang="cs-CZ" sz="10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zpracovaný 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plán zlepšování navazující na zpracovanou analýzu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047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Balanced</a:t>
                      </a: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0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Scorecard</a:t>
                      </a: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–</a:t>
                      </a: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převedení strategie do cílů a hodnotitelných měřítek (ukazatelů).</a:t>
                      </a: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lze zařadit v kombinaci se zaváděnou/rozvíjenou metodou kvality.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nastavený 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systém měřítek strategického řízení kopírující 4 perspektivy </a:t>
                      </a:r>
                      <a:r>
                        <a:rPr lang="cs-CZ" sz="10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Balanced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0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Scorecard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(zainteresované strany, finanční řízení, interní procesy, učení se a růst);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realizace </a:t>
                      </a:r>
                      <a:r>
                        <a:rPr lang="cs-CZ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vyhodnocení měřítek, včetně nastavení opatření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14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strategických dokumentů (SC 4.1.1)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674322"/>
              </p:ext>
            </p:extLst>
          </p:nvPr>
        </p:nvGraphicFramePr>
        <p:xfrm>
          <a:off x="323528" y="1484784"/>
          <a:ext cx="8640960" cy="4536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288867"/>
                <a:gridCol w="3471773"/>
              </a:tblGrid>
              <a:tr h="435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Rozsah aktivit projektu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Požadované výstupy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Podmínky realizace aktivity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00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none" strike="noStrike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Tvorba koncepčních a strategických dokumentů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cs-CZ" sz="12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zpracování </a:t>
                      </a:r>
                      <a:r>
                        <a:rPr lang="cs-CZ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komplexního strategického dokumentu ve vztahu k fungování obce/kraje i úřadu (strategický plán rozvoje obce/kraje/úřadu, akční plán, komunitní plán, koncepce)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zpracování </a:t>
                      </a:r>
                      <a:r>
                        <a:rPr lang="cs-CZ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segmentového koncepčního dokumentu ve vztahu k fungování obce/kraje i úřadu (koncepce, akční plán, generel, pasport)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cs-CZ" sz="12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min </a:t>
                      </a:r>
                      <a:r>
                        <a:rPr lang="cs-CZ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 vytvořený komplexní strategický dokument či segmentový koncepční dokument v členění: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analytická část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návrhová část - definování cílů/ výstupů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implementační část, včetně monitorování a evaluace 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cs-CZ" sz="12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případě zpracování segmentových koncepčních materiálů (generely/ pasporty) je třeba, aby tyto dokumenty byly zpracovány pro celé území obce/kraje, popř. pro minimálně jeden místně příslušný katastr;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 zpracovávaného dokumentu musí být zajištěn soulad s následujícími strategickými dokumenty, pokud tyto dokumenty existují:  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strategie rozvoje obce/kraje, 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strategie úřadu obce/kraje, 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věcně související nadřazené strategické dokumenty na národní/ krajské úrovni (např. Zásady územního rozvoje kraje);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Toto bude zajištěno formou čestného prohlášení žadatele (vzor je uveden v Příloze č. 3 výzvy).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62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strategických dokumentů (SC 4.1.1)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057693"/>
              </p:ext>
            </p:extLst>
          </p:nvPr>
        </p:nvGraphicFramePr>
        <p:xfrm>
          <a:off x="251519" y="1484784"/>
          <a:ext cx="8352732" cy="4773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244"/>
                <a:gridCol w="2287101"/>
                <a:gridCol w="3281387"/>
              </a:tblGrid>
              <a:tr h="397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Rozsah aktivit projektu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Požadované výstupy</a:t>
                      </a:r>
                      <a:endParaRPr lang="cs-CZ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Podmínky realizace aktivity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76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Aktualizace koncepčních a strategických dokumentů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cs-CZ" sz="1200" i="1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zpracování </a:t>
                      </a: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nového koncepčního a strategického dokumentu, jehož platnost časově navazuje na zpracovaný koncepční či strategický dokument stejné povahy, konkrétně: 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aktualizace komplexního strategického dokumentu ve vztahu k fungování obce/kraje i úřadu (územní plán obce/kraje, strategický plán rozvoje obce/kraje/ úřadu, akční plán, komunitní plán, koncepce)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aktualizace segmentového koncepčního dokumentu ve vztahu k fungování obce i úřadu (koncepce, akční plán, generel, pasport)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min. 1 aktualizovaný komplexní strategický či segmentový koncepční dokument v členění: 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analytická část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návrhová část - definování cílů/ výstupů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implementační část, včetně monitorování a evaluace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v případě aktualizace segmentových koncepčních materiálů (generely/ pasporty) je třeba, aby tyto dokumenty byly zpracovány pro celé území obce, popř. pro minimálně jeden místně příslušný katastr;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u aktualizovaného dokumentu musí být zajištěn soulad s následujícími strategickými dokumenty, pokud tyto existují: 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strategie rozvoje obce/kraje,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strategie úřadu obce/kraje, 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věcně související nadřazené strategické dokumenty na národní/ krajské úrovni (např. Zásady územního rozvoje kraje), 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Toto bude zajištěno formou čestného prohlášení žadatele (vzor je uveden v Příloze č. 3 Výzvy).</a:t>
                      </a:r>
                      <a:endParaRPr lang="cs-CZ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971600" y="1412776"/>
            <a:ext cx="7272000" cy="4608512"/>
          </a:xfrm>
        </p:spPr>
        <p:txBody>
          <a:bodyPr/>
          <a:lstStyle/>
          <a:p>
            <a:pPr algn="ctr"/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3200" dirty="0" smtClean="0"/>
              <a:t> </a:t>
            </a:r>
            <a:r>
              <a:rPr lang="cs-CZ" sz="2800" dirty="0" smtClean="0"/>
              <a:t>Výzva pro územní samosprávné celky</a:t>
            </a:r>
            <a:br>
              <a:rPr lang="cs-CZ" sz="2800" dirty="0" smtClean="0"/>
            </a:br>
            <a:r>
              <a:rPr lang="cs-CZ" sz="2800" dirty="0" smtClean="0"/>
              <a:t> (obce, kraje, sdružení a asociace </a:t>
            </a:r>
            <a:r>
              <a:rPr lang="cs-CZ" sz="2800" dirty="0" err="1" smtClean="0"/>
              <a:t>úsc</a:t>
            </a:r>
            <a:r>
              <a:rPr lang="cs-CZ" sz="2800" dirty="0" smtClean="0"/>
              <a:t>)</a:t>
            </a:r>
            <a:br>
              <a:rPr lang="cs-CZ" sz="2800" dirty="0" smtClean="0"/>
            </a:br>
            <a:r>
              <a:rPr lang="cs-CZ" sz="2800" dirty="0"/>
              <a:t>a</a:t>
            </a:r>
            <a:br>
              <a:rPr lang="cs-CZ" sz="2800" dirty="0"/>
            </a:br>
            <a:r>
              <a:rPr lang="cs-CZ" sz="2800" dirty="0"/>
              <a:t>Výzva pro územní samosprávné celky – hl. m. Praha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Výzva 03_16_058</a:t>
            </a:r>
            <a:br>
              <a:rPr lang="cs-CZ" sz="2400" dirty="0" smtClean="0"/>
            </a:br>
            <a:r>
              <a:rPr lang="cs-CZ" sz="2400" dirty="0" smtClean="0"/>
              <a:t>VÝZVA 03_16_117</a:t>
            </a:r>
            <a:br>
              <a:rPr lang="cs-CZ" sz="2400" dirty="0" smtClean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strategických dokumentů (SC 4.1.1)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00000"/>
            <a:ext cx="8280472" cy="450932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cs-CZ" sz="4500" dirty="0" smtClean="0"/>
              <a:t>Výzvy </a:t>
            </a:r>
            <a:r>
              <a:rPr lang="cs-CZ" sz="4500" dirty="0"/>
              <a:t>03_16_058 a 117 akcentují horizontální princip rovnosti mužů a žen, cílem je aktivně přispět k odstranění nerovností mezi muži a ženami </a:t>
            </a:r>
            <a:r>
              <a:rPr lang="cs-CZ" sz="4500" dirty="0" smtClean="0"/>
              <a:t>v </a:t>
            </a:r>
            <a:r>
              <a:rPr lang="cs-CZ" sz="4500" dirty="0"/>
              <a:t>prostředí veřejné </a:t>
            </a:r>
            <a:r>
              <a:rPr lang="cs-CZ" sz="4500" dirty="0" smtClean="0"/>
              <a:t>správy.</a:t>
            </a:r>
            <a:endParaRPr lang="cs-CZ" sz="4500" dirty="0"/>
          </a:p>
          <a:p>
            <a:pPr algn="just"/>
            <a:r>
              <a:rPr lang="cs-CZ" sz="4500" dirty="0"/>
              <a:t>Bude-li projekt obsahovat aktivity zahrnující tvorbu strategických </a:t>
            </a:r>
            <a:r>
              <a:rPr lang="cs-CZ" sz="4500" dirty="0" smtClean="0"/>
              <a:t>dokumentů, </a:t>
            </a:r>
            <a:r>
              <a:rPr lang="cs-CZ" sz="4500" dirty="0"/>
              <a:t>které zároveň budou pracovat s daty týkajícími se fyzických osob, zajistí příjemce, aby se v rámci těchto dokumentů s relevantními daty pracovalo vždy důsledně v členění na data týkající se žen a </a:t>
            </a:r>
            <a:r>
              <a:rPr lang="cs-CZ" sz="4500" dirty="0" smtClean="0"/>
              <a:t>mužů.</a:t>
            </a:r>
          </a:p>
          <a:p>
            <a:pPr algn="just"/>
            <a:r>
              <a:rPr lang="cs-CZ" sz="4500" dirty="0"/>
              <a:t>V případě, že data v členění dle pohlaví nejsou dostupná, případně jejich pořízení není možné v rámci projektu </a:t>
            </a:r>
            <a:r>
              <a:rPr lang="cs-CZ" sz="4500" dirty="0" smtClean="0"/>
              <a:t>zajistit, </a:t>
            </a:r>
            <a:r>
              <a:rPr lang="cs-CZ" sz="4500" dirty="0"/>
              <a:t>uvede příjemce tuto skutečnost včetně příslušného zdůvodnění vhodným způsobem v </a:t>
            </a:r>
            <a:r>
              <a:rPr lang="cs-CZ" sz="4500" dirty="0" smtClean="0"/>
              <a:t>dokumentu.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49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Procesní řízení (SC 4.1.1)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473328"/>
              </p:ext>
            </p:extLst>
          </p:nvPr>
        </p:nvGraphicFramePr>
        <p:xfrm>
          <a:off x="395536" y="1484784"/>
          <a:ext cx="8568951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856317"/>
                <a:gridCol w="2856317"/>
              </a:tblGrid>
              <a:tr h="463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Rozsah aktivit projektu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Požadované výstupy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Podmínky realizace aktivity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00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popis hlavních procesů organizace, zejména procesů realizovaných v rámci přenesené působnosti (životní situace), resp. samostatné působnosti; zavedení systému řízení procesů v organizaci;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součástí aktivit mohou být vzdělávací aktivity k procesnímu řízení, pořízení SW nástroje k procesnímu řízení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popsané </a:t>
                      </a: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min 2 hlavní procesy (přenesená/ samostatná působnost) s rozpadem procesu na dílčí aktivity, odpovědnosti, včetně nastavení monitorovaných/ měřitelných ukazatelů;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cs-CZ" sz="14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implementované </a:t>
                      </a: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procesní řízení v dotčených organizačních útvarech, resp. v podřízených organizacích;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cs-CZ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cs-CZ" sz="14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realizované </a:t>
                      </a:r>
                      <a:r>
                        <a:rPr lang="cs-CZ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vyhodnocení klíčových ukazatelů procesů, včetně vyhodnocení a nastavení opatření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cs-CZ" sz="14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 </a:t>
                      </a:r>
                      <a:r>
                        <a:rPr lang="cs-CZ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vztahu k procesnímu řízení v oblasti přenesené působnosti je po vydání právního aktu (nejpozději před realizací předmětných aktivit) příjemce povinen konzultovat předmětné aktivity s Odborem </a:t>
                      </a:r>
                      <a:r>
                        <a:rPr lang="cs-CZ" sz="14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eGovernmentu</a:t>
                      </a:r>
                      <a:r>
                        <a:rPr lang="cs-CZ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Ministerstva vnitra (kontakt: Mgr. Jiří Kárník, e-mail: </a:t>
                      </a:r>
                      <a:r>
                        <a:rPr lang="cs-CZ" sz="140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2"/>
                        </a:rPr>
                        <a:t>jiri.karnik@mvcr.cz</a:t>
                      </a:r>
                      <a:r>
                        <a:rPr lang="cs-CZ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8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Podporované aktivity výzvy 03_16_058 A </a:t>
            </a:r>
            <a:r>
              <a:rPr lang="cs-CZ" dirty="0" smtClean="0"/>
              <a:t>03_16_117 (SC 4.1.2)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1412976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dirty="0"/>
              <a:t>SC </a:t>
            </a:r>
            <a:r>
              <a:rPr lang="cs-CZ" sz="1800" dirty="0" smtClean="0"/>
              <a:t>4.1.2 </a:t>
            </a:r>
            <a:r>
              <a:rPr lang="cs-CZ" sz="1800" dirty="0"/>
              <a:t>Profesionalizovat VS zejména prostřednictvím zvyšování znalostí a dovedností jejích pracovníků, rozvoje politik a strategií v oblasti lidských zdrojů a implementace služebního zákona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32612804"/>
              </p:ext>
            </p:extLst>
          </p:nvPr>
        </p:nvGraphicFramePr>
        <p:xfrm>
          <a:off x="467544" y="2780928"/>
          <a:ext cx="8136707" cy="390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8964"/>
                <a:gridCol w="1065507"/>
                <a:gridCol w="2712236"/>
              </a:tblGrid>
              <a:tr h="425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Rozsah aktivity projektu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Požadované výstupy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Podmínky realizace aktivity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745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Vzdělávání a rozvoj úředníků a zastupitelů 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zvyšování kvalifikace pracovníků v oblastech souvisejících s oborem jejich působnosti, tj. realizace školících programů v níže uvedených oblastech včetně tvorby nových vzdělávacích programů: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vzdělávání z oblasti výkonu činností v přenesené i samostatné působnosti 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odpovědné zadávání veřejných zakázek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využívání nástrojů </a:t>
                      </a:r>
                      <a:r>
                        <a:rPr lang="cs-CZ" sz="11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eGovernmentu</a:t>
                      </a:r>
                      <a:r>
                        <a:rPr lang="cs-CZ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(tj. vzdělávání v elektronických  nástrojích sloužících k obsluze sdílených a propojených informačních systémů na nejméně krajské úrovni)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projektové a strategické řízení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finanční řízení (tj. controlling, účetnictví, financování včetně řízení hotovosti a měření výkonnosti)</a:t>
                      </a:r>
                      <a:r>
                        <a:rPr lang="cs-CZ" sz="1100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využity mohou být nástroje jako kurzy, semináře, stáže na území ČR (sdílení dobré praxe), konzultace, workshopy. 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cs-CZ" sz="11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zrealizovaná </a:t>
                      </a:r>
                      <a:r>
                        <a:rPr lang="cs-CZ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vzdělávací aktivita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v rámci výzvy není podporováno vstupní vzdělávání úředníků a zkoušky odborné způsobilosti dle zákona 312/2002 Sb. o úřednících územních samosprávných celků a o změně některých zákonů. Dále není podporováno vzdělávání v oblasti soft </a:t>
                      </a:r>
                      <a:r>
                        <a:rPr lang="cs-CZ" sz="11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skills</a:t>
                      </a:r>
                      <a:r>
                        <a:rPr lang="cs-CZ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a jazykové </a:t>
                      </a:r>
                      <a:r>
                        <a:rPr lang="cs-CZ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vzdělávání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vzdělávání v oblasti IT je podporováno pouze, pokud je součástí oblastí vzdělávání zařazených do specifického cíle 4.1.2.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4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Vzdělávání a rozvoj </a:t>
            </a:r>
            <a:r>
              <a:rPr lang="cs-CZ" dirty="0" smtClean="0"/>
              <a:t>úředníků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2 podmínky pro vzdělávací aktivity, platí současně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dirty="0" smtClean="0"/>
              <a:t>Musí být stanovena hodnota indikátoru 6 00 00 vyšší než 0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dirty="0" smtClean="0"/>
              <a:t>Vazba indikátoru 6 00 00 na rozpočet projektu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N</a:t>
            </a:r>
            <a:r>
              <a:rPr lang="cs-CZ" dirty="0" smtClean="0"/>
              <a:t>áklady </a:t>
            </a:r>
            <a:r>
              <a:rPr lang="cs-CZ" dirty="0"/>
              <a:t>identifikované v rámci vzdělávacích </a:t>
            </a:r>
            <a:r>
              <a:rPr lang="cs-CZ" dirty="0" smtClean="0"/>
              <a:t>aktivit nesmí v průměru na 1 podpořenou osobu překročit hranici 30 000 Kč.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Započítávají se náklady uvedené v kapitolách rozpočtu 1.1.1 Osobní náklady, 1.1.4 </a:t>
            </a:r>
            <a:r>
              <a:rPr lang="cs-CZ" dirty="0"/>
              <a:t>N</a:t>
            </a:r>
            <a:r>
              <a:rPr lang="cs-CZ" dirty="0" smtClean="0"/>
              <a:t>ákup služeb a 1.1.3 Zařízení </a:t>
            </a:r>
            <a:r>
              <a:rPr lang="cs-CZ" dirty="0"/>
              <a:t>a vybavení, včetně pronájmu a </a:t>
            </a:r>
            <a:r>
              <a:rPr lang="cs-CZ" dirty="0" smtClean="0"/>
              <a:t>odpisů (</a:t>
            </a:r>
            <a:r>
              <a:rPr lang="cs-CZ" dirty="0"/>
              <a:t>pronájem místnosti ke </a:t>
            </a:r>
            <a:r>
              <a:rPr lang="cs-CZ" dirty="0" smtClean="0"/>
              <a:t>školení).</a:t>
            </a:r>
          </a:p>
          <a:p>
            <a:pPr algn="just"/>
            <a:r>
              <a:rPr lang="cs-CZ" b="1" dirty="0" smtClean="0"/>
              <a:t>Platí pro aktivity z SC 4.1.2 a také pro vzdělávání obsažené v aktivitách z SC 4.1.1 !!!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2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Riziko dvojího financování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dirty="0"/>
              <a:t>CZ.03.4.74/0.0/0.0/15_019/0003017 - Posilování administrativní kapacity obcí na bázi </a:t>
            </a:r>
            <a:r>
              <a:rPr lang="cs-CZ" dirty="0" err="1"/>
              <a:t>meziobecní</a:t>
            </a:r>
            <a:r>
              <a:rPr lang="cs-CZ" dirty="0"/>
              <a:t> </a:t>
            </a:r>
            <a:r>
              <a:rPr lang="cs-CZ" dirty="0" smtClean="0"/>
              <a:t>spolupráce (SMO ČR)</a:t>
            </a:r>
          </a:p>
          <a:p>
            <a:pPr algn="just"/>
            <a:r>
              <a:rPr lang="cs-CZ" dirty="0"/>
              <a:t>CZ.03.4.74/0.0/0.0/15_019/0001814 - </a:t>
            </a:r>
            <a:r>
              <a:rPr lang="cs-CZ" dirty="0" smtClean="0"/>
              <a:t>Spolupráce obcí ke zvýšení kvality veřejné správy za pomoci metody MA 21 (Národní síť zdravých měst)</a:t>
            </a:r>
          </a:p>
          <a:p>
            <a:pPr algn="just"/>
            <a:r>
              <a:rPr lang="cs-CZ" dirty="0"/>
              <a:t>CZ.03.4.74/0.0/0.0/15_019/0003984 - </a:t>
            </a:r>
            <a:r>
              <a:rPr lang="cs-CZ" dirty="0" err="1"/>
              <a:t>STRATeduka</a:t>
            </a:r>
            <a:r>
              <a:rPr lang="cs-CZ" dirty="0"/>
              <a:t> - vzdělávací program ke strategickému řízení ve veřejné </a:t>
            </a:r>
            <a:r>
              <a:rPr lang="cs-CZ" dirty="0" smtClean="0"/>
              <a:t>správě (MMR)</a:t>
            </a:r>
          </a:p>
          <a:p>
            <a:pPr algn="just"/>
            <a:r>
              <a:rPr lang="cs-CZ" dirty="0" smtClean="0"/>
              <a:t>IROP, specifický cíl </a:t>
            </a:r>
            <a:r>
              <a:rPr lang="cs-CZ" dirty="0"/>
              <a:t>3.3 Podpora pořizování a uplatňování dokumentů územního rozvoje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3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Hodnocení projektů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4749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při hodnocení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179512" y="1268760"/>
            <a:ext cx="8568952" cy="5400600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5FBBF5"/>
              </a:buClr>
              <a:buNone/>
            </a:pPr>
            <a:r>
              <a:rPr lang="cs-CZ" sz="2000" b="1" dirty="0" smtClean="0"/>
              <a:t>Podrobné informace: Specifická část pravidel pro žadatele a příjemce v rámci OPZ pro projekty se skutečně vzniklými výdaji a případně také s nepřímými náklady, kap. 4 </a:t>
            </a:r>
            <a:r>
              <a:rPr lang="cs-CZ" sz="2000" dirty="0"/>
              <a:t>(s odkazy na některé z kapitol Obecných pravidel pro žadatele</a:t>
            </a:r>
            <a:r>
              <a:rPr lang="cs-CZ" sz="2000" dirty="0" smtClean="0"/>
              <a:t>)</a:t>
            </a:r>
          </a:p>
          <a:p>
            <a:pPr marL="0" lvl="0" indent="0" algn="just">
              <a:buClr>
                <a:srgbClr val="5FBBF5"/>
              </a:buClr>
              <a:buNone/>
            </a:pPr>
            <a:r>
              <a:rPr lang="cs-CZ" sz="2000" dirty="0" smtClean="0"/>
              <a:t>Další zdroj informací - </a:t>
            </a:r>
            <a:r>
              <a:rPr lang="cs-CZ" sz="2000" b="1" dirty="0" smtClean="0"/>
              <a:t>Příručka pro hodnotitele </a:t>
            </a:r>
            <a:r>
              <a:rPr lang="cs-CZ" sz="2000" dirty="0" smtClean="0"/>
              <a:t>(www.esfcr.cz)</a:t>
            </a:r>
            <a:endParaRPr lang="cs-CZ" sz="2000" dirty="0"/>
          </a:p>
          <a:p>
            <a:pPr lvl="0" algn="just">
              <a:spcBef>
                <a:spcPts val="1200"/>
              </a:spcBef>
              <a:buClr>
                <a:srgbClr val="5FBBF5"/>
              </a:buClr>
            </a:pPr>
            <a:r>
              <a:rPr lang="cs-CZ" sz="2000" b="1" dirty="0" smtClean="0"/>
              <a:t>Postup </a:t>
            </a:r>
            <a:r>
              <a:rPr lang="cs-CZ" sz="2000" b="1" dirty="0"/>
              <a:t>hodnocení projektů</a:t>
            </a:r>
          </a:p>
          <a:p>
            <a:pPr lvl="1" algn="just"/>
            <a:r>
              <a:rPr lang="cs-CZ" dirty="0" smtClean="0"/>
              <a:t>hodnocení přijatelnosti (HP) </a:t>
            </a:r>
          </a:p>
          <a:p>
            <a:pPr lvl="1" algn="just"/>
            <a:r>
              <a:rPr lang="cs-CZ" dirty="0" smtClean="0"/>
              <a:t>hodnocení formálních náležitostí (HFN)</a:t>
            </a:r>
          </a:p>
          <a:p>
            <a:pPr lvl="1" algn="just"/>
            <a:r>
              <a:rPr lang="cs-CZ" dirty="0" smtClean="0"/>
              <a:t>věcné hodnocení (VH)</a:t>
            </a:r>
          </a:p>
          <a:p>
            <a:pPr lvl="1" algn="just"/>
            <a:r>
              <a:rPr lang="cs-CZ" dirty="0" smtClean="0"/>
              <a:t>Výběrová komise</a:t>
            </a:r>
          </a:p>
          <a:p>
            <a:pPr lvl="1" algn="just"/>
            <a:r>
              <a:rPr lang="cs-CZ" dirty="0" smtClean="0"/>
              <a:t>vydání Právního aktu </a:t>
            </a:r>
          </a:p>
          <a:p>
            <a:pPr lvl="1" algn="just"/>
            <a:r>
              <a:rPr lang="cs-CZ" dirty="0" smtClean="0"/>
              <a:t>nástroje možnosti přezkumu výsledku hodnocení projektu</a:t>
            </a:r>
          </a:p>
          <a:p>
            <a:endParaRPr lang="cs-CZ" sz="20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65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Časová dotace procesu hodnocení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67544" y="1340768"/>
            <a:ext cx="8064000" cy="5184576"/>
          </a:xfrm>
        </p:spPr>
        <p:txBody>
          <a:bodyPr>
            <a:normAutofit/>
          </a:bodyPr>
          <a:lstStyle/>
          <a:p>
            <a:pPr marL="414000" lvl="1" indent="0" algn="just">
              <a:lnSpc>
                <a:spcPct val="100000"/>
              </a:lnSpc>
              <a:buNone/>
            </a:pPr>
            <a:endParaRPr lang="cs-CZ" sz="1400" dirty="0" smtClean="0"/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/>
              <a:t>H</a:t>
            </a:r>
            <a:r>
              <a:rPr lang="cs-CZ" b="1" dirty="0" smtClean="0"/>
              <a:t>odnocení přijatelnosti a formálních náležitostí:</a:t>
            </a:r>
            <a:r>
              <a:rPr lang="cs-CZ" dirty="0" smtClean="0"/>
              <a:t> max. 30 pracovních dnů od data uzávěrky příjmu žádostí v MS2014+</a:t>
            </a:r>
          </a:p>
          <a:p>
            <a:pPr lvl="2" algn="just">
              <a:lnSpc>
                <a:spcPct val="100000"/>
              </a:lnSpc>
            </a:pPr>
            <a:r>
              <a:rPr lang="cs-CZ" dirty="0" smtClean="0"/>
              <a:t>HPFN provádí vždy 2 projektoví manažeři ŘO OPZ</a:t>
            </a:r>
          </a:p>
          <a:p>
            <a:pPr lvl="2" algn="just">
              <a:lnSpc>
                <a:spcPct val="100000"/>
              </a:lnSpc>
              <a:buNone/>
            </a:pPr>
            <a:endParaRPr lang="cs-CZ" sz="1400" dirty="0" smtClean="0"/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 smtClean="0"/>
              <a:t>Věcné hodnocení: </a:t>
            </a:r>
            <a:r>
              <a:rPr lang="cs-CZ" dirty="0" smtClean="0"/>
              <a:t>max. 80 pracovních dnů od data uzávěrky příjmu žádostí v MS2014+</a:t>
            </a:r>
          </a:p>
          <a:p>
            <a:pPr lvl="2" algn="just">
              <a:lnSpc>
                <a:spcPct val="100000"/>
              </a:lnSpc>
            </a:pPr>
            <a:r>
              <a:rPr lang="cs-CZ" dirty="0" smtClean="0"/>
              <a:t>U výzev „58“ a „117“ provádí hodnocení </a:t>
            </a:r>
            <a:r>
              <a:rPr lang="cs-CZ" b="1" dirty="0" smtClean="0"/>
              <a:t>2 externí hodnotitelé</a:t>
            </a:r>
            <a:endParaRPr lang="cs-CZ" dirty="0"/>
          </a:p>
          <a:p>
            <a:pPr lvl="2" algn="just">
              <a:lnSpc>
                <a:spcPct val="100000"/>
              </a:lnSpc>
            </a:pPr>
            <a:r>
              <a:rPr lang="cs-CZ" dirty="0" smtClean="0"/>
              <a:t>V případě potřeby bude zapojen </a:t>
            </a:r>
            <a:r>
              <a:rPr lang="cs-CZ" b="1" dirty="0" smtClean="0"/>
              <a:t>arbitr</a:t>
            </a:r>
          </a:p>
          <a:p>
            <a:pPr marL="666000" lvl="2" indent="0" algn="just">
              <a:lnSpc>
                <a:spcPct val="100000"/>
              </a:lnSpc>
              <a:buNone/>
            </a:pPr>
            <a:endParaRPr lang="cs-CZ" b="1" dirty="0" smtClean="0"/>
          </a:p>
          <a:p>
            <a:pPr algn="just"/>
            <a:r>
              <a:rPr lang="cs-CZ" sz="2000" b="1" dirty="0" smtClean="0"/>
              <a:t>Výběrová komise: </a:t>
            </a:r>
            <a:r>
              <a:rPr lang="cs-CZ" sz="2000" dirty="0" smtClean="0"/>
              <a:t>zasedne nejpozději do 20 pracovních dnů od ukončení věcného hodnocení</a:t>
            </a:r>
            <a:endParaRPr lang="cs-CZ" sz="2000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1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 přijatelnosti  (HP)</a:t>
            </a:r>
            <a:br>
              <a:rPr lang="cs-CZ" dirty="0" smtClean="0"/>
            </a:br>
            <a:r>
              <a:rPr lang="cs-CZ" dirty="0" smtClean="0"/>
              <a:t>a formálních náležitostí (HFN)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23528" y="1340768"/>
            <a:ext cx="8280920" cy="496855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P</a:t>
            </a:r>
            <a:r>
              <a:rPr lang="cs-CZ" dirty="0" smtClean="0"/>
              <a:t>odrobné informace k hodnocení přijatelnosti a hodnocení formálních náležitostí jsou v kap. 4.2.2 Specifické části pravidel pro žadatele.</a:t>
            </a:r>
            <a:endParaRPr lang="cs-CZ" dirty="0"/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cs-CZ" dirty="0"/>
              <a:t>H</a:t>
            </a:r>
            <a:r>
              <a:rPr lang="cs-CZ" dirty="0" smtClean="0"/>
              <a:t>odnocení přijatelnosti a formálních náležitostí je 1. stupněm hodnocení, probíhá souběžně, provádí ho pověření pracovníci ŘO.</a:t>
            </a: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cs-CZ" dirty="0"/>
              <a:t>H</a:t>
            </a:r>
            <a:r>
              <a:rPr lang="cs-CZ" dirty="0" smtClean="0"/>
              <a:t>odnocení </a:t>
            </a:r>
            <a:r>
              <a:rPr lang="cs-CZ" dirty="0"/>
              <a:t>přijatelnosti - v případě nesplnění jakéhokoliv </a:t>
            </a:r>
            <a:r>
              <a:rPr lang="cs-CZ" dirty="0" smtClean="0"/>
              <a:t>relevantního </a:t>
            </a:r>
            <a:r>
              <a:rPr lang="cs-CZ" dirty="0"/>
              <a:t>z 9 kritérií přijatelnosti je žádost vyloučena – náprava není </a:t>
            </a:r>
            <a:r>
              <a:rPr lang="cs-CZ" dirty="0" smtClean="0"/>
              <a:t>možná.</a:t>
            </a:r>
            <a:endParaRPr lang="cs-CZ" dirty="0"/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cs-CZ" dirty="0"/>
              <a:t>H</a:t>
            </a:r>
            <a:r>
              <a:rPr lang="cs-CZ" dirty="0" smtClean="0"/>
              <a:t>odnocení formálních náležitostí - v </a:t>
            </a:r>
            <a:r>
              <a:rPr lang="cs-CZ" dirty="0"/>
              <a:t>případě nesplnění min. 1 kritéria </a:t>
            </a:r>
            <a:r>
              <a:rPr lang="cs-CZ" dirty="0" smtClean="0"/>
              <a:t>HFN (za podmínky splnění všech kritérií HP) </a:t>
            </a:r>
            <a:r>
              <a:rPr lang="cs-CZ" dirty="0"/>
              <a:t>bude žadatel vyzván </a:t>
            </a:r>
            <a:r>
              <a:rPr lang="cs-CZ" dirty="0" smtClean="0"/>
              <a:t>k nápravě.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Hodnocení přijatelnosti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0" y="1196752"/>
            <a:ext cx="8820472" cy="5256584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K</a:t>
            </a:r>
            <a:r>
              <a:rPr lang="cs-CZ" sz="2000" dirty="0" smtClean="0"/>
              <a:t>ritéria </a:t>
            </a:r>
            <a:r>
              <a:rPr lang="cs-CZ" sz="2000" dirty="0"/>
              <a:t>přijatelnosti nejsou opravitelná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/>
              <a:t>1. </a:t>
            </a:r>
            <a:r>
              <a:rPr lang="cs-CZ" dirty="0"/>
              <a:t>Splňuje žadatel definici oprávněného žadatele vymezeného ve výzvě k předkládání žádostí o podporu?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2. Odpovídá </a:t>
            </a:r>
            <a:r>
              <a:rPr lang="cs-CZ" dirty="0"/>
              <a:t>partnerství v projektu pravidlům OPZ a je v souladu s textem výzvy k předkládání žádostí o podporu</a:t>
            </a:r>
            <a:r>
              <a:rPr lang="cs-CZ" dirty="0" smtClean="0"/>
              <a:t>?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3. </a:t>
            </a:r>
            <a:r>
              <a:rPr lang="cs-CZ" dirty="0"/>
              <a:t>Jsou cílové skupiny v </a:t>
            </a:r>
            <a:r>
              <a:rPr lang="cs-CZ" dirty="0" smtClean="0"/>
              <a:t>zásadě* </a:t>
            </a:r>
            <a:r>
              <a:rPr lang="cs-CZ" dirty="0"/>
              <a:t>v souladu s textem výzvy k předkládání žádostí o podporu? 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4</a:t>
            </a:r>
            <a:r>
              <a:rPr lang="cs-CZ" dirty="0"/>
              <a:t>. Jsou celkové způsobilé výdaje projektu v rozmezí stanoveném ve výzvě k předkládání žádostí o podporu?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5</a:t>
            </a:r>
            <a:r>
              <a:rPr lang="cs-CZ" dirty="0"/>
              <a:t>. Jsou plánované aktivity projektu v </a:t>
            </a:r>
            <a:r>
              <a:rPr lang="cs-CZ" dirty="0" smtClean="0"/>
              <a:t>zásadě* </a:t>
            </a:r>
            <a:r>
              <a:rPr lang="cs-CZ" dirty="0"/>
              <a:t>v souladu s textem výzvy k předkládání žádostí o podporu (včetně územní způsobilosti)? </a:t>
            </a:r>
            <a:endParaRPr lang="cs-CZ" dirty="0" smtClean="0"/>
          </a:p>
          <a:p>
            <a:pPr lvl="1" algn="just">
              <a:lnSpc>
                <a:spcPct val="100000"/>
              </a:lnSpc>
            </a:pPr>
            <a:r>
              <a:rPr lang="cs-CZ" dirty="0"/>
              <a:t>6. Lze vyloučit negativní dopad na horizontální principy OPZ (rovnost žen a mužů, nediskriminace a udržitelný rozvoj)?</a:t>
            </a:r>
          </a:p>
          <a:p>
            <a:pPr lvl="1" algn="just">
              <a:lnSpc>
                <a:spcPct val="100000"/>
              </a:lnSpc>
            </a:pPr>
            <a:r>
              <a:rPr lang="cs-CZ" dirty="0"/>
              <a:t>7. Je statutární zástupce žadatele trestně bezúhonný? </a:t>
            </a:r>
            <a:endParaRPr lang="cs-CZ" dirty="0" smtClean="0"/>
          </a:p>
          <a:p>
            <a:pPr lvl="1" algn="just">
              <a:lnSpc>
                <a:spcPct val="100000"/>
              </a:lnSpc>
            </a:pPr>
            <a:r>
              <a:rPr lang="cs-CZ" dirty="0"/>
              <a:t>8. Byl projektový záměr doporučen k rozpracování do plné verze žádosti o </a:t>
            </a:r>
            <a:r>
              <a:rPr lang="cs-CZ" dirty="0" smtClean="0"/>
              <a:t>podporu </a:t>
            </a:r>
            <a:r>
              <a:rPr lang="cs-CZ" dirty="0"/>
              <a:t> příslušným Programovým partnerstvím OPZ nebo jinou relevantní platformou dle pravidel OPZ</a:t>
            </a:r>
            <a:r>
              <a:rPr lang="cs-CZ" dirty="0" smtClean="0"/>
              <a:t>? - nerelevantní</a:t>
            </a:r>
          </a:p>
          <a:p>
            <a:pPr lvl="1" algn="just">
              <a:lnSpc>
                <a:spcPct val="100000"/>
              </a:lnSpc>
            </a:pPr>
            <a:r>
              <a:rPr lang="cs-CZ" dirty="0"/>
              <a:t>9. Integrované strategie </a:t>
            </a:r>
            <a:r>
              <a:rPr lang="cs-CZ" dirty="0" smtClean="0"/>
              <a:t>: není relevantní pro PO4 - nerelevantní</a:t>
            </a:r>
            <a:endParaRPr lang="cs-CZ" dirty="0"/>
          </a:p>
          <a:p>
            <a:pPr lvl="1">
              <a:lnSpc>
                <a:spcPct val="100000"/>
              </a:lnSpc>
            </a:pPr>
            <a:endParaRPr lang="cs-CZ" sz="1600" dirty="0" smtClean="0"/>
          </a:p>
          <a:p>
            <a:pPr lvl="1"/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8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nastavení výzvy 03_16_058 a 03_16 _117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437312"/>
          </a:xfrm>
        </p:spPr>
        <p:txBody>
          <a:bodyPr/>
          <a:lstStyle/>
          <a:p>
            <a:r>
              <a:rPr lang="cs-CZ" dirty="0"/>
              <a:t>Druh výzvy: kolová</a:t>
            </a:r>
          </a:p>
          <a:p>
            <a:r>
              <a:rPr lang="cs-CZ" dirty="0"/>
              <a:t>Model hodnocení: </a:t>
            </a:r>
            <a:r>
              <a:rPr lang="cs-CZ" dirty="0" smtClean="0"/>
              <a:t>jednokolový</a:t>
            </a:r>
          </a:p>
          <a:p>
            <a:r>
              <a:rPr lang="cs-CZ" dirty="0" smtClean="0"/>
              <a:t>Výzva vyhlášena: 15. </a:t>
            </a:r>
            <a:r>
              <a:rPr lang="cs-CZ" dirty="0"/>
              <a:t>3</a:t>
            </a:r>
            <a:r>
              <a:rPr lang="cs-CZ" dirty="0" smtClean="0"/>
              <a:t>. 2017</a:t>
            </a:r>
          </a:p>
          <a:p>
            <a:r>
              <a:rPr lang="cs-CZ" dirty="0" smtClean="0"/>
              <a:t>Zahájení příjmu žádostí: 22. 3. 2017 v 9:00</a:t>
            </a:r>
          </a:p>
          <a:p>
            <a:r>
              <a:rPr lang="cs-CZ" b="1" dirty="0" smtClean="0"/>
              <a:t>Ukončení příjmu žádostí: 15. </a:t>
            </a:r>
            <a:r>
              <a:rPr lang="cs-CZ" b="1" dirty="0"/>
              <a:t>6</a:t>
            </a:r>
            <a:r>
              <a:rPr lang="cs-CZ" b="1" dirty="0" smtClean="0"/>
              <a:t>. 2017 v 16:00</a:t>
            </a:r>
          </a:p>
          <a:p>
            <a:r>
              <a:rPr lang="cs-CZ" dirty="0" smtClean="0"/>
              <a:t>Maximální délka realizace projektu: 24 měsíců</a:t>
            </a:r>
          </a:p>
          <a:p>
            <a:r>
              <a:rPr lang="cs-CZ" dirty="0" smtClean="0"/>
              <a:t>Nejzazší datum pro ukončení fyzické realizace projektu: 31. 12. 2020</a:t>
            </a:r>
          </a:p>
          <a:p>
            <a:r>
              <a:rPr lang="cs-CZ" dirty="0" smtClean="0"/>
              <a:t>Finanční alokace výzvy 03_16_058: </a:t>
            </a:r>
            <a:r>
              <a:rPr lang="cs-CZ" b="1" dirty="0" smtClean="0"/>
              <a:t>285 000 000 CZK</a:t>
            </a:r>
          </a:p>
          <a:p>
            <a:r>
              <a:rPr lang="cs-CZ" dirty="0" smtClean="0"/>
              <a:t>Finanční alokace výzvy 03_16_117: </a:t>
            </a:r>
            <a:r>
              <a:rPr lang="cs-CZ" b="1" dirty="0" smtClean="0"/>
              <a:t>15 000 000 CZK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90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Hodnocení formálních náležitostí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82453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Obsahuje </a:t>
            </a:r>
            <a:r>
              <a:rPr lang="cs-CZ" dirty="0"/>
              <a:t>žádost o podporu všechny povinné údaje i přílohy dle textu výzvy k předkládání žádostí o podporu a žádost i povinné přílohy byly předloženy ve formě dle textu výzvy (včetně číslování příloh)?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Je žádost o podporu podepsána statutárním zástupcem žadatele (resp. oprávněnou osobou</a:t>
            </a:r>
            <a:r>
              <a:rPr lang="cs-CZ" dirty="0" smtClean="0"/>
              <a:t>)?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Oprávněná osoba musí mít plnou moc, kterou je třeba nahrát do ISKP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V případě zjištění nedostatků v některém z kritérií bude žadatel vyzván k opravě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Přípustná </a:t>
            </a:r>
            <a:r>
              <a:rPr lang="cs-CZ" b="1" dirty="0" smtClean="0"/>
              <a:t>1 oprava</a:t>
            </a:r>
            <a:r>
              <a:rPr lang="cs-CZ" dirty="0" smtClean="0"/>
              <a:t>, žadatel má na ni </a:t>
            </a:r>
            <a:r>
              <a:rPr lang="cs-CZ" b="1" dirty="0" smtClean="0"/>
              <a:t>5 pracovních dnů</a:t>
            </a:r>
            <a:endParaRPr lang="cs-CZ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600" dirty="0" smtClean="0"/>
          </a:p>
          <a:p>
            <a:pPr lvl="1"/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93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Věcné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 algn="just"/>
            <a:r>
              <a:rPr lang="cs-CZ" dirty="0" smtClean="0"/>
              <a:t>Postupují do něj úspěšné žádosti</a:t>
            </a:r>
          </a:p>
          <a:p>
            <a:pPr algn="just"/>
            <a:r>
              <a:rPr lang="cs-CZ" dirty="0" smtClean="0"/>
              <a:t>Provádějí ho 2 nezávislí externí hodnotitelé</a:t>
            </a:r>
          </a:p>
          <a:p>
            <a:pPr algn="just"/>
            <a:r>
              <a:rPr lang="cs-CZ" dirty="0" smtClean="0"/>
              <a:t>Hodnotitel u každého kritéria:</a:t>
            </a:r>
          </a:p>
          <a:p>
            <a:pPr lvl="1" algn="just"/>
            <a:r>
              <a:rPr lang="cs-CZ" dirty="0" smtClean="0"/>
              <a:t>Přidělí deskriptor</a:t>
            </a:r>
          </a:p>
          <a:p>
            <a:pPr lvl="1" algn="just"/>
            <a:r>
              <a:rPr lang="cs-CZ" dirty="0" smtClean="0"/>
              <a:t>V komentáři zdůvodní své rozhodnutí</a:t>
            </a:r>
          </a:p>
          <a:p>
            <a:pPr lvl="1" algn="just"/>
            <a:r>
              <a:rPr lang="cs-CZ" dirty="0" smtClean="0"/>
              <a:t>Napíše závěrečný shrnující komentář</a:t>
            </a:r>
          </a:p>
          <a:p>
            <a:pPr algn="just"/>
            <a:r>
              <a:rPr lang="cs-CZ" dirty="0" smtClean="0"/>
              <a:t>V případě rozdílných hodnocení bude zapojen arbitr, který vychází z předchozích 2 hodnocení</a:t>
            </a:r>
          </a:p>
          <a:p>
            <a:pPr lvl="1" algn="just"/>
            <a:r>
              <a:rPr lang="cs-CZ" dirty="0"/>
              <a:t>Arbitr se ve svém hodnocení musí pohybovat v mantinelech předchozích dvou individuálních hodnocení na úrovni jednotlivých kritérií.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4832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věcné hodnocení - kritéria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23528" y="1412776"/>
            <a:ext cx="8496944" cy="518457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/>
              <a:t>K</a:t>
            </a:r>
            <a:r>
              <a:rPr lang="cs-CZ" sz="2000" dirty="0" smtClean="0"/>
              <a:t>ritéria věcného hodnocení pro soutěžní projekty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/>
              <a:t>P</a:t>
            </a:r>
            <a:r>
              <a:rPr lang="cs-CZ" sz="2000" dirty="0" smtClean="0"/>
              <a:t>řesný popis toho, co je předmětem hodnocení, je uveden v Příručce pro hodnotitele, s. 29-38 (uveřejněna na </a:t>
            </a:r>
            <a:r>
              <a:rPr lang="cs-CZ" sz="2000" dirty="0" smtClean="0">
                <a:hlinkClick r:id="rId3"/>
              </a:rPr>
              <a:t>www.esfcr.cz</a:t>
            </a:r>
            <a:r>
              <a:rPr lang="cs-CZ" sz="2000" dirty="0" smtClean="0"/>
              <a:t>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/>
              <a:t>D</a:t>
            </a:r>
            <a:r>
              <a:rPr lang="cs-CZ" sz="2000" dirty="0" smtClean="0"/>
              <a:t>oporučuje se průběžná konfrontace při tvorbě žádosti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62893"/>
              </p:ext>
            </p:extLst>
          </p:nvPr>
        </p:nvGraphicFramePr>
        <p:xfrm>
          <a:off x="827584" y="1772816"/>
          <a:ext cx="7992888" cy="3191232"/>
        </p:xfrm>
        <a:graphic>
          <a:graphicData uri="http://schemas.openxmlformats.org/drawingml/2006/table">
            <a:tbl>
              <a:tblPr firstRow="1" bandRow="1"/>
              <a:tblGrid>
                <a:gridCol w="3528392"/>
                <a:gridCol w="4464496"/>
              </a:tblGrid>
              <a:tr h="28803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>
                          <a:solidFill>
                            <a:srgbClr val="084A8B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Skupina kritérií 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FA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>
                          <a:solidFill>
                            <a:srgbClr val="084A8B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Název kritéria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FA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Potřebnost (35)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1 Vymezení problému a cílové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skupiny (35)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rowSpan="2"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Účelnost (30)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2 Cíle a konzistentnost (intervenční logika)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projektu (25)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3 Způsob ověření dosažení cíle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projektu (5)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rowSpan="2"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Efektivnost a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hospodárnost (20)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4 Efektivita projektu,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rozpočet (15)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5 Adekvátnost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indikátorů (5)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rowSpan="3"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Proveditelnost (15)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6 Způsob zapojení cílové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skupiny (5)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7 Způsob realizace aktivit a jejich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návaznost (10)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8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Ověření administrativní, finanční a provozní kapacity žadatele (nebodované)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9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Deskriptory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611560" y="1700808"/>
            <a:ext cx="8064000" cy="4149280"/>
          </a:xfrm>
        </p:spPr>
        <p:txBody>
          <a:bodyPr/>
          <a:lstStyle/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Velmi dobré (100%)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Dobré (75%)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Dostatečné (50%)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Nedostatečné</a:t>
            </a:r>
            <a:r>
              <a:rPr lang="cs-CZ" b="1" dirty="0" smtClean="0"/>
              <a:t> (25%; eliminační kritérium)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U </a:t>
            </a:r>
            <a:r>
              <a:rPr lang="cs-CZ" dirty="0"/>
              <a:t>kritéria č. 8</a:t>
            </a:r>
            <a:r>
              <a:rPr lang="cs-CZ" b="1" dirty="0"/>
              <a:t> </a:t>
            </a:r>
            <a:r>
              <a:rPr lang="cs-CZ" b="1" dirty="0" smtClean="0"/>
              <a:t>„</a:t>
            </a:r>
            <a:r>
              <a:rPr lang="cs-CZ" dirty="0" smtClean="0"/>
              <a:t>Ověření </a:t>
            </a:r>
            <a:r>
              <a:rPr lang="cs-CZ" dirty="0"/>
              <a:t>administrativní, finanční a provozní kapacity </a:t>
            </a:r>
            <a:r>
              <a:rPr lang="cs-CZ" dirty="0" smtClean="0"/>
              <a:t>žadatele“ se udělují</a:t>
            </a:r>
            <a:r>
              <a:rPr lang="cs-CZ" b="1" dirty="0" smtClean="0"/>
              <a:t> pouze 2 deskriptory</a:t>
            </a:r>
          </a:p>
          <a:p>
            <a:pPr marL="684000" lvl="2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 smtClean="0"/>
              <a:t>Vyhovuje</a:t>
            </a:r>
          </a:p>
          <a:p>
            <a:pPr marL="684000" lvl="2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 smtClean="0"/>
              <a:t>Nevyhovuje (eliminační)</a:t>
            </a:r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6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Stanovení výsledného počtu bodů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V</a:t>
            </a:r>
            <a:r>
              <a:rPr lang="cs-CZ" sz="2000" dirty="0" smtClean="0"/>
              <a:t>ýsledný počet bodů je vypočítán jako </a:t>
            </a:r>
            <a:r>
              <a:rPr lang="cs-CZ" sz="2000" b="1" dirty="0" smtClean="0"/>
              <a:t>průměr bodů</a:t>
            </a:r>
            <a:r>
              <a:rPr lang="cs-CZ" sz="2000" dirty="0" smtClean="0"/>
              <a:t> jednotlivých hodnocení</a:t>
            </a:r>
          </a:p>
          <a:p>
            <a:pPr algn="just"/>
            <a:r>
              <a:rPr lang="cs-CZ" sz="2000" dirty="0" smtClean="0"/>
              <a:t>Při zapojení arbitra je výsledný počet bodů VH totožný s jeho hodnocením</a:t>
            </a:r>
            <a:endParaRPr lang="cs-CZ" dirty="0" smtClean="0"/>
          </a:p>
          <a:p>
            <a:pPr algn="just"/>
            <a:r>
              <a:rPr lang="cs-CZ" sz="2000" dirty="0" smtClean="0"/>
              <a:t>K úspěchu ve věcném hodnocení musí žádost o podporu získat </a:t>
            </a:r>
            <a:r>
              <a:rPr lang="cs-CZ" sz="2000" b="1" dirty="0" smtClean="0"/>
              <a:t>minimálně 50 bodů a v žádném kritériu nesmí dostat eliminační deskriptor</a:t>
            </a:r>
          </a:p>
          <a:p>
            <a:pPr algn="just"/>
            <a:r>
              <a:rPr lang="cs-CZ" sz="2000" dirty="0" smtClean="0"/>
              <a:t>Žadatel bude o výsledku vyrozuměn depeší, uvidí obě hodnocení (bez jmen hodnotitelů)</a:t>
            </a:r>
          </a:p>
          <a:p>
            <a:endParaRPr lang="en-US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35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výběrová komise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Složena na základě principu partnerství</a:t>
            </a:r>
          </a:p>
          <a:p>
            <a:pPr algn="just"/>
            <a:r>
              <a:rPr lang="cs-CZ" dirty="0" smtClean="0"/>
              <a:t>Zasedne nejpozději 20 dnů po ukončení věcného hodnocení</a:t>
            </a:r>
          </a:p>
          <a:p>
            <a:pPr algn="just"/>
            <a:r>
              <a:rPr lang="cs-CZ" dirty="0" smtClean="0"/>
              <a:t>Projednává úspěšné žádosti z VH a rozhodne o tom, zda daná žádost bude doporučena k financování</a:t>
            </a:r>
          </a:p>
          <a:p>
            <a:pPr algn="just"/>
            <a:r>
              <a:rPr lang="cs-CZ" dirty="0" smtClean="0"/>
              <a:t>Nesmí měnit pořadí žádostí dané bodovým ziskem z VH, v případě závažných zjištění ale může nedoporučit žádost k financování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531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Výběrová komise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dirty="0" smtClean="0"/>
              <a:t>Důvodem k nedoporučení mohou být mj. překryv projektu s jiným projektem, opakované neplnění povinností žadatele u jiného projektu, nedostatek prostředků (viz Specifická část pravidel, s. 21).</a:t>
            </a:r>
          </a:p>
          <a:p>
            <a:pPr algn="just"/>
            <a:r>
              <a:rPr lang="cs-CZ" dirty="0" smtClean="0"/>
              <a:t>Doporučení </a:t>
            </a:r>
            <a:r>
              <a:rPr lang="cs-CZ" dirty="0"/>
              <a:t>s výhradou – právní akt bude vydán až po zapracování připomínek Výběrové </a:t>
            </a:r>
            <a:r>
              <a:rPr lang="cs-CZ" dirty="0" smtClean="0"/>
              <a:t>komise (např. rozpočet, KA, upřesnění cílové skupiny).</a:t>
            </a:r>
          </a:p>
          <a:p>
            <a:pPr algn="just"/>
            <a:r>
              <a:rPr lang="cs-CZ" dirty="0" smtClean="0"/>
              <a:t>Pokud celkové prostředky všech doporučených prostředků přesahují alokaci výzvy, rozhoduje bodové pořadí z VH.</a:t>
            </a:r>
          </a:p>
          <a:p>
            <a:pPr algn="just"/>
            <a:r>
              <a:rPr lang="cs-CZ" dirty="0" smtClean="0"/>
              <a:t>Projekty, které uspěly ve VH, ale nezbyly na ně prostředky, jsou zařazeny do zásobníku projektů.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8095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 vydáním právního aktu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Žadateli bude zaslána interní depeše s dokumentem na základě výsledku jednání Výběrové komise:</a:t>
            </a:r>
          </a:p>
          <a:p>
            <a:pPr algn="just"/>
            <a:endParaRPr lang="cs-CZ" dirty="0" smtClean="0"/>
          </a:p>
          <a:p>
            <a:pPr lvl="1"/>
            <a:r>
              <a:rPr lang="cs-CZ" dirty="0" smtClean="0"/>
              <a:t> Vyrozumění o doporučení projektu k podpoře</a:t>
            </a:r>
          </a:p>
          <a:p>
            <a:pPr marL="41400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Vyrozumění o nedoporučení žádosti o podporu</a:t>
            </a:r>
            <a:br>
              <a:rPr lang="cs-CZ" dirty="0" smtClean="0"/>
            </a:br>
            <a:endParaRPr lang="cs-CZ" dirty="0" smtClean="0"/>
          </a:p>
          <a:p>
            <a:pPr lvl="1"/>
            <a:r>
              <a:rPr lang="cs-CZ" dirty="0" smtClean="0"/>
              <a:t>Vyrozumění o zařazení projektu do zásobníku projektů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256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 vydáním právního aktu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Žadatel musí zapracovat podmínky realizace stanovené Výběrovou komisí, nesmí měnit nic nad rámec těchto podmínek</a:t>
            </a:r>
          </a:p>
          <a:p>
            <a:pPr algn="just"/>
            <a:r>
              <a:rPr lang="cs-CZ" dirty="0" smtClean="0"/>
              <a:t>Doplní údaje na záložce kategorie intervencí</a:t>
            </a:r>
          </a:p>
          <a:p>
            <a:pPr algn="just"/>
            <a:r>
              <a:rPr lang="cs-CZ" dirty="0" smtClean="0"/>
              <a:t>Doplní číslo účtu, v případě obcí také číslo účtu nadřízeného kraje</a:t>
            </a:r>
          </a:p>
          <a:p>
            <a:pPr algn="just"/>
            <a:r>
              <a:rPr lang="cs-CZ" dirty="0" smtClean="0"/>
              <a:t>Doplní skutečné datum zahájení projektu (po dohodě s PM ho může změnit oproti původnímu předpokladu)</a:t>
            </a:r>
          </a:p>
          <a:p>
            <a:pPr algn="just"/>
            <a:r>
              <a:rPr lang="cs-CZ" dirty="0" smtClean="0"/>
              <a:t>Zaškrtne čestné prohlášení o bezdlužnosti (nejde o stejné prohlášení jako při podání žádosti)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717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přezkum  hodnocení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23528" y="1268760"/>
            <a:ext cx="8568952" cy="5256584"/>
          </a:xfrm>
        </p:spPr>
        <p:txBody>
          <a:bodyPr>
            <a:normAutofit lnSpcReduction="10000"/>
          </a:bodyPr>
          <a:lstStyle/>
          <a:p>
            <a:pPr marL="0" lvl="2" indent="0" algn="just">
              <a:lnSpc>
                <a:spcPct val="100000"/>
              </a:lnSpc>
              <a:buSzPct val="100000"/>
              <a:buNone/>
            </a:pPr>
            <a:r>
              <a:rPr lang="cs-CZ" b="1" dirty="0" smtClean="0"/>
              <a:t>Přezkum hodnocení neúspěšných žádostí - Obecná část pravidel pro žadatele, kap. 32.1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P</a:t>
            </a:r>
            <a:r>
              <a:rPr lang="cs-CZ" sz="2000" dirty="0" smtClean="0"/>
              <a:t>ředkladatel neúspěšné žádosti je zároveň s vyrozuměním o výsledku hodnocení informován o možnosti </a:t>
            </a:r>
            <a:r>
              <a:rPr lang="cs-CZ" sz="2000" dirty="0"/>
              <a:t>požádat o přezkum negativního </a:t>
            </a:r>
            <a:r>
              <a:rPr lang="cs-CZ" sz="2000" dirty="0" smtClean="0"/>
              <a:t>závěru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Ž</a:t>
            </a:r>
            <a:r>
              <a:rPr lang="cs-CZ" sz="2000" dirty="0" smtClean="0"/>
              <a:t>adatel může podat pouze jednu žádost o přezkum v každé části schvalovacího procesu (HPFN a VH), a to do 15 kalendářní dnů od doručení výsledku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Žádost o přezkum se podává prostřednictvím ISKP;</a:t>
            </a:r>
            <a:r>
              <a:rPr lang="cs-CZ" sz="2000" dirty="0" smtClean="0"/>
              <a:t> uvádí se pouze objektivní skutečnosti, na dodatečné doplňující informace k žádosti nebude brán zřetel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Ž</a:t>
            </a:r>
            <a:r>
              <a:rPr lang="cs-CZ" sz="2000" dirty="0" smtClean="0"/>
              <a:t>adatel může podat námitku i proti více kritériím v každém z relevantních posudků (námitka vždy proti konkrétnímu kritériu)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L</a:t>
            </a:r>
            <a:r>
              <a:rPr lang="cs-CZ" sz="2000" dirty="0" smtClean="0"/>
              <a:t>hůta na vyřízení žádosti o přezkum je 30 kalendářních dní od doručení, v odůvodněných případech lze prodloužit až na 60 dnů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5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dirty="0" smtClean="0"/>
              <a:t>VĚCNÉ ZAMĚŘENÍ výzvy 03_16_58 A 03_16_117</a:t>
            </a:r>
            <a:endParaRPr lang="cs-CZ" sz="26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67544" y="1772816"/>
            <a:ext cx="8064000" cy="4077272"/>
          </a:xfrm>
        </p:spPr>
        <p:txBody>
          <a:bodyPr/>
          <a:lstStyle/>
          <a:p>
            <a:pPr algn="just"/>
            <a:r>
              <a:rPr lang="cs-CZ" sz="2000" dirty="0" smtClean="0"/>
              <a:t>Podporované aktivity v této výzvě vycházejí ze Strategického rámce rozvoje veřejné správy ČR pro období 2014 – 2020.</a:t>
            </a:r>
          </a:p>
          <a:p>
            <a:pPr algn="just"/>
            <a:r>
              <a:rPr lang="cs-CZ" sz="2000" dirty="0" smtClean="0"/>
              <a:t>Projekty by měly územním samosprávným celkům pomoci připravit se na inovace ve veřejné správě spojené s realizací reforem obsažených ve Strategickém rámci.</a:t>
            </a:r>
            <a:endParaRPr lang="cs-CZ" dirty="0"/>
          </a:p>
          <a:p>
            <a:pPr algn="just"/>
            <a:r>
              <a:rPr lang="cs-CZ" sz="2000" dirty="0" smtClean="0"/>
              <a:t>SRRVS v aktualizované verzi z listopadu 2016 obsahuje nově specifický cíl 4.3 „Rozvoj lidských zdrojů územních samosprávných celků.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Zdůvodnění potřebnosti – každý projekt by měl vycházet z potřeb žadatele.</a:t>
            </a:r>
            <a:endParaRPr lang="cs-CZ" dirty="0" smtClean="0">
              <a:solidFill>
                <a:srgbClr val="FF0000"/>
              </a:solidFill>
            </a:endParaRPr>
          </a:p>
          <a:p>
            <a:pPr algn="just"/>
            <a:r>
              <a:rPr lang="cs-CZ" dirty="0" smtClean="0"/>
              <a:t>Dobré nastavení cílů – cíle mají být specifické, měřitelné, dosažitelné, relevantní a termínované (metoda SMART).</a:t>
            </a:r>
          </a:p>
          <a:p>
            <a:pPr algn="just"/>
            <a:r>
              <a:rPr lang="cs-CZ" dirty="0" smtClean="0"/>
              <a:t>V žádosti musí být zřejmá vazba mezi identifikovaným problémem, stanovenými cíli, klíčovými aktivitami a výstupy KA – </a:t>
            </a:r>
            <a:r>
              <a:rPr lang="cs-CZ" b="1" dirty="0" smtClean="0"/>
              <a:t>intervenční logika.</a:t>
            </a:r>
          </a:p>
          <a:p>
            <a:pPr algn="just"/>
            <a:r>
              <a:rPr lang="cs-CZ" dirty="0" smtClean="0"/>
              <a:t>Časová provázanost jednotlivých klíčových aktivit (jak na sebe navazují).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9478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dirty="0" smtClean="0"/>
              <a:t>Popsat konkrétně očekávané změny, které realizace projektu přinese.</a:t>
            </a:r>
          </a:p>
          <a:p>
            <a:pPr algn="just"/>
            <a:r>
              <a:rPr lang="cs-CZ" dirty="0" smtClean="0"/>
              <a:t>Popsat rizika a jakým způsobem budou minimalizována.</a:t>
            </a:r>
          </a:p>
          <a:p>
            <a:pPr algn="just"/>
            <a:r>
              <a:rPr lang="cs-CZ" dirty="0" smtClean="0"/>
              <a:t>I když není sledována udržitelnost, je dobré popsat budoucí využití výstupů projektu.</a:t>
            </a:r>
          </a:p>
          <a:p>
            <a:pPr algn="just"/>
            <a:r>
              <a:rPr lang="cs-CZ" dirty="0" smtClean="0"/>
              <a:t>Dobrý popis cílové skupiny, je důležité také znát její potřeby.</a:t>
            </a:r>
          </a:p>
          <a:p>
            <a:pPr algn="just"/>
            <a:r>
              <a:rPr lang="cs-CZ" dirty="0" smtClean="0"/>
              <a:t>Nenadhodnocovat rozpočet, pozor na nepřímé náklady a podíl nákupu služeb.</a:t>
            </a:r>
          </a:p>
          <a:p>
            <a:pPr algn="just"/>
            <a:r>
              <a:rPr lang="cs-CZ" dirty="0" smtClean="0"/>
              <a:t>Pozor na opakování aktivit z projektů realizovaných v OP LZZ a ve výzvách 03_15_033 a 03_15_034!!!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2038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indikátory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7684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16832"/>
            <a:ext cx="8352928" cy="3385542"/>
          </a:xfr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cs-CZ" b="1" dirty="0" smtClean="0"/>
              <a:t>Indikátory jsou základním nástrojem na měření postupu a na vyhodnocení dosažení cíle projektu</a:t>
            </a:r>
          </a:p>
          <a:p>
            <a:pPr algn="just">
              <a:spcBef>
                <a:spcPts val="1200"/>
              </a:spcBef>
            </a:pPr>
            <a:r>
              <a:rPr lang="cs-CZ" b="1" dirty="0"/>
              <a:t>Z</a:t>
            </a:r>
            <a:r>
              <a:rPr lang="cs-CZ" sz="2400" b="1" dirty="0" smtClean="0"/>
              <a:t>ákladní informace – Obecná část pravidel pro žadatele a příjemce v rámci OPZ, kap. 18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V</a:t>
            </a:r>
            <a:r>
              <a:rPr lang="cs-CZ" dirty="0" smtClean="0"/>
              <a:t>ýznam, definice, způsob evidence a vykazování, sankce při nesplnění</a:t>
            </a:r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V</a:t>
            </a:r>
            <a:r>
              <a:rPr lang="cs-CZ" sz="2400" b="1" dirty="0" smtClean="0"/>
              <a:t>yplnění indikátorů v IS KP14+ - Pokyny k vyplnění žádosti v IS KP14+, kap. 6.2.5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2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448" cy="4707224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Minimální počet indikátorů na projekt:</a:t>
            </a:r>
            <a:endParaRPr lang="cs-CZ" b="1" dirty="0"/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P</a:t>
            </a:r>
            <a:r>
              <a:rPr lang="cs-CZ" sz="2400" dirty="0" smtClean="0"/>
              <a:t>ro každý projekt musí být stanovena cílová hodnota pro minimálně jeden </a:t>
            </a:r>
            <a:r>
              <a:rPr lang="cs-CZ" sz="2400" b="1" u="sng" dirty="0" smtClean="0"/>
              <a:t>výstupový</a:t>
            </a:r>
            <a:r>
              <a:rPr lang="cs-CZ" sz="2400" dirty="0" smtClean="0"/>
              <a:t> hlavní indikátor, který reflektuje aktivity projektu.</a:t>
            </a:r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D</a:t>
            </a:r>
            <a:r>
              <a:rPr lang="cs-CZ" sz="2400" dirty="0" smtClean="0"/>
              <a:t>oporučujeme, aby byla rovněž stanovena cílová hodnota také pro minimálně jeden </a:t>
            </a:r>
            <a:r>
              <a:rPr lang="cs-CZ" sz="2400" b="1" u="sng" dirty="0" smtClean="0"/>
              <a:t>výsledkový</a:t>
            </a:r>
            <a:r>
              <a:rPr lang="cs-CZ" sz="2400" dirty="0" smtClean="0"/>
              <a:t> indikátor, který nejlépe vystihne měřitelnou změnu, jež má být prostřednictvím projektu dosažena.</a:t>
            </a:r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Pozor! V žádosti o podporu musí být současně vždy uvedeno, </a:t>
            </a:r>
            <a:r>
              <a:rPr lang="cs-CZ" sz="2400" b="1" dirty="0" smtClean="0"/>
              <a:t>jakým způsobem byla cílová hodnota stanovena! </a:t>
            </a:r>
          </a:p>
          <a:p>
            <a:pPr>
              <a:spcBef>
                <a:spcPts val="1800"/>
              </a:spcBef>
              <a:buNone/>
            </a:pPr>
            <a:endParaRPr lang="cs-CZ" sz="2000" dirty="0"/>
          </a:p>
          <a:p>
            <a:pPr marL="0" indent="0">
              <a:spcAft>
                <a:spcPts val="1800"/>
              </a:spcAft>
              <a:buNone/>
            </a:pPr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1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448" cy="496855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cs-CZ" b="1" dirty="0" smtClean="0"/>
              <a:t>ŘO vždy stanoví pro konkrétní výzvu:</a:t>
            </a:r>
            <a:endParaRPr lang="cs-CZ" b="1" dirty="0"/>
          </a:p>
          <a:p>
            <a:pPr algn="just"/>
            <a:r>
              <a:rPr lang="cs-CZ" b="1" dirty="0"/>
              <a:t>Indikátory </a:t>
            </a:r>
            <a:r>
              <a:rPr lang="cs-CZ" b="1" u="sng" dirty="0"/>
              <a:t>povinné k naplnění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Ž</a:t>
            </a:r>
            <a:r>
              <a:rPr lang="cs-CZ" dirty="0" smtClean="0"/>
              <a:t>adatel </a:t>
            </a:r>
            <a:r>
              <a:rPr lang="cs-CZ" dirty="0"/>
              <a:t>povinně stanoví v žádosti hodnotu </a:t>
            </a:r>
            <a:r>
              <a:rPr lang="cs-CZ" dirty="0" smtClean="0"/>
              <a:t>indikátorů, </a:t>
            </a:r>
            <a:r>
              <a:rPr lang="cs-CZ" dirty="0"/>
              <a:t>kterou se zavazuje během projektu </a:t>
            </a:r>
            <a:r>
              <a:rPr lang="cs-CZ" dirty="0" smtClean="0"/>
              <a:t>dosáhnout </a:t>
            </a:r>
            <a:endParaRPr lang="cs-CZ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B</a:t>
            </a:r>
            <a:r>
              <a:rPr lang="cs-CZ" dirty="0" smtClean="0"/>
              <a:t>udou </a:t>
            </a:r>
            <a:r>
              <a:rPr lang="cs-CZ" dirty="0"/>
              <a:t>součástí právního aktu, </a:t>
            </a:r>
            <a:r>
              <a:rPr lang="cs-CZ" u="sng" dirty="0" smtClean="0"/>
              <a:t>na neplnění jsou </a:t>
            </a:r>
            <a:r>
              <a:rPr lang="cs-CZ" u="sng" dirty="0"/>
              <a:t>navázány sankce</a:t>
            </a:r>
            <a:endParaRPr lang="cs-CZ" b="1" u="sng" dirty="0"/>
          </a:p>
          <a:p>
            <a:pPr algn="just"/>
            <a:r>
              <a:rPr lang="cs-CZ" b="1" dirty="0"/>
              <a:t>Indikátory </a:t>
            </a:r>
            <a:r>
              <a:rPr lang="cs-CZ" b="1" u="sng" dirty="0"/>
              <a:t>povinné k vykazování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 smtClean="0"/>
              <a:t>Sledování v realizaci je povinné, konkrétní stav </a:t>
            </a:r>
            <a:r>
              <a:rPr lang="cs-CZ" dirty="0"/>
              <a:t>bude </a:t>
            </a:r>
            <a:r>
              <a:rPr lang="cs-CZ" dirty="0" smtClean="0"/>
              <a:t>kumulativně od zahájení projektu vykazován v </a:t>
            </a:r>
            <a:r>
              <a:rPr lang="cs-CZ" dirty="0"/>
              <a:t>ZoR</a:t>
            </a:r>
            <a:endParaRPr lang="cs-CZ" b="1" dirty="0"/>
          </a:p>
          <a:p>
            <a:pPr algn="just"/>
            <a:r>
              <a:rPr lang="cs-CZ" b="1" dirty="0"/>
              <a:t>Indikátory </a:t>
            </a:r>
            <a:r>
              <a:rPr lang="cs-CZ" b="1" u="sng" dirty="0"/>
              <a:t>nepovinné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R</a:t>
            </a:r>
            <a:r>
              <a:rPr lang="cs-CZ" dirty="0" smtClean="0"/>
              <a:t>elevantní </a:t>
            </a:r>
            <a:r>
              <a:rPr lang="cs-CZ" dirty="0"/>
              <a:t>jen v případě, že </a:t>
            </a:r>
            <a:r>
              <a:rPr lang="cs-CZ" dirty="0" smtClean="0"/>
              <a:t>je ŘO </a:t>
            </a:r>
            <a:r>
              <a:rPr lang="cs-CZ" dirty="0"/>
              <a:t>pro výzvu </a:t>
            </a:r>
            <a:r>
              <a:rPr lang="cs-CZ" dirty="0" smtClean="0"/>
              <a:t>vymezil; pokud si je žadatel dobrovolně zvolí, stanou se pro něj povinnými</a:t>
            </a:r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1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 v projektové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996" y="1556792"/>
            <a:ext cx="8064000" cy="4320000"/>
          </a:xfrm>
        </p:spPr>
        <p:txBody>
          <a:bodyPr/>
          <a:lstStyle/>
          <a:p>
            <a:r>
              <a:rPr lang="cs-CZ" dirty="0"/>
              <a:t>Ž</a:t>
            </a:r>
            <a:r>
              <a:rPr lang="cs-CZ" dirty="0" smtClean="0"/>
              <a:t>adatel edituje jednotlivé předvyplněné záznamy jednotlivých indikátorů a vyplňuje pole: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/>
              <a:t>v</a:t>
            </a:r>
            <a:r>
              <a:rPr lang="cs-CZ" b="1" dirty="0" smtClean="0"/>
              <a:t>ýchozí hodnota</a:t>
            </a:r>
            <a:r>
              <a:rPr lang="cs-CZ" dirty="0" smtClean="0"/>
              <a:t> (na úrovni projektů vždy 0)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/>
              <a:t>c</a:t>
            </a:r>
            <a:r>
              <a:rPr lang="cs-CZ" b="1" dirty="0" smtClean="0"/>
              <a:t>ílová hodnota</a:t>
            </a:r>
            <a:endParaRPr lang="cs-CZ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d</a:t>
            </a:r>
            <a:r>
              <a:rPr lang="cs-CZ" dirty="0" smtClean="0"/>
              <a:t>atum cílové hodnoty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p</a:t>
            </a:r>
            <a:r>
              <a:rPr lang="cs-CZ" dirty="0" smtClean="0"/>
              <a:t>opis hodnoty</a:t>
            </a:r>
          </a:p>
          <a:p>
            <a:pPr marL="414000" lvl="1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3" cstate="print"/>
          <a:srcRect t="33679" b="14461"/>
          <a:stretch/>
        </p:blipFill>
        <p:spPr bwMode="auto">
          <a:xfrm>
            <a:off x="611560" y="4077072"/>
            <a:ext cx="7848872" cy="2390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Identifikace podpořených osob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80920" cy="504056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Osoby </a:t>
            </a:r>
            <a:r>
              <a:rPr lang="cs-CZ" dirty="0"/>
              <a:t>jednoznačně </a:t>
            </a:r>
            <a:r>
              <a:rPr lang="cs-CZ" dirty="0" smtClean="0"/>
              <a:t>identifikované </a:t>
            </a:r>
            <a:endParaRPr lang="cs-CZ" sz="2400" dirty="0" smtClean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</a:t>
            </a:r>
            <a:r>
              <a:rPr lang="cs-CZ" dirty="0" smtClean="0"/>
              <a:t>ovinnost evidovat ke každému vykazovanému účastníkovi projektu/podpořené osobě předem stanovený soubor osobních údajů.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 smtClean="0">
                <a:hlinkClick r:id="rId3"/>
              </a:rPr>
              <a:t>www.esfcr.cz</a:t>
            </a:r>
            <a:r>
              <a:rPr lang="cs-CZ" dirty="0" smtClean="0"/>
              <a:t> je k dispozici návrh „monitorovacího listu podpořené osoby“ s odkazem na zákon o ochraně osobních údajů, není však závazný, pokud bude mít žadatel k dispozici jinou průkaznou evidenci.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E</a:t>
            </a:r>
            <a:r>
              <a:rPr lang="cs-CZ" dirty="0" smtClean="0"/>
              <a:t>vidence </a:t>
            </a:r>
            <a:r>
              <a:rPr lang="cs-CZ" dirty="0"/>
              <a:t>je podkladem k vykazování hodnot </a:t>
            </a:r>
            <a:r>
              <a:rPr lang="cs-CZ" dirty="0" smtClean="0"/>
              <a:t>I </a:t>
            </a:r>
            <a:r>
              <a:rPr lang="cs-CZ" dirty="0"/>
              <a:t>povinných </a:t>
            </a:r>
            <a:r>
              <a:rPr lang="cs-CZ" dirty="0" smtClean="0"/>
              <a:t>k </a:t>
            </a:r>
            <a:r>
              <a:rPr lang="cs-CZ" dirty="0"/>
              <a:t>vykazování ve Zprávách o </a:t>
            </a:r>
            <a:r>
              <a:rPr lang="cs-CZ" dirty="0" smtClean="0"/>
              <a:t>realizaci.</a:t>
            </a:r>
            <a:endParaRPr lang="cs-CZ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 smtClean="0"/>
              <a:t>průběžně aktualizovaná evidence </a:t>
            </a:r>
            <a:r>
              <a:rPr lang="cs-CZ" dirty="0"/>
              <a:t>je prováděna v </a:t>
            </a:r>
            <a:r>
              <a:rPr lang="cs-CZ" dirty="0" smtClean="0"/>
              <a:t>systému             </a:t>
            </a:r>
            <a:r>
              <a:rPr lang="cs-CZ" dirty="0"/>
              <a:t>IS ESF 2014</a:t>
            </a:r>
            <a:r>
              <a:rPr lang="cs-CZ" dirty="0" smtClean="0"/>
              <a:t>+, který je navázaný na IS KP 14+ a MS 2014+.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</a:t>
            </a:r>
            <a:r>
              <a:rPr lang="cs-CZ" dirty="0" smtClean="0"/>
              <a:t>ovinnost archivovat prezenční listiny nebo jiné evidence                z realizovaných aktivit pro CS pro účely kontroly zůstává v platnosti.</a:t>
            </a:r>
            <a:endParaRPr lang="cs-CZ" dirty="0"/>
          </a:p>
          <a:p>
            <a:pPr marL="414000" lvl="1" indent="0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86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Bagatelní podpora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80920" cy="525658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Bagatelní podpora</a:t>
            </a:r>
          </a:p>
          <a:p>
            <a:r>
              <a:rPr lang="cs-CZ" sz="2000" dirty="0"/>
              <a:t>M</a:t>
            </a:r>
            <a:r>
              <a:rPr lang="cs-CZ" sz="2000" dirty="0" smtClean="0"/>
              <a:t>inimální </a:t>
            </a:r>
            <a:r>
              <a:rPr lang="cs-CZ" sz="2000" dirty="0"/>
              <a:t>míra poskytnuté podpory pro to, aby osoba měla z projektu přímý prospěch a mohla být jeho „účastníkem“ ve smyslu definice </a:t>
            </a:r>
            <a:r>
              <a:rPr lang="cs-CZ" sz="2000" dirty="0" smtClean="0"/>
              <a:t>indikátoru </a:t>
            </a:r>
            <a:r>
              <a:rPr lang="cs-CZ" sz="2000" dirty="0"/>
              <a:t>6 00 00</a:t>
            </a:r>
          </a:p>
          <a:p>
            <a:r>
              <a:rPr lang="cs-CZ" sz="2000" dirty="0"/>
              <a:t>M</a:t>
            </a:r>
            <a:r>
              <a:rPr lang="cs-CZ" sz="2000" dirty="0" smtClean="0"/>
              <a:t>usí </a:t>
            </a:r>
            <a:r>
              <a:rPr lang="cs-CZ" sz="2000" dirty="0"/>
              <a:t>být současně splněny dvě podmínky podpory, a to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osoba získala v daném projektu podporu v rozsahu min. 40 hod. (bez ohledu na počet dílčích podpor) </a:t>
            </a:r>
            <a:r>
              <a:rPr lang="cs-CZ" u="sng" dirty="0"/>
              <a:t>a zároveň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alespoň 20 hod. z podpory nemá charakter elektronického vzdělávání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i="1" dirty="0"/>
              <a:t>POZOR: </a:t>
            </a:r>
            <a:r>
              <a:rPr lang="cs-CZ" i="1" dirty="0"/>
              <a:t>údaj „hodina“ byl sjednocen na 60 minut (ne vyučovací)</a:t>
            </a:r>
          </a:p>
          <a:p>
            <a:r>
              <a:rPr lang="cs-CZ" sz="2000" dirty="0"/>
              <a:t>O</a:t>
            </a:r>
            <a:r>
              <a:rPr lang="cs-CZ" sz="2000" dirty="0" smtClean="0"/>
              <a:t>soba</a:t>
            </a:r>
            <a:r>
              <a:rPr lang="cs-CZ" sz="2000" dirty="0"/>
              <a:t>, která získá větší než bagatelní podporu, je poté, co jí příjemce zaeviduje včetně identifikace poskytnuté podpory </a:t>
            </a:r>
            <a:r>
              <a:rPr lang="cs-CZ" sz="2000" dirty="0" smtClean="0"/>
              <a:t>do systému </a:t>
            </a:r>
            <a:r>
              <a:rPr lang="cs-CZ" sz="2000" dirty="0"/>
              <a:t>IS ESF 2014</a:t>
            </a:r>
            <a:r>
              <a:rPr lang="cs-CZ" sz="2000" dirty="0" smtClean="0"/>
              <a:t>+, </a:t>
            </a:r>
            <a:r>
              <a:rPr lang="cs-CZ" sz="2000" dirty="0"/>
              <a:t>automaticky započítána do </a:t>
            </a:r>
            <a:r>
              <a:rPr lang="cs-CZ" sz="2000" dirty="0" smtClean="0"/>
              <a:t>indikátoru </a:t>
            </a:r>
            <a:r>
              <a:rPr lang="cs-CZ" sz="2000" dirty="0"/>
              <a:t>6 00 </a:t>
            </a:r>
            <a:r>
              <a:rPr lang="cs-CZ" sz="2000" dirty="0" smtClean="0"/>
              <a:t>00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0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 ESF 2014+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448" cy="5040560"/>
          </a:xfrm>
        </p:spPr>
        <p:txBody>
          <a:bodyPr/>
          <a:lstStyle/>
          <a:p>
            <a:r>
              <a:rPr lang="cs-CZ" dirty="0" smtClean="0"/>
              <a:t>IS ESF 2014+</a:t>
            </a:r>
          </a:p>
          <a:p>
            <a:pPr lvl="1"/>
            <a:r>
              <a:rPr lang="cs-CZ" dirty="0" smtClean="0"/>
              <a:t>Pro každého účastníka projektu veden záznam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Rozsah sledovaných údajů (viz Obecná pravidla pro žadatele a příjemce)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Evidence poskytnutých podpor (typ podpory a rozsah podpory - k dispozici výběr z číselníku - bude zveřejněn na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IS automaticky hlídá u jednotlivých osob limit bagatelní podpory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IS z vyplněných údajů generuje hodnoty pro všechny indikátory týkající se účastníků a přenáší hodnoty do IS KP14+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Přímá vazba na externí registry ÚP a ČSSZ</a:t>
            </a:r>
          </a:p>
          <a:p>
            <a:pPr lvl="3"/>
            <a:endParaRPr lang="cs-CZ" dirty="0" smtClean="0"/>
          </a:p>
          <a:p>
            <a:pPr lvl="3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5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dirty="0" smtClean="0"/>
              <a:t>Identifikace výzvy 03_16_058 A 03_16_117</a:t>
            </a: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>
            <a:noAutofit/>
          </a:bodyPr>
          <a:lstStyle/>
          <a:p>
            <a:pPr algn="just"/>
            <a:r>
              <a:rPr lang="cs-CZ" sz="2000" dirty="0" smtClean="0"/>
              <a:t>Prioritní osa 4 Efektivní veřejná správa</a:t>
            </a:r>
          </a:p>
          <a:p>
            <a:pPr algn="just"/>
            <a:r>
              <a:rPr lang="cs-CZ" sz="2000" dirty="0" smtClean="0"/>
              <a:t>Investiční priorita 4.1 Investice do institucionální kapacity </a:t>
            </a:r>
            <a:br>
              <a:rPr lang="cs-CZ" sz="2000" dirty="0" smtClean="0"/>
            </a:br>
            <a:r>
              <a:rPr lang="cs-CZ" sz="2000" dirty="0" smtClean="0"/>
              <a:t>a efektivnosti VS a veřejných služeb na celostátní, regionální </a:t>
            </a:r>
            <a:br>
              <a:rPr lang="cs-CZ" sz="2000" dirty="0" smtClean="0"/>
            </a:br>
            <a:r>
              <a:rPr lang="cs-CZ" sz="2000" dirty="0" smtClean="0"/>
              <a:t>a místní úrovni za účelem reforem, zlepšování právní úpravy </a:t>
            </a:r>
            <a:br>
              <a:rPr lang="cs-CZ" sz="2000" dirty="0" smtClean="0"/>
            </a:br>
            <a:r>
              <a:rPr lang="cs-CZ" sz="2000" dirty="0" smtClean="0"/>
              <a:t>a řádné správy.</a:t>
            </a:r>
          </a:p>
          <a:p>
            <a:pPr algn="just"/>
            <a:r>
              <a:rPr lang="cs-CZ" sz="2000" dirty="0" smtClean="0"/>
              <a:t>Specifický cíl 4.1.1 Optimalizovat procesy a postupy ve veřejné správě zejména prostřednictvím posílení strategického řízení organizací, zvýšení kvality jejich fungování a snížení administrativní zátěže.</a:t>
            </a:r>
          </a:p>
          <a:p>
            <a:pPr algn="just"/>
            <a:r>
              <a:rPr lang="cs-CZ" sz="2000" dirty="0" smtClean="0"/>
              <a:t>Specifický cíl 4.1.2 Profesionalizovat VS zejména prostřednictvím zvyšování znalostí a dovedností jejích pracovníků, rozvoje politik </a:t>
            </a:r>
            <a:br>
              <a:rPr lang="cs-CZ" sz="2000" dirty="0" smtClean="0"/>
            </a:br>
            <a:r>
              <a:rPr lang="cs-CZ" sz="2000" dirty="0" smtClean="0"/>
              <a:t>a strategií v oblasti lidských zdrojů a implementace služebního zákona.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78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 ESF 2014+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IS ESF 2014+ - systém, kde jsou evidovány podpory pro každého účastníka projektu.</a:t>
            </a:r>
          </a:p>
          <a:p>
            <a:r>
              <a:rPr lang="cs-CZ" dirty="0" smtClean="0"/>
              <a:t>Slouží k výpočtu indikátorů v předkládané zprávě o realizaci, propojen s IS KP14+.</a:t>
            </a:r>
          </a:p>
          <a:p>
            <a:r>
              <a:rPr lang="cs-CZ" dirty="0" smtClean="0"/>
              <a:t>Po vydání právního aktu obdrží statutární zástupce a hlavní kontaktní osoba do datové schránky unikátní aktivační kód  a na své e-mailové adresy ověřovací kód.</a:t>
            </a:r>
          </a:p>
          <a:p>
            <a:pPr lvl="1"/>
            <a:r>
              <a:rPr lang="cs-CZ" dirty="0" smtClean="0"/>
              <a:t>V mailu by měl být odkaz, kde osoba zadá oba zaslané kódy</a:t>
            </a:r>
          </a:p>
          <a:p>
            <a:pPr lvl="1"/>
            <a:r>
              <a:rPr lang="cs-CZ" b="1" dirty="0" smtClean="0"/>
              <a:t>Platnost kódů je časově omezená (20 kalendářních dnů).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6544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Indikátory v PO 4.1 ve výzvách č. 58 a 117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96855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6 00 00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„Celkový počet účastníků“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 smtClean="0"/>
              <a:t>Celkový počet osob/účastníků, které v rámci projektu získaly jakoukoliv formu podpory, bez ohledu na počet poskytnutých podpor. </a:t>
            </a:r>
            <a:r>
              <a:rPr lang="cs-CZ" sz="2000" u="sng" dirty="0" smtClean="0"/>
              <a:t>Každá podpořená osoba se v rámci projektu započítává pouze jednou</a:t>
            </a:r>
            <a:r>
              <a:rPr lang="cs-CZ" sz="2000" dirty="0" smtClean="0"/>
              <a:t> bez ohledu na to, kolik podpor obdržela. Podpora je jakákoliv aktivita financovaná z rozpočtu projektu, ze které mají cílové skupiny prospěch, podpora může mít formu např. vzdělávacího nebo rekvalifikačního kurzu, stáže, odborné konzultace, poradenství, výcviku, školení, odborné praxe apod.</a:t>
            </a:r>
            <a:endParaRPr lang="cs-CZ" b="1" dirty="0"/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/>
              <a:t>Náklady identifikované v rámci vzdělávacích aktivit nesmí v průměru na 1 podpořenou osobu překročit hranici </a:t>
            </a:r>
            <a:r>
              <a:rPr lang="cs-CZ" sz="2000" b="1" dirty="0"/>
              <a:t>30 000 </a:t>
            </a:r>
            <a:r>
              <a:rPr lang="cs-CZ" sz="2000" b="1" dirty="0" smtClean="0"/>
              <a:t>Kč.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b="1" dirty="0" smtClean="0"/>
              <a:t>U projektů zaměřených na vzdělávání nesmí mít cílovou hodnotu 0.</a:t>
            </a:r>
            <a:endParaRPr lang="cs-CZ" sz="16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69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4.1 ve výzvách č. 58 a 117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000" cy="496855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6 26 00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„Účastníci, kteří získali kvalifikaci po ukončení své účasti“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(výsledkový indikátor)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 smtClean="0"/>
              <a:t>Účastníci intervence ESF, </a:t>
            </a:r>
            <a:r>
              <a:rPr lang="cs-CZ" sz="2000" u="sng" dirty="0" smtClean="0"/>
              <a:t>kteří získali potvrzení</a:t>
            </a:r>
            <a:r>
              <a:rPr lang="cs-CZ" sz="2000" dirty="0" smtClean="0"/>
              <a:t> o kvalifikaci po ukončení účasti na ESF projektu. Potvrzení o kvalifikaci je udíleno </a:t>
            </a:r>
            <a:r>
              <a:rPr lang="cs-CZ" sz="2000" u="sng" dirty="0" smtClean="0"/>
              <a:t>na základě formálního prověření znalostí</a:t>
            </a:r>
            <a:r>
              <a:rPr lang="cs-CZ" sz="2000" dirty="0" smtClean="0"/>
              <a:t>, které ukázalo, že účastník získal kvalifikaci dle předem nastavených standardů. V rámci výzev může být specifikováno, jaké druhy kvalifikací a potvrzení kvalifikací jsou přípustné pro naplňování indikátoru v dané výzvě. „Po ukončení své účasti“ znamená od započetí své účasti </a:t>
            </a:r>
            <a:r>
              <a:rPr lang="cs-CZ" sz="2000" u="sng" dirty="0" smtClean="0"/>
              <a:t>do doby čtyř týdnů po jejím ukončení.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T</a:t>
            </a:r>
            <a:r>
              <a:rPr lang="cs-CZ" dirty="0" smtClean="0"/>
              <a:t>aké pro tento indikátor platí pravidlo o bagatelní podpoře – jeho hodnota </a:t>
            </a:r>
            <a:r>
              <a:rPr lang="cs-CZ" b="1" dirty="0" smtClean="0"/>
              <a:t>nesmí být větší</a:t>
            </a:r>
            <a:r>
              <a:rPr lang="cs-CZ" dirty="0" smtClean="0"/>
              <a:t> než u indikátoru 6 00 00.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25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4.1 ve výzvách č. 58 a 117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000" cy="52292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6 80 00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  <a:r>
              <a:rPr lang="cs-CZ" b="1" dirty="0"/>
              <a:t>„Počet institucí podpořených za účelem zavedení opatření“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b="1" dirty="0" smtClean="0"/>
          </a:p>
          <a:p>
            <a:pPr algn="just"/>
            <a:r>
              <a:rPr lang="cs-CZ" sz="2000" dirty="0"/>
              <a:t>"</a:t>
            </a:r>
            <a:r>
              <a:rPr lang="cs-CZ" sz="1600" dirty="0"/>
              <a:t>Podpořenou institucí" jsou myšleny všechny organizační složky státu včetně justice, státní příspěvkové organizace, obce a kraje včetně jimi zřizovaných a zakládaných organizací, které byly </a:t>
            </a:r>
            <a:r>
              <a:rPr lang="cs-CZ" sz="1600" u="sng" dirty="0"/>
              <a:t>za účelem zavedení opatření podpořeny z ESF</a:t>
            </a:r>
            <a:r>
              <a:rPr lang="cs-CZ" sz="1600" dirty="0"/>
              <a:t>. Instituce </a:t>
            </a:r>
            <a:r>
              <a:rPr lang="cs-CZ" sz="1600" dirty="0" smtClean="0"/>
              <a:t>je započítána </a:t>
            </a:r>
            <a:r>
              <a:rPr lang="cs-CZ" sz="1600" dirty="0"/>
              <a:t>v případě, že byla podpořena za účelem zavedení minimálně </a:t>
            </a:r>
            <a:r>
              <a:rPr lang="cs-CZ" sz="1600" dirty="0" smtClean="0"/>
              <a:t>jednoho </a:t>
            </a:r>
            <a:r>
              <a:rPr lang="cs-CZ" sz="1600" dirty="0"/>
              <a:t>opatření. Tzn. že </a:t>
            </a:r>
            <a:r>
              <a:rPr lang="cs-CZ" sz="1600" u="sng" dirty="0"/>
              <a:t>každá instituce je započítána pouze jednou</a:t>
            </a:r>
            <a:r>
              <a:rPr lang="cs-CZ" sz="1600" dirty="0"/>
              <a:t>, i v případě pokud byla podpořena za účelem zavedení více opatření v definovaných oblastech. </a:t>
            </a:r>
            <a:r>
              <a:rPr lang="cs-CZ" sz="1600" dirty="0" smtClean="0"/>
              <a:t> "</a:t>
            </a:r>
            <a:r>
              <a:rPr lang="cs-CZ" sz="1600" dirty="0"/>
              <a:t>Opatřením" se rozumí </a:t>
            </a:r>
            <a:r>
              <a:rPr lang="cs-CZ" sz="1600" u="sng" dirty="0"/>
              <a:t>jakékoli doporučení, návrh, aktualizace, metodika, </a:t>
            </a:r>
            <a:r>
              <a:rPr lang="cs-CZ" sz="1600" u="sng" dirty="0" smtClean="0"/>
              <a:t>certifikát, standard</a:t>
            </a:r>
            <a:r>
              <a:rPr lang="cs-CZ" sz="1600" u="sng" dirty="0"/>
              <a:t>, pilotní projekt, ucelená kampaň, nastavený systém apod</a:t>
            </a:r>
            <a:r>
              <a:rPr lang="cs-CZ" sz="1600" dirty="0"/>
              <a:t>. </a:t>
            </a:r>
            <a:r>
              <a:rPr lang="cs-CZ" sz="2000" dirty="0"/>
              <a:t>	</a:t>
            </a:r>
            <a:r>
              <a:rPr lang="cs-CZ" sz="2000" dirty="0" smtClean="0"/>
              <a:t>	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  <a:r>
              <a:rPr lang="cs-CZ" dirty="0" smtClean="0"/>
              <a:t>	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4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Indikátory v PO 4.1 ve výzvách č. 58 a 117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96855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80 01 – 03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  <a:r>
              <a:rPr lang="cs-CZ" b="1" dirty="0"/>
              <a:t>„Počet institucí podpořených za účelem zavedení </a:t>
            </a:r>
            <a:r>
              <a:rPr lang="cs-CZ" b="1" dirty="0" smtClean="0"/>
              <a:t>opatření v oblasti…“</a:t>
            </a:r>
            <a:endParaRPr lang="cs-CZ" b="1" dirty="0"/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b="1" dirty="0" smtClean="0"/>
          </a:p>
          <a:p>
            <a:pPr algn="just"/>
            <a:r>
              <a:rPr lang="cs-CZ" dirty="0" smtClean="0"/>
              <a:t>01 Řízení kvality</a:t>
            </a:r>
          </a:p>
          <a:p>
            <a:pPr algn="just"/>
            <a:r>
              <a:rPr lang="cs-CZ" dirty="0" smtClean="0"/>
              <a:t>02 Strategického a projektového řízení</a:t>
            </a:r>
          </a:p>
          <a:p>
            <a:pPr algn="just"/>
            <a:r>
              <a:rPr lang="cs-CZ" dirty="0" smtClean="0"/>
              <a:t>03 Procesního modelování agend</a:t>
            </a:r>
            <a:r>
              <a:rPr lang="cs-CZ" sz="2000" dirty="0"/>
              <a:t>	</a:t>
            </a:r>
            <a:r>
              <a:rPr lang="cs-CZ" sz="2000" dirty="0" smtClean="0"/>
              <a:t>	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  <a:r>
              <a:rPr lang="cs-CZ" dirty="0" smtClean="0"/>
              <a:t>	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4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Indikátory v PO 4.1 ve výzvách č. 58 a 117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cs-CZ" b="1" dirty="0" smtClean="0"/>
              <a:t>6 80 20</a:t>
            </a:r>
          </a:p>
          <a:p>
            <a:pPr marL="0" indent="0" algn="ctr">
              <a:buNone/>
            </a:pPr>
            <a:r>
              <a:rPr lang="cs-CZ" b="1" dirty="0" smtClean="0"/>
              <a:t>„Počet </a:t>
            </a:r>
            <a:r>
              <a:rPr lang="cs-CZ" b="1" dirty="0"/>
              <a:t>institucí, které s podporou ESF zavedly </a:t>
            </a:r>
            <a:r>
              <a:rPr lang="cs-CZ" b="1" dirty="0" smtClean="0"/>
              <a:t>opatření“</a:t>
            </a:r>
          </a:p>
          <a:p>
            <a:pPr marL="0" indent="0" algn="ctr">
              <a:buNone/>
            </a:pPr>
            <a:r>
              <a:rPr lang="cs-CZ" b="1" dirty="0" smtClean="0"/>
              <a:t>(výsledkový indikátor, nový)</a:t>
            </a:r>
          </a:p>
          <a:p>
            <a:pPr algn="just"/>
            <a:r>
              <a:rPr lang="cs-CZ" dirty="0"/>
              <a:t>"Institucemi" jsou myšleny všechny organizační složky státu včetně justice, státní příspěvkové organizace, obce a kraje včetně jimi zřizovaných a zakládaných organizací, asociace a sdružení obcí a krajů, dobrovolné svazky obcí</a:t>
            </a:r>
            <a:r>
              <a:rPr lang="cs-CZ" dirty="0" smtClean="0"/>
              <a:t>. </a:t>
            </a:r>
            <a:r>
              <a:rPr lang="cs-CZ" dirty="0"/>
              <a:t>Instituce je započítána v případě, že v průběhu projektu </a:t>
            </a:r>
            <a:r>
              <a:rPr lang="cs-CZ" u="sng" dirty="0"/>
              <a:t>zavedla</a:t>
            </a:r>
            <a:r>
              <a:rPr lang="cs-CZ" dirty="0"/>
              <a:t> minimálně jedno opatření. Každá instituce je započítána pouze jednou, i v případě pokud v definovaných oblastech zavedla více opatření.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1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Indikátory v PO 4.1 ve výzvách č. 58 a 117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/>
              <a:t>6 80 </a:t>
            </a:r>
            <a:r>
              <a:rPr lang="cs-CZ" b="1" dirty="0" smtClean="0"/>
              <a:t>21 </a:t>
            </a:r>
            <a:r>
              <a:rPr lang="cs-CZ" b="1" dirty="0"/>
              <a:t>– </a:t>
            </a:r>
            <a:r>
              <a:rPr lang="cs-CZ" b="1" dirty="0" smtClean="0"/>
              <a:t>23</a:t>
            </a:r>
          </a:p>
          <a:p>
            <a:pPr marL="0" indent="0" algn="ctr">
              <a:buNone/>
            </a:pPr>
            <a:r>
              <a:rPr lang="cs-CZ" dirty="0" smtClean="0"/>
              <a:t>„</a:t>
            </a:r>
            <a:r>
              <a:rPr lang="cs-CZ" b="1" dirty="0" smtClean="0"/>
              <a:t>Počet </a:t>
            </a:r>
            <a:r>
              <a:rPr lang="cs-CZ" b="1" dirty="0"/>
              <a:t>institucí, které s podporou ESF zavedly opatření v </a:t>
            </a:r>
            <a:r>
              <a:rPr lang="cs-CZ" b="1" dirty="0" smtClean="0"/>
              <a:t>oblasti...“</a:t>
            </a:r>
          </a:p>
          <a:p>
            <a:pPr algn="just"/>
            <a:r>
              <a:rPr lang="cs-CZ" dirty="0"/>
              <a:t>01 Řízení kvality</a:t>
            </a:r>
          </a:p>
          <a:p>
            <a:pPr algn="just"/>
            <a:r>
              <a:rPr lang="cs-CZ" dirty="0"/>
              <a:t>02 Strategického a projektového řízení</a:t>
            </a:r>
          </a:p>
          <a:p>
            <a:pPr algn="just"/>
            <a:r>
              <a:rPr lang="cs-CZ" dirty="0"/>
              <a:t>03 Procesního modelování agend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Indikátory v PO 4.1 ve výzvách č. 58 a 117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000" cy="52292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8 05 00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„Počet </a:t>
            </a:r>
            <a:r>
              <a:rPr lang="cs-CZ" b="1" dirty="0"/>
              <a:t>napsaných a zveřejněných analytických a strategických dokumentů (vč. evaluačních)“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b="1" dirty="0" smtClean="0"/>
          </a:p>
          <a:p>
            <a:pPr algn="just"/>
            <a:r>
              <a:rPr lang="cs-CZ" sz="2000" dirty="0"/>
              <a:t>Počet </a:t>
            </a:r>
            <a:r>
              <a:rPr lang="cs-CZ" sz="2000" u="sng" dirty="0"/>
              <a:t>napsaných a zveřejněných analýz</a:t>
            </a:r>
            <a:r>
              <a:rPr lang="cs-CZ" sz="2000" dirty="0"/>
              <a:t>, evaluací (interních i externích), koncepcí, strategií, studií, závěrečných zpráv z výzkumů a obdobných dokumentů, které byly vytvořeny za finanční podpory ESI fondů. </a:t>
            </a:r>
          </a:p>
          <a:p>
            <a:pPr marL="0" indent="0">
              <a:buNone/>
            </a:pPr>
            <a:r>
              <a:rPr lang="cs-CZ" sz="2000" dirty="0"/>
              <a:t>	</a:t>
            </a:r>
          </a:p>
          <a:p>
            <a:pPr marL="0" indent="0" algn="just">
              <a:buNone/>
            </a:pPr>
            <a:r>
              <a:rPr lang="cs-CZ" sz="2000" dirty="0"/>
              <a:t>	</a:t>
            </a:r>
            <a:r>
              <a:rPr lang="cs-CZ" sz="2000" dirty="0" smtClean="0"/>
              <a:t>	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  <a:r>
              <a:rPr lang="cs-CZ" dirty="0" smtClean="0"/>
              <a:t>	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9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Realizační tým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8642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realizační tým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Realizační tým projektu </a:t>
            </a:r>
          </a:p>
          <a:p>
            <a:pPr algn="just"/>
            <a:r>
              <a:rPr lang="cs-CZ" sz="2000" b="1" dirty="0"/>
              <a:t>A</a:t>
            </a:r>
            <a:r>
              <a:rPr lang="cs-CZ" sz="2000" b="1" dirty="0" smtClean="0"/>
              <a:t>dministrativní </a:t>
            </a:r>
            <a:r>
              <a:rPr lang="cs-CZ" sz="2000" b="1" dirty="0"/>
              <a:t>a řídící pozice </a:t>
            </a:r>
            <a:endParaRPr lang="cs-CZ" sz="2000" dirty="0"/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hlavní/projektový manažer, vedoucí projektu, koordinátor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finanční manažer, ekonom, účetní, administrativní asistent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PR manažer, IT specialista/technik pro správu, právník pro VZ</a:t>
            </a:r>
          </a:p>
          <a:p>
            <a:pPr algn="just">
              <a:spcBef>
                <a:spcPts val="1800"/>
              </a:spcBef>
            </a:pPr>
            <a:r>
              <a:rPr lang="cs-CZ" sz="2000" b="1" dirty="0"/>
              <a:t>O</a:t>
            </a:r>
            <a:r>
              <a:rPr lang="cs-CZ" sz="2000" b="1" dirty="0" smtClean="0"/>
              <a:t>dborné </a:t>
            </a:r>
            <a:r>
              <a:rPr lang="cs-CZ" sz="2000" b="1" dirty="0"/>
              <a:t>pozice </a:t>
            </a:r>
            <a:endParaRPr lang="cs-CZ" sz="20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členové RT, kteří pracují přímo s CS nebo vytvářejí produkty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odborný garant, odborný asistent, evaluátor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metodik, lektor, právník, manažer kvality, odborný konzultant</a:t>
            </a:r>
          </a:p>
          <a:p>
            <a:pPr marL="41400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b="1" dirty="0"/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/>
              <a:t>Pomůcka: Obvyklé platy pro realizační tým  </a:t>
            </a:r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/>
              <a:t>                   http://www.esfcr.cz/obvykle-ceny-a-mzdy-platy </a:t>
            </a:r>
          </a:p>
          <a:p>
            <a:pPr marL="0" lvl="1" indent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/>
              <a:t>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67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Míra podpory – rozpad zdrojů financování výzvy 03_16_058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675934"/>
              </p:ext>
            </p:extLst>
          </p:nvPr>
        </p:nvGraphicFramePr>
        <p:xfrm>
          <a:off x="539552" y="1484784"/>
          <a:ext cx="816562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936104"/>
                <a:gridCol w="1512168"/>
                <a:gridCol w="139687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TYP ŽADATELE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EU PODÍL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STÁTNÍ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ROZPOČET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ŽADATEL</a:t>
                      </a:r>
                      <a:endParaRPr lang="cs-CZ" dirty="0"/>
                    </a:p>
                  </a:txBody>
                  <a:tcPr/>
                </a:tc>
              </a:tr>
              <a:tr h="58405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dirty="0" smtClean="0"/>
                        <a:t>Kraje,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Obce,</a:t>
                      </a:r>
                      <a:r>
                        <a:rPr lang="cs-CZ" baseline="0" dirty="0" smtClean="0"/>
                        <a:t> Dobrovolné svazky obcí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5%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Soukromoprávní</a:t>
                      </a:r>
                      <a:r>
                        <a:rPr lang="cs-CZ" baseline="0" dirty="0" smtClean="0"/>
                        <a:t> subjekty vykonávající veřejně prospěšnou činnost: </a:t>
                      </a:r>
                    </a:p>
                    <a:p>
                      <a:r>
                        <a:rPr lang="cs-CZ" baseline="0" dirty="0" smtClean="0"/>
                        <a:t>Asociace a sdružení obcí a krajů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15% / 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0% / 5% *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539552" y="4653136"/>
            <a:ext cx="8653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Forma financování: Ex 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Minimální výše celkových způsobilých výdajů projektu: 2 000 000 CZK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Maximální výše celkových způsobilých výdajů projektu: 10 000 000 CZK</a:t>
            </a:r>
          </a:p>
          <a:p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6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realizační tým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797352"/>
          </a:xfrm>
        </p:spPr>
        <p:txBody>
          <a:bodyPr/>
          <a:lstStyle/>
          <a:p>
            <a:pPr marL="0" lvl="1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2400" b="1" dirty="0"/>
              <a:t>Popis realizačního týmu projektu v žádosti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ovinná </a:t>
            </a:r>
            <a:r>
              <a:rPr lang="cs-CZ" dirty="0"/>
              <a:t>součást projektové žádosti</a:t>
            </a:r>
            <a:r>
              <a:rPr lang="cs-CZ" sz="1800" dirty="0"/>
              <a:t> </a:t>
            </a:r>
            <a:r>
              <a:rPr lang="cs-CZ" dirty="0"/>
              <a:t>(i pro administrativní pozice!)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projektové žádosti na záložce POPIS PROJEKTU</a:t>
            </a:r>
          </a:p>
          <a:p>
            <a:pPr lvl="1"/>
            <a:endParaRPr lang="cs-CZ" dirty="0" smtClean="0"/>
          </a:p>
          <a:p>
            <a:pPr marL="414000" lvl="1" indent="0">
              <a:buNone/>
            </a:pPr>
            <a:endParaRPr lang="cs-CZ" dirty="0" smtClean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/>
              <a:t>P</a:t>
            </a:r>
            <a:r>
              <a:rPr lang="cs-CZ" dirty="0" smtClean="0"/>
              <a:t>ole </a:t>
            </a:r>
            <a:r>
              <a:rPr lang="cs-CZ" dirty="0"/>
              <a:t>má rozsah pouze 2000 znaků, pro dostatečně podrobný popis jej bude třeba vypracovat jako zvláštní přílohu žádosti!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 rotWithShape="1">
          <a:blip r:embed="rId3"/>
          <a:srcRect t="30316" b="52319"/>
          <a:stretch/>
        </p:blipFill>
        <p:spPr bwMode="auto">
          <a:xfrm>
            <a:off x="779317" y="3212976"/>
            <a:ext cx="7321075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/>
          <p:cNvPicPr/>
          <p:nvPr/>
        </p:nvPicPr>
        <p:blipFill rotWithShape="1">
          <a:blip r:embed="rId4"/>
          <a:srcRect t="55294" b="12330"/>
          <a:stretch/>
        </p:blipFill>
        <p:spPr bwMode="auto">
          <a:xfrm>
            <a:off x="779317" y="4643806"/>
            <a:ext cx="7321075" cy="1110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95413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realizační tým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95536" y="1412776"/>
            <a:ext cx="8568952" cy="525658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Popis realizačního týmu projektu v žádosti</a:t>
            </a:r>
            <a:endParaRPr lang="cs-CZ" dirty="0"/>
          </a:p>
          <a:p>
            <a:pPr lvl="0" algn="just">
              <a:buClr>
                <a:srgbClr val="5FBBF5"/>
              </a:buClr>
            </a:pPr>
            <a:r>
              <a:rPr lang="cs-CZ" sz="2000" dirty="0">
                <a:solidFill>
                  <a:srgbClr val="084A8B"/>
                </a:solidFill>
              </a:rPr>
              <a:t>D</a:t>
            </a:r>
            <a:r>
              <a:rPr lang="cs-CZ" sz="2000" dirty="0" smtClean="0">
                <a:solidFill>
                  <a:srgbClr val="084A8B"/>
                </a:solidFill>
              </a:rPr>
              <a:t>o </a:t>
            </a:r>
            <a:r>
              <a:rPr lang="cs-CZ" sz="2000" dirty="0">
                <a:solidFill>
                  <a:srgbClr val="084A8B"/>
                </a:solidFill>
              </a:rPr>
              <a:t>popisu uvést </a:t>
            </a:r>
            <a:r>
              <a:rPr lang="cs-CZ" sz="2000" u="sng" dirty="0">
                <a:solidFill>
                  <a:srgbClr val="084A8B"/>
                </a:solidFill>
              </a:rPr>
              <a:t>u všech pozic v RT </a:t>
            </a:r>
            <a:r>
              <a:rPr lang="cs-CZ" sz="2000" dirty="0">
                <a:solidFill>
                  <a:srgbClr val="084A8B"/>
                </a:solidFill>
              </a:rPr>
              <a:t>(NN i PN, příjemce i partnera)</a:t>
            </a:r>
            <a:endParaRPr lang="cs-CZ" dirty="0"/>
          </a:p>
          <a:p>
            <a:pPr lvl="1" algn="just"/>
            <a:r>
              <a:rPr lang="cs-CZ" dirty="0"/>
              <a:t>hlavní činnosti v projektu</a:t>
            </a:r>
          </a:p>
          <a:p>
            <a:pPr lvl="1" algn="just"/>
            <a:r>
              <a:rPr lang="cs-CZ" dirty="0"/>
              <a:t>rozsah zapojení (úvazek, doba zapojení), vazba na KA</a:t>
            </a:r>
          </a:p>
          <a:p>
            <a:pPr lvl="1" algn="just"/>
            <a:r>
              <a:rPr lang="cs-CZ" dirty="0"/>
              <a:t>odbornou kapacitu (např. požadovanou kvalifikaci, lze uvést konkrétní jména, ale není požadováno)</a:t>
            </a:r>
          </a:p>
          <a:p>
            <a:pPr lvl="1" algn="just">
              <a:spcAft>
                <a:spcPts val="600"/>
              </a:spcAft>
            </a:pPr>
            <a:r>
              <a:rPr lang="cs-CZ" dirty="0"/>
              <a:t>kalkulaci osobních nákladů (dop. dle tab. obvyklých platů ve výzvě)</a:t>
            </a:r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i="1" dirty="0"/>
              <a:t>      (Pozor: údaje z popisu pozic se nepropisují do rozpočtů!)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odle </a:t>
            </a:r>
            <a:r>
              <a:rPr lang="cs-CZ" sz="2000" dirty="0"/>
              <a:t>uvedeného popisu bude posuzována úloha žadatele v projektu a </a:t>
            </a:r>
            <a:r>
              <a:rPr lang="cs-CZ" sz="2000" u="sng" dirty="0"/>
              <a:t>zejména jeho kompetence realizovat projekt</a:t>
            </a:r>
          </a:p>
          <a:p>
            <a:pPr marL="0" indent="0" algn="just">
              <a:buNone/>
            </a:pPr>
            <a:r>
              <a:rPr lang="cs-CZ" sz="2000" b="1" i="1" dirty="0"/>
              <a:t>Kvalitní a podrobné zpracování popisu RT je tedy velmi důležité pro věcné hodnocení – hodnocení kapacity žadatele realizovat projekt!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9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Finanční aspekty projektů OPZ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31452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869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Finanční </a:t>
            </a:r>
            <a:r>
              <a:rPr lang="cs-CZ" altLang="cs-CZ" sz="1400" b="1" dirty="0">
                <a:solidFill>
                  <a:srgbClr val="14407E"/>
                </a:solidFill>
              </a:rPr>
              <a:t>aspekty výzvy </a:t>
            </a:r>
            <a:r>
              <a:rPr lang="cs-CZ" altLang="cs-CZ" sz="1400" b="1" dirty="0" smtClean="0">
                <a:solidFill>
                  <a:srgbClr val="14407E"/>
                </a:solidFill>
              </a:rPr>
              <a:t>03_16_058  a 03_16_117 </a:t>
            </a:r>
            <a:endParaRPr lang="cs-CZ" altLang="cs-CZ" sz="1400" dirty="0">
              <a:solidFill>
                <a:srgbClr val="14407E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Způsobilé a nezpůsobilé výdaje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Osobní náklady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Cestovné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Nákup zařízení a vybavení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Nákup </a:t>
            </a:r>
            <a:r>
              <a:rPr lang="cs-CZ" altLang="cs-CZ" sz="1400" b="1" dirty="0">
                <a:solidFill>
                  <a:srgbClr val="14407E"/>
                </a:solidFill>
              </a:rPr>
              <a:t>služeb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>
                <a:solidFill>
                  <a:srgbClr val="14407E"/>
                </a:solidFill>
              </a:rPr>
              <a:t>Přímá podpora cílové skupiny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Daň </a:t>
            </a:r>
            <a:r>
              <a:rPr lang="cs-CZ" altLang="cs-CZ" sz="1400" b="1" dirty="0">
                <a:solidFill>
                  <a:srgbClr val="14407E"/>
                </a:solidFill>
              </a:rPr>
              <a:t>z přidané hodnoty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>
                <a:solidFill>
                  <a:srgbClr val="14407E"/>
                </a:solidFill>
              </a:rPr>
              <a:t>Pravidla pro dokladování výdajů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>
                <a:solidFill>
                  <a:srgbClr val="14407E"/>
                </a:solidFill>
              </a:rPr>
              <a:t>Účetnictví projektu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>
                <a:solidFill>
                  <a:srgbClr val="14407E"/>
                </a:solidFill>
              </a:rPr>
              <a:t>Rozdíly oproti OP LZZ</a:t>
            </a:r>
          </a:p>
          <a:p>
            <a:endParaRPr lang="cs-CZ" altLang="cs-CZ" sz="1400" b="1" dirty="0" smtClean="0">
              <a:solidFill>
                <a:srgbClr val="14407E"/>
              </a:solidFill>
            </a:endParaRPr>
          </a:p>
          <a:p>
            <a:endParaRPr lang="cs-CZ" altLang="cs-CZ" sz="1400" dirty="0" smtClean="0">
              <a:solidFill>
                <a:srgbClr val="14407E"/>
              </a:solidFill>
            </a:endParaRPr>
          </a:p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5462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Max. a min. výše výdajů projektu, rozpad zdrojů - výzva</a:t>
            </a:r>
            <a:r>
              <a:rPr lang="cs-CZ" altLang="cs-CZ" dirty="0">
                <a:solidFill>
                  <a:srgbClr val="14407E"/>
                </a:solidFill>
              </a:rPr>
              <a:t> </a:t>
            </a:r>
            <a:r>
              <a:rPr lang="cs-CZ" altLang="cs-CZ" dirty="0" smtClean="0"/>
              <a:t>03_16_058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4373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b="1" dirty="0"/>
              <a:t>Minimální výše celkových způsobilých výdajů projektu:       </a:t>
            </a:r>
            <a:r>
              <a:rPr lang="cs-CZ" sz="2000" b="1" dirty="0" smtClean="0"/>
              <a:t>2.000.000</a:t>
            </a:r>
            <a:r>
              <a:rPr lang="cs-CZ" sz="2000" b="1" dirty="0"/>
              <a:t>,- Kč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Maximální výše celkových způsobilých výdajů projektu:  10.000.000,- </a:t>
            </a:r>
            <a:r>
              <a:rPr lang="cs-CZ" sz="2000" b="1" dirty="0" smtClean="0"/>
              <a:t>Kč</a:t>
            </a:r>
          </a:p>
          <a:p>
            <a:pPr>
              <a:lnSpc>
                <a:spcPct val="100000"/>
              </a:lnSpc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 smtClean="0"/>
              <a:t>	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64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59" y="3284984"/>
            <a:ext cx="8175625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1545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Max. a min. výše výdajů projektu, rozpad </a:t>
            </a:r>
            <a:r>
              <a:rPr lang="cs-CZ" dirty="0" smtClean="0"/>
              <a:t>zdrojů - </a:t>
            </a:r>
            <a:r>
              <a:rPr lang="cs-CZ" dirty="0"/>
              <a:t>výzva</a:t>
            </a:r>
            <a:r>
              <a:rPr lang="cs-CZ" altLang="cs-CZ" dirty="0">
                <a:solidFill>
                  <a:srgbClr val="14407E"/>
                </a:solidFill>
              </a:rPr>
              <a:t> </a:t>
            </a:r>
            <a:r>
              <a:rPr lang="cs-CZ" altLang="cs-CZ" dirty="0" smtClean="0"/>
              <a:t>03_16_117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456" cy="518457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b="1" dirty="0" smtClean="0"/>
              <a:t>Minimální </a:t>
            </a:r>
            <a:r>
              <a:rPr lang="cs-CZ" sz="2000" b="1" dirty="0"/>
              <a:t>výše celkových způsobilých výdajů projektu:       </a:t>
            </a:r>
            <a:r>
              <a:rPr lang="cs-CZ" sz="2000" b="1" dirty="0" smtClean="0"/>
              <a:t>2.000.000</a:t>
            </a:r>
            <a:r>
              <a:rPr lang="cs-CZ" sz="2000" b="1" dirty="0"/>
              <a:t>,- Kč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Maximální výše celkových způsobilých výdajů projektu:  5</a:t>
            </a:r>
            <a:r>
              <a:rPr lang="cs-CZ" sz="2000" b="1" dirty="0" smtClean="0"/>
              <a:t>.000.000</a:t>
            </a:r>
            <a:r>
              <a:rPr lang="cs-CZ" sz="2000" b="1" dirty="0"/>
              <a:t>,- </a:t>
            </a:r>
            <a:r>
              <a:rPr lang="cs-CZ" sz="2000" b="1" dirty="0" smtClean="0"/>
              <a:t>Kč</a:t>
            </a:r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65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789040"/>
            <a:ext cx="8175625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9853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Časová způsobilost, </a:t>
            </a:r>
            <a:br>
              <a:rPr lang="cs-CZ" dirty="0" smtClean="0"/>
            </a:br>
            <a:r>
              <a:rPr lang="cs-CZ" dirty="0"/>
              <a:t>Forma 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08516" cy="4941144"/>
          </a:xfrm>
        </p:spPr>
        <p:txBody>
          <a:bodyPr/>
          <a:lstStyle/>
          <a:p>
            <a:pPr lvl="0" algn="just">
              <a:lnSpc>
                <a:spcPct val="100000"/>
              </a:lnSpc>
              <a:buClr>
                <a:srgbClr val="5FBBF5"/>
              </a:buClr>
            </a:pPr>
            <a:r>
              <a:rPr lang="cs-CZ" sz="2000" b="1" dirty="0" smtClean="0"/>
              <a:t>Časově způsobilé jsou náklady vzniklé v době realizace projektu</a:t>
            </a:r>
            <a:endParaRPr lang="cs-CZ" sz="2000" dirty="0" smtClean="0"/>
          </a:p>
          <a:p>
            <a:pPr lvl="0" algn="just">
              <a:lnSpc>
                <a:spcPct val="100000"/>
              </a:lnSpc>
              <a:buClr>
                <a:srgbClr val="5FBBF5"/>
              </a:buClr>
            </a:pPr>
            <a:r>
              <a:rPr lang="cs-CZ" sz="2000" dirty="0" smtClean="0"/>
              <a:t>Datum zahájení realizace nesmí předcházet  datu vyhlášení této výzvy</a:t>
            </a:r>
          </a:p>
          <a:p>
            <a:pPr lvl="0" algn="just">
              <a:lnSpc>
                <a:spcPct val="100000"/>
              </a:lnSpc>
              <a:buClr>
                <a:srgbClr val="5FBBF5"/>
              </a:buClr>
            </a:pPr>
            <a:r>
              <a:rPr lang="cs-CZ" sz="2000" b="1" dirty="0" smtClean="0"/>
              <a:t>Ex </a:t>
            </a:r>
            <a:r>
              <a:rPr lang="cs-CZ" sz="2000" b="1" dirty="0"/>
              <a:t>ante </a:t>
            </a:r>
            <a:r>
              <a:rPr lang="cs-CZ" sz="2000" dirty="0"/>
              <a:t>– pro všechny typy žadatelů z výzvy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/>
              <a:t>Příjemci dostanou zálohu, jejíž výše bude stanovena v právním </a:t>
            </a:r>
            <a:r>
              <a:rPr lang="cs-CZ" sz="2000" dirty="0" smtClean="0"/>
              <a:t>aktu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/>
              <a:t>Výše zálohy, která bude stanovena procentním podílem na celkové výši dotace, bude pravděpodobně 30</a:t>
            </a:r>
            <a:r>
              <a:rPr lang="cs-CZ" sz="2000" dirty="0" smtClean="0"/>
              <a:t>%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Záloha </a:t>
            </a:r>
            <a:r>
              <a:rPr lang="cs-CZ" sz="2000" dirty="0"/>
              <a:t>je poskytnuta do 20 pracovních dnů od akceptace vydaného právního aktu ze strany </a:t>
            </a:r>
            <a:r>
              <a:rPr lang="cs-CZ" sz="2000" dirty="0" smtClean="0"/>
              <a:t>příjemce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77714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Forma 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Závěrečná </a:t>
            </a:r>
            <a:r>
              <a:rPr lang="cs-CZ" b="1" dirty="0" smtClean="0"/>
              <a:t>platba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Přesnou </a:t>
            </a:r>
            <a:r>
              <a:rPr lang="cs-CZ" sz="2000" dirty="0"/>
              <a:t>výši této platby stanoví ŘO na základě kontroly závěrečného vyúčtování. 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/>
              <a:t>Maximálně do výše rozdílu mezi dosud poskytnutou podporou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z </a:t>
            </a:r>
            <a:r>
              <a:rPr lang="cs-CZ" sz="2000" dirty="0"/>
              <a:t>OPZ a celkovou výší způsobilých výdajů projektu očištěných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o </a:t>
            </a:r>
            <a:r>
              <a:rPr lang="cs-CZ" sz="2000" dirty="0"/>
              <a:t>čisté příjmy, které mají být kryty z prostředků OPZ.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0919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Způsobilé a nezpůsobilé výdaje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196974"/>
            <a:ext cx="8062912" cy="5256361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0000"/>
              </a:lnSpc>
              <a:buNone/>
              <a:defRPr/>
            </a:pPr>
            <a:r>
              <a:rPr lang="cs-CZ" sz="2000" b="1" dirty="0" smtClean="0"/>
              <a:t>Podpora z OPZ je určena pouze na způsobilé výdaje. Způsobilý výdaj je takový, který: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v souladu s právními předpisy (legislativou EU a ČR)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v souladu s pravidly programu a s podmínkami poskytnutí podpory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přiměřený (</a:t>
            </a:r>
            <a:r>
              <a:rPr lang="cs-CZ" sz="2000" dirty="0"/>
              <a:t>je dosaženo optimálního vztahu mezi hospodárností, účelností a efektivností. Hospodárnost má vazbu na obvyklé ceny, Přehled obvyklých cen zveřejněn na portálu </a:t>
            </a:r>
            <a:r>
              <a:rPr lang="cs-CZ" sz="2000" dirty="0" smtClean="0">
                <a:hlinkClick r:id="rId3"/>
              </a:rPr>
              <a:t>www.esfcr.cz</a:t>
            </a:r>
            <a:r>
              <a:rPr lang="cs-CZ" sz="2000" dirty="0" smtClean="0"/>
              <a:t>)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V</a:t>
            </a:r>
            <a:r>
              <a:rPr lang="cs-CZ" sz="2000" dirty="0" smtClean="0"/>
              <a:t>znikl v době realizace projektu, kdy datum zahájení i datum ukončení realizace specifikuje právní akt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S</a:t>
            </a:r>
            <a:r>
              <a:rPr lang="cs-CZ" sz="2000" dirty="0" smtClean="0"/>
              <a:t>plňuje </a:t>
            </a:r>
            <a:r>
              <a:rPr lang="cs-CZ" sz="2000" dirty="0"/>
              <a:t>podmínky územní způsobilosti (váže se na aktivity projektu, které jsou územně způsobilé)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</a:t>
            </a:r>
            <a:r>
              <a:rPr lang="cs-CZ" sz="2000" dirty="0"/>
              <a:t>řádně identifikovatelný, prokazatelný a </a:t>
            </a:r>
            <a:r>
              <a:rPr lang="cs-CZ" sz="2000" dirty="0" smtClean="0"/>
              <a:t>doložitelný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nezbytný pro dosažení cílů projektu</a:t>
            </a:r>
            <a:endParaRPr lang="cs-CZ" sz="2000" dirty="0"/>
          </a:p>
          <a:p>
            <a:pPr marL="432000" indent="-432000" algn="just" fontAlgn="auto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cs-CZ" sz="1400" dirty="0" smtClean="0"/>
          </a:p>
          <a:p>
            <a:pPr marL="432000" indent="-432000" algn="just" fontAlgn="auto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cs-CZ" sz="1400" dirty="0" smtClean="0"/>
          </a:p>
          <a:p>
            <a:pPr marL="432000" indent="-432000" algn="just" fontAlgn="auto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cs-CZ" sz="1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4483E-87E8-41FD-B34E-C9B3C2981050}" type="slidenum">
              <a:rPr lang="cs-CZ"/>
              <a:pPr>
                <a:defRPr/>
              </a:pPr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01114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a nezpůsobilé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509320"/>
          </a:xfrm>
        </p:spPr>
        <p:txBody>
          <a:bodyPr/>
          <a:lstStyle/>
          <a:p>
            <a:pPr algn="just">
              <a:lnSpc>
                <a:spcPct val="100000"/>
              </a:lnSpc>
              <a:buClr>
                <a:srgbClr val="5FBBF5"/>
              </a:buClr>
            </a:pPr>
            <a:r>
              <a:rPr lang="cs-CZ" sz="2000" dirty="0" smtClean="0"/>
              <a:t>Výdaj </a:t>
            </a:r>
            <a:r>
              <a:rPr lang="cs-CZ" sz="2000" dirty="0"/>
              <a:t>musí být ze strany příjemce, příp. partnerů skutečně zaplacen, úhrada musí být doložena bankovními výpisy či výdajovými pokladními doklady</a:t>
            </a:r>
          </a:p>
          <a:p>
            <a:pPr marL="0" indent="0" algn="just" fontAlgn="auto">
              <a:lnSpc>
                <a:spcPct val="100000"/>
              </a:lnSpc>
              <a:buNone/>
              <a:defRPr/>
            </a:pPr>
            <a:r>
              <a:rPr lang="cs-CZ" sz="2000" dirty="0"/>
              <a:t>Uvedené podmínky </a:t>
            </a:r>
            <a:r>
              <a:rPr lang="cs-CZ" sz="2000" dirty="0" smtClean="0"/>
              <a:t>musí </a:t>
            </a:r>
            <a:r>
              <a:rPr lang="cs-CZ" sz="2000" dirty="0"/>
              <a:t>být naplněny všechny </a:t>
            </a:r>
            <a:r>
              <a:rPr lang="cs-CZ" sz="2000" dirty="0" smtClean="0"/>
              <a:t>zároveň !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b="1" dirty="0" smtClean="0"/>
              <a:t>ŘO </a:t>
            </a:r>
            <a:r>
              <a:rPr lang="cs-CZ" sz="2000" b="1" dirty="0"/>
              <a:t>je oprávněn si od příjemce vyžádat jakýkoli dokument, který je nezbytný pro ověření způsobilosti výdajů v rámci projektu</a:t>
            </a:r>
            <a:r>
              <a:rPr lang="cs-CZ" sz="2000" b="1" dirty="0" smtClean="0"/>
              <a:t>.</a:t>
            </a:r>
            <a:endParaRPr lang="cs-CZ" sz="20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Obecnou </a:t>
            </a:r>
            <a:r>
              <a:rPr lang="cs-CZ" sz="2000" dirty="0"/>
              <a:t>podmínkou způsobilosti finančních výdajů </a:t>
            </a:r>
            <a:r>
              <a:rPr lang="cs-CZ" sz="2000" dirty="0" smtClean="0"/>
              <a:t> </a:t>
            </a:r>
            <a:r>
              <a:rPr lang="cs-CZ" sz="2000" dirty="0"/>
              <a:t>je jejich nevyhnutelnost a přímá vazba na </a:t>
            </a:r>
            <a:r>
              <a:rPr lang="cs-CZ" sz="2000" dirty="0" smtClean="0"/>
              <a:t>projekt.</a:t>
            </a:r>
          </a:p>
          <a:p>
            <a:pPr algn="just">
              <a:lnSpc>
                <a:spcPct val="100000"/>
              </a:lnSpc>
            </a:pPr>
            <a:r>
              <a:rPr lang="cs-CZ" sz="2000" b="1" u="sng" dirty="0" smtClean="0"/>
              <a:t>Nezpůsobilým </a:t>
            </a:r>
            <a:r>
              <a:rPr lang="cs-CZ" sz="2000" b="1" u="sng" dirty="0"/>
              <a:t>nákladem jsou vždy úroky z dlužných částek, pokuty a penále !</a:t>
            </a:r>
          </a:p>
          <a:p>
            <a:pPr marL="0" indent="0" algn="just" fontAlgn="auto">
              <a:lnSpc>
                <a:spcPct val="150000"/>
              </a:lnSpc>
              <a:buNone/>
              <a:defRPr/>
            </a:pPr>
            <a:endParaRPr lang="cs-CZ" sz="1400" dirty="0"/>
          </a:p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176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Míra podpory – rozpad zdrojů financování výzvy 03_16_117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039545"/>
              </p:ext>
            </p:extLst>
          </p:nvPr>
        </p:nvGraphicFramePr>
        <p:xfrm>
          <a:off x="539552" y="1484784"/>
          <a:ext cx="816562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936104"/>
                <a:gridCol w="1512168"/>
                <a:gridCol w="139687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TYP ŽADATELE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EU PODÍL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STÁTNÍ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ROZPOČET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ŽADATEL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dirty="0" smtClean="0"/>
                        <a:t>Kraje,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Obce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45%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5%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539552" y="4653136"/>
            <a:ext cx="85106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Forma financování: Ex 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Minimální výše celkových způsobilých výdajů projektu: 2 000 000 CZK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Maximální výše celkových způsobilých výdajů projektu: 5 000 000 CZK</a:t>
            </a:r>
          </a:p>
          <a:p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9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500"/>
            <a:ext cx="8423275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Způsobilé a nezpůsobilé výdaje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F2FE6-E451-4DE1-B276-E04D4FDA3BFF}" type="slidenum">
              <a:rPr lang="cs-CZ"/>
              <a:pPr>
                <a:defRPr/>
              </a:pPr>
              <a:t>70</a:t>
            </a:fld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500" cy="4608512"/>
          </a:xfrm>
        </p:spPr>
        <p:txBody>
          <a:bodyPr rtlCol="0">
            <a:no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cs-CZ" altLang="cs-CZ" sz="2000" b="1" dirty="0" smtClean="0">
                <a:solidFill>
                  <a:srgbClr val="14407E"/>
                </a:solidFill>
              </a:rPr>
              <a:t>Pro projekty platí omezení, že podíl investičních výdajů v rámci celkových způsobilých výdajů nesmí být vyšší než 50 %. </a:t>
            </a:r>
            <a:r>
              <a:rPr lang="cs-CZ" altLang="cs-CZ" sz="2000" dirty="0" smtClean="0">
                <a:solidFill>
                  <a:srgbClr val="14407E"/>
                </a:solidFill>
              </a:rPr>
              <a:t>Tento limit nesmí být překročen v rámci rozpočtu projektu zakotveného v právním aktu, neplatí pro strukturu výdajů, které byly vykázány, tj. nedochází k ověřování velikosti podílu investic v průběhu realizace projektu ani po dokončení realizace.</a:t>
            </a:r>
          </a:p>
          <a:p>
            <a:pPr marL="0" indent="0" algn="just" fontAlgn="auto">
              <a:lnSpc>
                <a:spcPct val="100000"/>
              </a:lnSpc>
              <a:buNone/>
              <a:defRPr/>
            </a:pPr>
            <a:endParaRPr lang="cs-CZ" altLang="cs-CZ" sz="2000" b="1" dirty="0" smtClean="0">
              <a:solidFill>
                <a:srgbClr val="14407E"/>
              </a:solidFill>
            </a:endParaRPr>
          </a:p>
          <a:p>
            <a:pPr algn="just">
              <a:lnSpc>
                <a:spcPct val="100000"/>
              </a:lnSpc>
              <a:defRPr/>
            </a:pPr>
            <a:r>
              <a:rPr lang="cs-CZ" altLang="cs-CZ" sz="2000" b="1" dirty="0" smtClean="0">
                <a:solidFill>
                  <a:srgbClr val="14407E"/>
                </a:solidFill>
              </a:rPr>
              <a:t>Výdaje, u kterých se v projektech uplatňuje úplné vykazování </a:t>
            </a:r>
            <a:r>
              <a:rPr lang="cs-CZ" altLang="cs-CZ" sz="2000" dirty="0" smtClean="0">
                <a:solidFill>
                  <a:srgbClr val="14407E"/>
                </a:solidFill>
              </a:rPr>
              <a:t>(uváděné jako „skutečně vzniklé výdaje“ – ke stanovení výše způsobilých výdajů projektu dochází na základě vykázání skutečně vzniklých a uhrazených výdajů prostřednictvím jejich doložení účetními a jinými doklady.</a:t>
            </a:r>
          </a:p>
          <a:p>
            <a:pPr marL="0" indent="0" algn="just" fontAlgn="auto">
              <a:lnSpc>
                <a:spcPts val="2880"/>
              </a:lnSpc>
              <a:buFont typeface="Wingdings" pitchFamily="2" charset="2"/>
              <a:buNone/>
              <a:defRPr/>
            </a:pPr>
            <a:endParaRPr lang="cs-CZ" altLang="cs-CZ" sz="1600" dirty="0">
              <a:solidFill>
                <a:srgbClr val="144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v režimu úplného vykazování - Osobní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500" cy="446449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0" smtClean="0"/>
              <a:t>Osobní náklady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Způsobilými osobními náklady jsou: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Mzdy a platy pracovníků, kteří jsou příjemcem nebo partnerem </a:t>
            </a:r>
            <a:br>
              <a:rPr lang="cs-CZ" sz="2000" dirty="0" smtClean="0"/>
            </a:br>
            <a:r>
              <a:rPr lang="cs-CZ" sz="2000" dirty="0" smtClean="0"/>
              <a:t>s finančním příspěvkem zaměstnáni výhradně na projekt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Příslušná část mezd nebo platů zaměstnanců příjemce nebo partnera, kteří se na realizaci projektu podílejí pouze částí svého úvazku, a to ve výši odpovídající jejich úvazkům na projektu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Ostatní osobní náklady na zaměstnance příjemce nebo partnera, kteří jsou v rámci projektu zaměstnáni na dohodu o pracovní činnosti nebo dohodu o provedení práce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Výdaje na odměnu příjemce nebo partnera, který je OSVČ, odměna musí odpovídat práci vykonané pro projekt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6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v režimu úplného vykazování - 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Tyto výdaje </a:t>
            </a:r>
            <a:r>
              <a:rPr lang="cs-CZ" sz="2000" b="1" dirty="0" smtClean="0"/>
              <a:t>nesmí přesáhnout obvyklou výši v daném místě, čase a oboru</a:t>
            </a:r>
            <a:r>
              <a:rPr lang="cs-CZ" sz="2000" dirty="0" smtClean="0"/>
              <a:t>. Pro porovnání lze využít Informační systém o průměrném výdělku (ISPV) dostupný na stránkách </a:t>
            </a:r>
            <a:r>
              <a:rPr lang="cs-CZ" sz="2000" dirty="0" smtClean="0">
                <a:hlinkClick r:id="rId2"/>
              </a:rPr>
              <a:t>www.mpsv.cz/</a:t>
            </a:r>
            <a:r>
              <a:rPr lang="cs-CZ" sz="2000" dirty="0" err="1" smtClean="0">
                <a:hlinkClick r:id="rId2"/>
              </a:rPr>
              <a:t>ISPV.php</a:t>
            </a:r>
            <a:r>
              <a:rPr lang="cs-CZ" sz="2000" dirty="0" smtClean="0"/>
              <a:t>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Způsobilým výdajem jsou </a:t>
            </a:r>
            <a:r>
              <a:rPr lang="cs-CZ" sz="2000" b="1" dirty="0" smtClean="0"/>
              <a:t>odvody zaměstnavatele na sociální a zdravotní pojištění  a další poplatky spojené se zaměstnancem hrazené zaměstnavatelem povinně na základě právních předpisů </a:t>
            </a:r>
            <a:r>
              <a:rPr lang="cs-CZ" sz="2000" dirty="0" smtClean="0"/>
              <a:t>(např. zákonné pojištění odpovědnosti zaměstnavatele za škodu při pracovním úrazu nebo nemoci z povolání.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Způsobilými jsou pouze náklady, u kterých platí, že </a:t>
            </a:r>
            <a:r>
              <a:rPr lang="cs-CZ" sz="2000" b="1" dirty="0" smtClean="0"/>
              <a:t>je s konečnou platností kryje zaměstnavatel</a:t>
            </a:r>
            <a:r>
              <a:rPr lang="cs-CZ" sz="2000" dirty="0" smtClean="0"/>
              <a:t>, tj. neexistuje u nich možnost, že by je jiný subjekt zaměstnavateli refundoval.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3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b="1" dirty="0"/>
              <a:t>Hrubá mzda zahrnuje všechny pracovní příjmy</a:t>
            </a:r>
            <a:r>
              <a:rPr lang="cs-CZ" sz="2000" dirty="0"/>
              <a:t>, které byly v daném období zaměstnanci zúčtovány.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u="sng" dirty="0"/>
              <a:t>Skládá se z následujících položek</a:t>
            </a:r>
            <a:r>
              <a:rPr lang="cs-CZ" sz="2000" u="sng" dirty="0" smtClean="0"/>
              <a:t>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Základní mzda nebo plat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Příplatky a doplatky ke mzdě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Prémie a odměny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Náhrady mezd a platů za dovolenou, práci ve státním svátku, pracovní neschopnost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Odměny za pracovní pohotovost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Jiné složky mzdy nebo platu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33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Osobní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96855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Pokud </a:t>
            </a:r>
            <a:r>
              <a:rPr lang="cs-CZ" sz="2000" u="sng" dirty="0"/>
              <a:t>zaměstnanec zajišťuje v projektu stejnou či obdobnou činnost, jako vykonává mimo projekt, pak se výše sazby za práci pro projekt a za stejnou či obdobnou práci bez vazby na projekt nemohou lišit.</a:t>
            </a:r>
            <a:r>
              <a:rPr lang="cs-CZ" sz="2000" dirty="0"/>
              <a:t> </a:t>
            </a:r>
            <a:endParaRPr lang="cs-CZ" sz="20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Vyšší </a:t>
            </a:r>
            <a:r>
              <a:rPr lang="cs-CZ" sz="2000" dirty="0"/>
              <a:t>hodinová </a:t>
            </a:r>
            <a:r>
              <a:rPr lang="cs-CZ" sz="2000" dirty="0" smtClean="0"/>
              <a:t>sazba </a:t>
            </a:r>
            <a:r>
              <a:rPr lang="cs-CZ" sz="2000" dirty="0"/>
              <a:t>za práci pro projekt může být stanovena pouze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odůvodněných případech a s ohledem na charakter vykonávané činnosti s projektem nesouvisející.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/>
              <a:t>Pracovní úvazky zaměstnance se nesmí překrývat </a:t>
            </a:r>
            <a:r>
              <a:rPr lang="cs-CZ" sz="2000" dirty="0"/>
              <a:t>a není možné, aby byl placen za stejnou práci </a:t>
            </a:r>
            <a:r>
              <a:rPr lang="cs-CZ" sz="2000" dirty="0" smtClean="0"/>
              <a:t>vícekrát.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 smtClean="0"/>
              <a:t>Úvazek </a:t>
            </a:r>
            <a:r>
              <a:rPr lang="cs-CZ" sz="2000" b="1" dirty="0"/>
              <a:t>osoby, u které je odměňování i jen částečně </a:t>
            </a:r>
            <a:r>
              <a:rPr lang="cs-CZ" sz="2000" b="1" dirty="0" smtClean="0"/>
              <a:t>hrazeno </a:t>
            </a:r>
            <a:br>
              <a:rPr lang="cs-CZ" sz="2000" b="1" dirty="0" smtClean="0"/>
            </a:br>
            <a:r>
              <a:rPr lang="cs-CZ" sz="2000" b="1" dirty="0" smtClean="0"/>
              <a:t>z </a:t>
            </a:r>
            <a:r>
              <a:rPr lang="cs-CZ" sz="2000" b="1" dirty="0"/>
              <a:t>prostředků projektu OPZ, může být maximálně 1,0 </a:t>
            </a:r>
            <a:r>
              <a:rPr lang="cs-CZ" sz="2000" b="1" dirty="0" smtClean="0"/>
              <a:t>dohromady </a:t>
            </a:r>
            <a:br>
              <a:rPr lang="cs-CZ" sz="2000" b="1" dirty="0" smtClean="0"/>
            </a:br>
            <a:r>
              <a:rPr lang="cs-CZ" sz="2000" b="1" dirty="0" smtClean="0"/>
              <a:t>u </a:t>
            </a:r>
            <a:r>
              <a:rPr lang="cs-CZ" sz="2000" b="1" dirty="0"/>
              <a:t>všech subjektů </a:t>
            </a:r>
            <a:r>
              <a:rPr lang="cs-CZ" sz="2000" dirty="0"/>
              <a:t>(příjemce a partneři) – tj. součet veškerých úvazků zaměstnance u zaměstnavatelů včetně DPP a DPČ nesmí překročit jeden pracovní úvazek, a to po celou dobu zapojení daného pracovníka do realizace projektu </a:t>
            </a:r>
            <a:r>
              <a:rPr lang="cs-CZ" sz="2000" dirty="0" smtClean="0"/>
              <a:t>OPZ.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68162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</a:t>
            </a:r>
            <a:r>
              <a:rPr lang="cs-CZ" dirty="0" smtClean="0"/>
              <a:t>náklady - Odměny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Odměny jsou způsobilým výdajem za podmínky, že jsou odměnou </a:t>
            </a:r>
            <a:br>
              <a:rPr lang="cs-CZ" sz="2000" dirty="0" smtClean="0"/>
            </a:br>
            <a:r>
              <a:rPr lang="cs-CZ" sz="2000" dirty="0" smtClean="0"/>
              <a:t>za splnění </a:t>
            </a:r>
            <a:r>
              <a:rPr lang="cs-CZ" sz="2000" u="sng" dirty="0" smtClean="0"/>
              <a:t>mimořádného nebo zvlášť významného úkolu</a:t>
            </a:r>
            <a:r>
              <a:rPr lang="cs-CZ" sz="2000" dirty="0" smtClean="0"/>
              <a:t>.</a:t>
            </a:r>
            <a:endParaRPr lang="cs-CZ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Odměna musí být náležitě zdůvodněna.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Maximální částka pro poskytnutí jednorázové odměny není stanovena.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 smtClean="0"/>
              <a:t>Součet poskytnutých odměn člena realizačního týmu v daném kalendářním roce nesmí překročit 25 % jeho mzdy/platu za rok</a:t>
            </a:r>
            <a:r>
              <a:rPr lang="cs-CZ" sz="2000" dirty="0" smtClean="0"/>
              <a:t>, </a:t>
            </a:r>
            <a:br>
              <a:rPr lang="cs-CZ" sz="2000" dirty="0" smtClean="0"/>
            </a:br>
            <a:r>
              <a:rPr lang="cs-CZ" sz="2000" dirty="0" smtClean="0"/>
              <a:t>kdy se vychází z částky dle poslední platné verze pracovní smlouvy/dohody/platového výměru, tj. z částky bez odměn.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Musí být zohledněna délka a výše úvazku zaměstnance na realizaci projektu.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7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náklady - Odměny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/>
              <a:t>Zdůvodnění vyplacených odměn je nezbytnou podmínkou</a:t>
            </a:r>
            <a:r>
              <a:rPr lang="cs-CZ" sz="2000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Zaměstnavatel </a:t>
            </a:r>
            <a:r>
              <a:rPr lang="cs-CZ" sz="2000" dirty="0"/>
              <a:t>rovněž stanoví ve svém vnitřním předpisu, kolektivní smlouvě kritéria, při jejich splnění lze odměny zaměstnanci poskytnout</a:t>
            </a:r>
            <a:r>
              <a:rPr lang="cs-CZ" sz="2000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 </a:t>
            </a:r>
            <a:r>
              <a:rPr lang="cs-CZ" sz="2000" b="1" dirty="0"/>
              <a:t>Nezpůsobilé </a:t>
            </a:r>
            <a:r>
              <a:rPr lang="cs-CZ" sz="2000" b="1" dirty="0" smtClean="0"/>
              <a:t>jsou: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pravidelné </a:t>
            </a:r>
            <a:r>
              <a:rPr lang="cs-CZ" sz="2000" dirty="0"/>
              <a:t>odměny </a:t>
            </a:r>
            <a:endParaRPr lang="cs-CZ" sz="2000" dirty="0" smtClean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odměny </a:t>
            </a:r>
            <a:r>
              <a:rPr lang="cs-CZ" sz="2000" dirty="0"/>
              <a:t>za standardní výsledky </a:t>
            </a:r>
            <a:r>
              <a:rPr lang="cs-CZ" sz="2000" dirty="0" smtClean="0"/>
              <a:t>práce  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odměny </a:t>
            </a:r>
            <a:r>
              <a:rPr lang="cs-CZ" sz="2000" dirty="0"/>
              <a:t>nesouvisející s prací na </a:t>
            </a:r>
            <a:r>
              <a:rPr lang="cs-CZ" sz="2000" dirty="0" smtClean="0"/>
              <a:t>projektu</a:t>
            </a:r>
            <a:endParaRPr lang="cs-CZ" sz="20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/>
              <a:t>Odměnu nelze poskytnout osobám, které se podílely na vzniku nedostatků při realizaci projektu.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4528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 smtClean="0"/>
              <a:t>Dle zákona č. 262/2006 Sb. mají zaměstnanci uvedení v § 109 odst. 3) nárok na 5 týdnů dovolené.</a:t>
            </a:r>
          </a:p>
          <a:p>
            <a:pPr algn="just"/>
            <a:r>
              <a:rPr lang="cs-CZ" sz="2000" dirty="0" smtClean="0"/>
              <a:t>Patří sem mimo jiné i zaměstnanci územně samosprávných celků (obcí, krajů a hl. m. Praha). </a:t>
            </a:r>
          </a:p>
          <a:p>
            <a:pPr algn="just"/>
            <a:endParaRPr lang="cs-CZ" sz="2000" dirty="0"/>
          </a:p>
          <a:p>
            <a:pPr marL="0" indent="0" algn="just">
              <a:buNone/>
            </a:pPr>
            <a:r>
              <a:rPr lang="cs-CZ" sz="2000" u="sng" dirty="0"/>
              <a:t>Dovolená, která je poskytována navíc jako benefit, je nezpůsobilý výdaj!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7252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Způsobilá je také náhrada mzdy/platu: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v případě překážek v práci, za které v souladu se zákoníkem práce přísluší zaměstnanci náhrada mzdy hrazená zaměstnavatelem.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Náhrada mzdy/platu za dny dočasné pracovní neschopnosti nebo nařízené karantény ve výši a trvání, ve kterých je zaměstnavatel povinen tuto náhradu mzdy nebo odměny z dohody poskytovat podle platných právních předpisů.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Pokud osobní výdaje na některé ze zaměstnanců vykonávajících práci pro projekt patří mezi nepřímé náklady a současně je při financování příslušného projektu dle právního aktu o poskytnutí podpory aplikováno pravidlo o nepřímých nákladech, tak tyto výdaje nelze zařadit mezi přímé způsobilé výdaje.</a:t>
            </a:r>
          </a:p>
          <a:p>
            <a:pPr marL="0" indent="0">
              <a:buNone/>
            </a:pPr>
            <a:endParaRPr lang="cs-CZ" sz="1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10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Cestovní náhrady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5040560"/>
          </a:xfrm>
        </p:spPr>
        <p:txBody>
          <a:bodyPr/>
          <a:lstStyle/>
          <a:p>
            <a:pPr marL="432000" lvl="1" indent="-4320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"/>
              <a:defRPr/>
            </a:pPr>
            <a:r>
              <a:rPr lang="cs-CZ" b="1" dirty="0"/>
              <a:t>Cestovní náhrady pro realizační tým (cesta do zahraničí) – kapitola rozpočtu </a:t>
            </a:r>
            <a:r>
              <a:rPr lang="cs-CZ" b="1" dirty="0" smtClean="0"/>
              <a:t>Cestovné – zahraniční cesty v této Výzvě nejsou podporovány</a:t>
            </a:r>
            <a:endParaRPr lang="cs-CZ" b="1" dirty="0"/>
          </a:p>
          <a:p>
            <a:pPr marL="414000" lvl="1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dirty="0"/>
          </a:p>
          <a:p>
            <a:pPr marL="414000" lvl="1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dirty="0"/>
          </a:p>
          <a:p>
            <a:pPr marL="432000" lvl="1" indent="-4320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"/>
              <a:defRPr/>
            </a:pPr>
            <a:r>
              <a:rPr lang="cs-CZ" b="1" dirty="0"/>
              <a:t>Cestovní náhrady pro realizační tým po ČR = nepřímé </a:t>
            </a:r>
            <a:r>
              <a:rPr lang="cs-CZ" b="1" dirty="0" smtClean="0"/>
              <a:t>náklady</a:t>
            </a:r>
          </a:p>
          <a:p>
            <a:pPr marL="0" lvl="1" indent="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  <a:defRPr/>
            </a:pPr>
            <a:endParaRPr lang="cs-CZ" sz="1400" b="1" dirty="0"/>
          </a:p>
          <a:p>
            <a:pPr marL="432000" lvl="1" indent="-4320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"/>
              <a:defRPr/>
            </a:pPr>
            <a:endParaRPr lang="cs-CZ" sz="1400" dirty="0" smtClean="0"/>
          </a:p>
          <a:p>
            <a:pPr marL="0" lvl="1" indent="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  <a:defRPr/>
            </a:pPr>
            <a:r>
              <a:rPr lang="cs-CZ" sz="1400" dirty="0" smtClean="0"/>
              <a:t>          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627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ZPŮSOBILOST VÝDAJŮ VÝZVY </a:t>
            </a:r>
            <a:br>
              <a:rPr lang="cs-CZ" dirty="0" smtClean="0"/>
            </a:br>
            <a:r>
              <a:rPr lang="cs-CZ" dirty="0" smtClean="0"/>
              <a:t>03_16_058 </a:t>
            </a:r>
            <a:r>
              <a:rPr lang="cs-CZ" dirty="0"/>
              <a:t>A 03_16_117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134211"/>
              </p:ext>
            </p:extLst>
          </p:nvPr>
        </p:nvGraphicFramePr>
        <p:xfrm>
          <a:off x="251520" y="1412776"/>
          <a:ext cx="8640960" cy="4840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724"/>
                <a:gridCol w="5912236"/>
              </a:tblGrid>
              <a:tr h="561565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Informace</a:t>
                      </a:r>
                      <a:r>
                        <a:rPr lang="cs-CZ" baseline="0" dirty="0" smtClean="0"/>
                        <a:t> o způsobilosti výdajů 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2995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Věcná způsobilost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 smtClean="0"/>
                        <a:t>Pravidla,</a:t>
                      </a:r>
                      <a:r>
                        <a:rPr lang="cs-CZ" b="0" baseline="0" dirty="0" smtClean="0"/>
                        <a:t> jaké kategorie výdajů jsou způsobilé, jsou k dispozici ve Specifické části pravidel pro žadatele a příjemce v rámci OPZ pro projekty se skutečně vzniklými výdaji a případně také s nepřímými náklady.</a:t>
                      </a:r>
                      <a:endParaRPr lang="cs-CZ" b="0" dirty="0"/>
                    </a:p>
                  </a:txBody>
                  <a:tcPr anchor="ctr"/>
                </a:tc>
              </a:tr>
              <a:tr h="1324338">
                <a:tc>
                  <a:txBody>
                    <a:bodyPr/>
                    <a:lstStyle/>
                    <a:p>
                      <a:r>
                        <a:rPr lang="cs-CZ" b="1" dirty="0" smtClean="0"/>
                        <a:t>Časová způsobilost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Časově</a:t>
                      </a:r>
                      <a:r>
                        <a:rPr lang="cs-CZ" baseline="0" dirty="0" smtClean="0"/>
                        <a:t> způsobilé jsou náklady vzniklé v době realizace projektu. Datum zahájení realizace nesmí předcházet datu vyhlášení této výzvy (15. 3. 2017).</a:t>
                      </a:r>
                      <a:endParaRPr lang="cs-CZ" dirty="0"/>
                    </a:p>
                  </a:txBody>
                  <a:tcPr anchor="ctr"/>
                </a:tc>
              </a:tr>
              <a:tr h="1324338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Křížové financování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="1" dirty="0" smtClean="0"/>
                        <a:t>Není relevantní</a:t>
                      </a:r>
                      <a:endParaRPr lang="cs-CZ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59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Cestovní náhrady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500" cy="5040560"/>
          </a:xfrm>
        </p:spPr>
        <p:txBody>
          <a:bodyPr/>
          <a:lstStyle/>
          <a:p>
            <a:pPr marL="432000" lvl="1" indent="-4320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"/>
              <a:defRPr/>
            </a:pPr>
            <a:r>
              <a:rPr lang="cs-CZ" sz="1400" dirty="0" smtClean="0"/>
              <a:t> </a:t>
            </a:r>
            <a:r>
              <a:rPr lang="cs-CZ" b="1" dirty="0"/>
              <a:t>Cestovní náhrady pro cílovou skupinu po ČR (přímá </a:t>
            </a:r>
            <a:r>
              <a:rPr lang="cs-CZ" b="1" dirty="0" smtClean="0"/>
              <a:t>podpora)</a:t>
            </a:r>
          </a:p>
          <a:p>
            <a:pPr marL="594900" lvl="2" indent="-3429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dirty="0" smtClean="0"/>
              <a:t>Jízdní </a:t>
            </a:r>
            <a:r>
              <a:rPr lang="cs-CZ" dirty="0"/>
              <a:t>výdaje lze proplácet nejvýše v ceně jízdenky 2. třídy vlaku nebo na autobus pro </a:t>
            </a:r>
            <a:r>
              <a:rPr lang="cs-CZ" dirty="0" smtClean="0"/>
              <a:t>nejkratší </a:t>
            </a:r>
            <a:r>
              <a:rPr lang="cs-CZ" dirty="0"/>
              <a:t>spoje z místa bydliště do místa konání vzdělávací </a:t>
            </a:r>
            <a:r>
              <a:rPr lang="cs-CZ" dirty="0" smtClean="0"/>
              <a:t>akce.</a:t>
            </a:r>
          </a:p>
          <a:p>
            <a:pPr marL="594900" lvl="2" indent="-3429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dirty="0" smtClean="0"/>
              <a:t>Cesty osobním automobilem lze proplácet v sazbách podle vyhlášky MPSV jen pro úseky bez použitelné veřejné dopravy v daném čase a dni a dále pro přepravu osob, které z důvodu svého znevýhodnění nemohou cestovat veřejnou dopravou a osob, které tyto znevýhodněné doprovázejí.</a:t>
            </a:r>
          </a:p>
          <a:p>
            <a:pPr marL="342900" lvl="1" indent="-342900" algn="just">
              <a:lnSpc>
                <a:spcPts val="2875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/>
              <a:t>  </a:t>
            </a:r>
            <a:r>
              <a:rPr lang="cs-CZ" b="1" dirty="0"/>
              <a:t>Ubytování</a:t>
            </a:r>
            <a:r>
              <a:rPr lang="cs-CZ" dirty="0"/>
              <a:t> pro účastníky aktivit – pokud se jedná o ubytování </a:t>
            </a:r>
            <a:br>
              <a:rPr lang="cs-CZ" dirty="0"/>
            </a:br>
            <a:r>
              <a:rPr lang="cs-CZ" dirty="0"/>
              <a:t>v rámci ČR je možné hradit nejvýše 1 000,- Kč za noc.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22741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Nákup zařízení a vybavení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000" cy="496855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Způsobilé jsou výdaje spojené s nákupem nového nebo použitého vybavení hmotné povahy a výdaje na nehmotný majetek. Pokud jsou pořízené položky využívány i k jiným účelům, které přímo nesouvisí </a:t>
            </a:r>
            <a:br>
              <a:rPr lang="cs-CZ" sz="2000" dirty="0" smtClean="0"/>
            </a:br>
            <a:r>
              <a:rPr lang="cs-CZ" sz="2000" dirty="0" smtClean="0"/>
              <a:t>s cíli projektu, je způsobilá pouze poměrná část těchto výdajů.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b="1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 smtClean="0"/>
              <a:t>Nárokovat </a:t>
            </a:r>
            <a:r>
              <a:rPr lang="cs-CZ" sz="2000" b="1" dirty="0"/>
              <a:t>a proplácet lze pouze výši nákladů na zařízení a vybavení, která odpovídá předpokládané výši úvazku člena realizačního týmu ve vztahu k jeho zapojení do realizace projektu</a:t>
            </a:r>
            <a:r>
              <a:rPr lang="cs-CZ" sz="2000" dirty="0"/>
              <a:t>. Úvazky jednotlivých členů RT je možné sčítat, např. </a:t>
            </a:r>
            <a:br>
              <a:rPr lang="cs-CZ" sz="2000" dirty="0"/>
            </a:br>
            <a:r>
              <a:rPr lang="cs-CZ" sz="2000" dirty="0"/>
              <a:t>v případě dvou 0,5 úvazků je možno zakoupit z prostředků projektu dohromady 1ks výpočetní techniky.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Vždy </a:t>
            </a:r>
            <a:r>
              <a:rPr lang="cs-CZ" sz="2000" u="sng" dirty="0"/>
              <a:t>platí, že lze koupit jen jeden druh výpočetní techniky </a:t>
            </a:r>
            <a:r>
              <a:rPr lang="cs-CZ" sz="2000" dirty="0"/>
              <a:t>– pokud je zakoupen stolní počítač, není možné koupit pro daného člena RT ještě notebook nebo tablet.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45593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Nákup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Dodání služby musí být </a:t>
            </a:r>
            <a:r>
              <a:rPr lang="cs-CZ" sz="2000" b="1" dirty="0" smtClean="0"/>
              <a:t>nezbytné k realizaci projektu a musí vytvářet novou hodnotu</a:t>
            </a:r>
            <a:r>
              <a:rPr lang="cs-CZ" sz="2000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Předmětem nákupu mohou být následující služby: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Zpracování analýz, studií, průzkumů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Lektorské služby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Školení a kurzy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Vytvoření nových publikací, školicích materiálů nebo manuálů, CD, DVD (nejedná se o nákup původních děl)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Pronájem prostor pro práci s cílovou skupinou (pronájem </a:t>
            </a:r>
            <a:r>
              <a:rPr lang="cs-CZ" sz="2000" dirty="0"/>
              <a:t>u</a:t>
            </a:r>
            <a:r>
              <a:rPr lang="cs-CZ" sz="2000" dirty="0" smtClean="0"/>
              <a:t>čebny, prostor pro chráněnou dílnu)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8674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Nákup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0" smtClean="0"/>
              <a:t>Způsobilými výdaji nejsou výdaje na nákup lektorských služeb/školení/kurzů, na které má příjemce/partner platnou akreditaci. U těchto kurzů se má za to že zapojení externího dodavatele nenaplňuje podmínku hospodárnosti.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algn="just">
              <a:lnSpc>
                <a:spcPct val="100000"/>
              </a:lnSpc>
            </a:pPr>
            <a:r>
              <a:rPr lang="cs-CZ" sz="2000" dirty="0" smtClean="0"/>
              <a:t>Pokud výdaje na nákup služeb patří mezi nepřímé náklady a současně je při financování příslušného projektu dle právního aktu o poskytnutí podpory aplikováno pravidlo o nepřímých nákladech, pak tyto výdaje nelze zařadit mezi přímé způsobilé výdaje.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55019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Přímá podpora cílové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Výdaje spojené se zapojením cílové skupiny do projektu (náklady na zaměstnávání a vzdělávání cílové skupiny</a:t>
            </a:r>
          </a:p>
          <a:p>
            <a:pPr algn="just">
              <a:lnSpc>
                <a:spcPct val="100000"/>
              </a:lnSpc>
            </a:pPr>
            <a:r>
              <a:rPr lang="cs-CZ" sz="2000" b="1" dirty="0" smtClean="0"/>
              <a:t>Mzdové příspěvky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Výdaje vzniklé v souvislosti s umístěním/udržením osoby z CS na trh práce. 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Výdaje jsou způsobilé až do výše 100 % mzdových nákladů na dané pracovní místo. Maximální limit stanovený pro měsíc práce zaměstnance je ve výši trojnásobku minimální mzdy</a:t>
            </a:r>
            <a:r>
              <a:rPr lang="cs-CZ" sz="2000" dirty="0"/>
              <a:t>. </a:t>
            </a:r>
            <a:endParaRPr lang="cs-CZ" sz="20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Minimální </a:t>
            </a:r>
            <a:r>
              <a:rPr lang="cs-CZ" sz="2000" dirty="0"/>
              <a:t>mzda je stanovena nařízením vlády </a:t>
            </a:r>
            <a:r>
              <a:rPr lang="cs-CZ" sz="2000" dirty="0">
                <a:solidFill>
                  <a:schemeClr val="accent1"/>
                </a:solidFill>
              </a:rPr>
              <a:t>č. </a:t>
            </a:r>
            <a:r>
              <a:rPr lang="cs-CZ" sz="2000" smtClean="0">
                <a:solidFill>
                  <a:schemeClr val="accent1"/>
                </a:solidFill>
              </a:rPr>
              <a:t>336/2016 </a:t>
            </a:r>
            <a:r>
              <a:rPr lang="cs-CZ" sz="2000" dirty="0" smtClean="0">
                <a:solidFill>
                  <a:schemeClr val="accent1"/>
                </a:solidFill>
              </a:rPr>
              <a:t>Sb.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Cestovní náhrady (jízdné, ubytování účastníků projektu) – viz. </a:t>
            </a:r>
            <a:r>
              <a:rPr lang="cs-CZ" sz="2000" dirty="0"/>
              <a:t>b</a:t>
            </a:r>
            <a:r>
              <a:rPr lang="cs-CZ" sz="2000" dirty="0" smtClean="0"/>
              <a:t>od Cestovné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400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4775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Daň z přidané hodnoty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dirty="0" smtClean="0"/>
              <a:t>Určení způsobilosti DPH se liší pro plátce a neplátce DPH: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Plátce DPH </a:t>
            </a:r>
            <a:r>
              <a:rPr lang="cs-CZ" sz="2000" dirty="0" smtClean="0"/>
              <a:t>– způsobilým výdajem je ta část DPH, u které nemá plátce nárok na odpočet daně na vstupu. Pokud si lze uplatnit nárok na odpočet daně na vstupu, pak DPH není uznatelným výdajem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 smtClean="0">
                <a:solidFill>
                  <a:srgbClr val="143F7E"/>
                </a:solidFill>
              </a:rPr>
              <a:t>Neplátci </a:t>
            </a:r>
            <a:r>
              <a:rPr lang="cs-CZ" altLang="cs-CZ" sz="2000" b="1" dirty="0">
                <a:solidFill>
                  <a:srgbClr val="143F7E"/>
                </a:solidFill>
              </a:rPr>
              <a:t>DPH </a:t>
            </a:r>
            <a:r>
              <a:rPr lang="cs-CZ" altLang="cs-CZ" sz="2000" dirty="0">
                <a:solidFill>
                  <a:srgbClr val="143F7E"/>
                </a:solidFill>
              </a:rPr>
              <a:t>- nemají nárok na odpočet DPH na vstupu. DPH je považována za způsobilý výdaj</a:t>
            </a:r>
            <a:r>
              <a:rPr lang="cs-CZ" altLang="cs-CZ" sz="2000" dirty="0" smtClean="0">
                <a:solidFill>
                  <a:srgbClr val="143F7E"/>
                </a:solidFill>
              </a:rPr>
              <a:t>.</a:t>
            </a:r>
          </a:p>
          <a:p>
            <a:pPr marL="457200" indent="-45720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altLang="cs-CZ" sz="2000" dirty="0">
                <a:solidFill>
                  <a:srgbClr val="143F7E"/>
                </a:solidFill>
              </a:rPr>
              <a:t>	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000" u="sng" dirty="0">
                <a:solidFill>
                  <a:srgbClr val="143F7E"/>
                </a:solidFill>
              </a:rPr>
              <a:t>Platí zásada, že DPH je buď uznatelným výdajem projektu, nebo ho lze uplatnit u FÚ, není možný souběh </a:t>
            </a:r>
            <a:r>
              <a:rPr lang="cs-CZ" altLang="cs-CZ" sz="2000" u="sng" dirty="0" smtClean="0">
                <a:solidFill>
                  <a:srgbClr val="143F7E"/>
                </a:solidFill>
              </a:rPr>
              <a:t>obojího</a:t>
            </a:r>
            <a:r>
              <a:rPr lang="cs-CZ" altLang="cs-CZ" sz="2000" u="sng" dirty="0">
                <a:solidFill>
                  <a:srgbClr val="143F7E"/>
                </a:solidFill>
              </a:rPr>
              <a:t> </a:t>
            </a:r>
            <a:r>
              <a:rPr lang="cs-CZ" altLang="cs-CZ" sz="2000" u="sng" dirty="0" smtClean="0">
                <a:solidFill>
                  <a:srgbClr val="143F7E"/>
                </a:solidFill>
              </a:rPr>
              <a:t>!</a:t>
            </a:r>
            <a:endParaRPr lang="cs-CZ" altLang="cs-CZ" sz="2000" u="sng" dirty="0">
              <a:solidFill>
                <a:srgbClr val="143F7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00297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Dokladování výdajů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84784"/>
            <a:ext cx="8064500" cy="460851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dirty="0"/>
              <a:t>Všechny způsobilé výdaje projektu, které nepatří do nepřímých nákladů, musí být příjemce </a:t>
            </a:r>
            <a:r>
              <a:rPr lang="cs-CZ" sz="2000" dirty="0" smtClean="0"/>
              <a:t>schopen doložit</a:t>
            </a:r>
            <a:r>
              <a:rPr lang="cs-CZ" sz="2000" dirty="0"/>
              <a:t>. Originály dokladů jsou archivovány u toho subjektu (příjemce/partnera), u kterého vznikly.</a:t>
            </a:r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dirty="0"/>
              <a:t>Kopie/</a:t>
            </a:r>
            <a:r>
              <a:rPr lang="cs-CZ" sz="2000" dirty="0" err="1"/>
              <a:t>skeny</a:t>
            </a:r>
            <a:r>
              <a:rPr lang="cs-CZ" sz="2000" dirty="0"/>
              <a:t> musí být k dispozici ŘO, přičemž některé je třeba doložit přímo k žádosti o platbu, jiné </a:t>
            </a:r>
            <a:r>
              <a:rPr lang="cs-CZ" sz="2000" dirty="0" smtClean="0"/>
              <a:t>předloží </a:t>
            </a:r>
            <a:r>
              <a:rPr lang="cs-CZ" sz="2000" dirty="0"/>
              <a:t>příjemce v případě kontroly projektu na </a:t>
            </a:r>
            <a:r>
              <a:rPr lang="cs-CZ" sz="2000" dirty="0" smtClean="0"/>
              <a:t>místě (viz. tab. č. 8 – Pravidla pro dokladování výdajů).</a:t>
            </a:r>
            <a:endParaRPr lang="cs-CZ" sz="2000" dirty="0"/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dirty="0"/>
              <a:t>Příjemce je povinen zajistit označení každého originálu účetního dokladu, který dokládá </a:t>
            </a:r>
            <a:r>
              <a:rPr lang="cs-CZ" sz="2000" dirty="0" smtClean="0"/>
              <a:t>přímý způsobilý </a:t>
            </a:r>
            <a:r>
              <a:rPr lang="cs-CZ" sz="2000" dirty="0"/>
              <a:t>výdaj projektu </a:t>
            </a:r>
            <a:r>
              <a:rPr lang="cs-CZ" sz="2000" u="sng" dirty="0"/>
              <a:t>registračním číslem projektu</a:t>
            </a:r>
            <a:r>
              <a:rPr lang="cs-CZ" sz="2000" dirty="0"/>
              <a:t>. Označení provede vepsáním </a:t>
            </a:r>
            <a:r>
              <a:rPr lang="cs-CZ" sz="2000" dirty="0" smtClean="0"/>
              <a:t>textu/razítkem.</a:t>
            </a:r>
            <a:endParaRPr lang="cs-CZ" sz="2000" dirty="0"/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dirty="0"/>
              <a:t>K žádosti o platbu je nutné do IS KP14+ naskenovat účetní doklad </a:t>
            </a:r>
            <a:r>
              <a:rPr lang="cs-CZ" sz="2000" dirty="0" smtClean="0"/>
              <a:t> </a:t>
            </a:r>
            <a:r>
              <a:rPr lang="cs-CZ" sz="2000" b="1" dirty="0"/>
              <a:t>pokud částka, která </a:t>
            </a:r>
            <a:r>
              <a:rPr lang="cs-CZ" sz="2000" b="1" dirty="0" smtClean="0"/>
              <a:t>je </a:t>
            </a:r>
            <a:r>
              <a:rPr lang="cs-CZ" sz="2000" b="1" dirty="0"/>
              <a:t>z něj nárokována přesahuje 10 000,- Kč</a:t>
            </a:r>
            <a:r>
              <a:rPr lang="cs-CZ" sz="2000" dirty="0"/>
              <a:t>. Doklady, z nichž je nárokována menší částka, </a:t>
            </a:r>
            <a:r>
              <a:rPr lang="cs-CZ" sz="2000" dirty="0" smtClean="0"/>
              <a:t>není </a:t>
            </a:r>
            <a:r>
              <a:rPr lang="cs-CZ" sz="2000" dirty="0"/>
              <a:t>třeba skenovat do IS KP14+ jako přílohu soupisky </a:t>
            </a:r>
            <a:r>
              <a:rPr lang="cs-CZ" sz="2000" dirty="0" smtClean="0"/>
              <a:t>dokladů.</a:t>
            </a:r>
            <a:endParaRPr lang="cs-CZ" sz="2000" dirty="0"/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endParaRPr lang="cs-CZ" sz="2000" b="1" dirty="0"/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b="1" dirty="0"/>
              <a:t>	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55637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Účetnictví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000" cy="496855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Příjemci jsou povinni vést účetnictví nebo daňovou evidenci v souladu </a:t>
            </a:r>
            <a:br>
              <a:rPr lang="cs-CZ" sz="2000" dirty="0" smtClean="0"/>
            </a:br>
            <a:r>
              <a:rPr lang="cs-CZ" sz="2000" dirty="0" smtClean="0"/>
              <a:t>s předpisy ČR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Příjemci, kteří vedou účetnictví podle zákona č. 563/1991 Sb., </a:t>
            </a:r>
            <a:br>
              <a:rPr lang="cs-CZ" sz="2000" dirty="0" smtClean="0"/>
            </a:br>
            <a:r>
              <a:rPr lang="cs-CZ" sz="2000" dirty="0" smtClean="0"/>
              <a:t>o účetnictví, vedou účetnictví způsobem, který zajistí jednoznačně přiřazení účetních položek spadajících do přímých nákladů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Příjemci, kteří nevedou účetnictví podle zákona č. 563/1991 Sb., jsou povinni vést daňovou evidenci podle zákona č. 586/1992 Sb. </a:t>
            </a:r>
            <a:br>
              <a:rPr lang="cs-CZ" sz="2000" dirty="0" smtClean="0"/>
            </a:br>
            <a:r>
              <a:rPr lang="cs-CZ" sz="2000" dirty="0" smtClean="0"/>
              <a:t>o daních z příjmů, rozšířenou o následující požadavky: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Povedou oddělenou evidenci nebo odpovídající kód ke všem příjmům spadajících do přímých nákladů s jednoznačnou vazbou na projekt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Příslušný doklad musí splňovat </a:t>
            </a:r>
            <a:r>
              <a:rPr lang="cs-CZ" sz="2000" b="1" dirty="0" smtClean="0"/>
              <a:t>předepsané náležitosti účetního dokladu</a:t>
            </a:r>
            <a:r>
              <a:rPr lang="cs-CZ" sz="2000" dirty="0" smtClean="0"/>
              <a:t> ve smyslu § 11 zákona č. 563/1991 Sb., popř. náležitosti daňového dokladu ve smyslu § 29-30 zákona o DPH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8094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Účetnictví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cs-CZ" sz="2000" dirty="0" smtClean="0"/>
              <a:t>Doklady musí být správné, úplné, průkazné, srozumitelné a průběžně chronologicky vedené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000" dirty="0" smtClean="0"/>
              <a:t>Při kontrole příjemce poskytne na vyžádání kontrolnímu orgánu daňovou evidenci v plném rozsahu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r>
              <a:rPr lang="cs-CZ" sz="2000" dirty="0" smtClean="0"/>
              <a:t>Příjemci musí vést účetnictví/daňovou evidenci s jednoznačnou vazbou na projekt.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133052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Rozpočet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500" cy="4608512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smtClean="0"/>
              <a:t>Základní struktura rozpočtu</a:t>
            </a:r>
            <a:r>
              <a:rPr lang="cs-CZ" sz="2000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Osobní náklady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Cestovné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Zařízení a vybavení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Režijní a administrativní výdaje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Nákup služeb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Drobné stavební úpravy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Přímá podpora cílové skupiny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Křížové financování – není v rámci výzvy umožněno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035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Oprávnění žadatelé A PARTNEŘI VÝZVY 03_16_058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865743"/>
              </p:ext>
            </p:extLst>
          </p:nvPr>
        </p:nvGraphicFramePr>
        <p:xfrm>
          <a:off x="539552" y="1700808"/>
          <a:ext cx="806450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66"/>
                <a:gridCol w="5688434"/>
              </a:tblGrid>
              <a:tr h="414004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Definice jednotlivých</a:t>
                      </a:r>
                      <a:r>
                        <a:rPr lang="cs-CZ" baseline="0" dirty="0" smtClean="0"/>
                        <a:t> oprávněných žadatelů a partnerů (1)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327082">
                <a:tc>
                  <a:txBody>
                    <a:bodyPr/>
                    <a:lstStyle/>
                    <a:p>
                      <a:r>
                        <a:rPr lang="cs-CZ" dirty="0" smtClean="0"/>
                        <a:t>Obce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Obce dle zákona č. 128/2000 Sb., o</a:t>
                      </a:r>
                      <a:r>
                        <a:rPr lang="cs-CZ" baseline="0" dirty="0" smtClean="0"/>
                        <a:t> obcích (obecní zřízení) a zákona č. 314/2002 Sb., o stanovení obcí s pověřeným obecním úřadem a stanovení obcí s rozšířenou působností.</a:t>
                      </a:r>
                      <a:endParaRPr lang="cs-CZ" dirty="0"/>
                    </a:p>
                  </a:txBody>
                  <a:tcPr/>
                </a:tc>
              </a:tr>
              <a:tr h="1020832">
                <a:tc>
                  <a:txBody>
                    <a:bodyPr/>
                    <a:lstStyle/>
                    <a:p>
                      <a:r>
                        <a:rPr lang="cs-CZ" dirty="0" smtClean="0"/>
                        <a:t>Kraje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Kraje dle ústavního zákona č. 347/1997 Sb., o vytvoření vyšších územních samosprávních</a:t>
                      </a:r>
                      <a:r>
                        <a:rPr lang="cs-CZ" baseline="0" dirty="0" smtClean="0"/>
                        <a:t> celků a zákona č. 129/2000 Sb., o krajích – krajské zřízení.</a:t>
                      </a:r>
                      <a:endParaRPr lang="cs-CZ" dirty="0"/>
                    </a:p>
                  </a:txBody>
                  <a:tcPr/>
                </a:tc>
              </a:tr>
              <a:tr h="1633331">
                <a:tc>
                  <a:txBody>
                    <a:bodyPr/>
                    <a:lstStyle/>
                    <a:p>
                      <a:r>
                        <a:rPr lang="cs-CZ" dirty="0" smtClean="0"/>
                        <a:t>Asociace</a:t>
                      </a:r>
                      <a:r>
                        <a:rPr lang="cs-CZ" baseline="0" dirty="0" smtClean="0"/>
                        <a:t> a sdružení obcí a krajů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Asociace krajů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Svaz</a:t>
                      </a:r>
                      <a:r>
                        <a:rPr lang="cs-CZ" baseline="0" dirty="0" smtClean="0"/>
                        <a:t> měst a obcí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Sdružení místních samospráv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Národní síť Zdravých měst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Spolek pro obnovu venkova.</a:t>
                      </a:r>
                      <a:endParaRPr lang="cs-CZ" dirty="0"/>
                    </a:p>
                  </a:txBody>
                  <a:tcPr/>
                </a:tc>
              </a:tr>
              <a:tr h="645311">
                <a:tc>
                  <a:txBody>
                    <a:bodyPr/>
                    <a:lstStyle/>
                    <a:p>
                      <a:r>
                        <a:rPr lang="cs-CZ" dirty="0" smtClean="0"/>
                        <a:t>Dobrovolné</a:t>
                      </a:r>
                      <a:r>
                        <a:rPr lang="cs-CZ" baseline="0" dirty="0" smtClean="0"/>
                        <a:t> svazky obcí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Dobrovolné svazky obcí dle zákona 128/2000 Sb., o obcích (obecní zřízení).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Způsobilé výdaje - upozornění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1412874"/>
            <a:ext cx="8064500" cy="5184477"/>
          </a:xfrm>
        </p:spPr>
        <p:txBody>
          <a:bodyPr rtlCol="0">
            <a:noAutofit/>
          </a:bodyPr>
          <a:lstStyle/>
          <a:p>
            <a:pPr marL="432000" indent="-432000" algn="just" fontAlgn="auto">
              <a:lnSpc>
                <a:spcPct val="100000"/>
              </a:lnSpc>
              <a:defRPr/>
            </a:pPr>
            <a:r>
              <a:rPr lang="cs-CZ" sz="1900" b="1" u="sng" dirty="0" smtClean="0"/>
              <a:t>Nepřímé </a:t>
            </a:r>
            <a:r>
              <a:rPr lang="cs-CZ" sz="1900" b="1" u="sng" dirty="0"/>
              <a:t>náklady obsahují navíc:</a:t>
            </a:r>
          </a:p>
          <a:p>
            <a:pPr marL="666000" lvl="1" indent="-252000" algn="just" fontAlgn="auto">
              <a:lnSpc>
                <a:spcPct val="100000"/>
              </a:lnSpc>
              <a:defRPr/>
            </a:pPr>
            <a:r>
              <a:rPr lang="cs-CZ" sz="1900" dirty="0"/>
              <a:t>Osobní náklady na pracovníky realizačního týmu, kteří nepracují </a:t>
            </a:r>
            <a:r>
              <a:rPr lang="cs-CZ" sz="1900" dirty="0" smtClean="0"/>
              <a:t/>
            </a:r>
            <a:br>
              <a:rPr lang="cs-CZ" sz="1900" dirty="0" smtClean="0"/>
            </a:br>
            <a:r>
              <a:rPr lang="cs-CZ" sz="1900" dirty="0" smtClean="0"/>
              <a:t>s </a:t>
            </a:r>
            <a:r>
              <a:rPr lang="cs-CZ" sz="1900" dirty="0"/>
              <a:t>cílovou skupinou ani nepracují na výstupu, který využije cílová skupina</a:t>
            </a:r>
          </a:p>
          <a:p>
            <a:pPr marL="666000" lvl="1" indent="-252000" algn="just" fontAlgn="auto">
              <a:lnSpc>
                <a:spcPct val="100000"/>
              </a:lnSpc>
              <a:defRPr/>
            </a:pPr>
            <a:r>
              <a:rPr lang="cs-CZ" sz="1900" dirty="0"/>
              <a:t>Náklady na jakékoli stravování (občerstvení, ale i stravné) cílové skupiny i realizačního týmu (kromě cestovních náhrad při zahraničních pracovních cestách</a:t>
            </a:r>
            <a:r>
              <a:rPr lang="cs-CZ" sz="1900" dirty="0" smtClean="0"/>
              <a:t>)</a:t>
            </a:r>
            <a:endParaRPr lang="cs-CZ" sz="1900" b="1" u="sng" dirty="0" smtClean="0"/>
          </a:p>
          <a:p>
            <a:pPr marL="432000" indent="-432000" algn="just" fontAlgn="auto">
              <a:lnSpc>
                <a:spcPct val="100000"/>
              </a:lnSpc>
              <a:defRPr/>
            </a:pPr>
            <a:r>
              <a:rPr lang="cs-CZ" sz="1900" b="1" dirty="0" smtClean="0"/>
              <a:t>Přesun prostředků </a:t>
            </a:r>
            <a:r>
              <a:rPr lang="cs-CZ" sz="1900" dirty="0" smtClean="0"/>
              <a:t>mezi jednotlivými kapitolami rozpočtu </a:t>
            </a:r>
            <a:r>
              <a:rPr lang="cs-CZ" sz="1900" b="1" dirty="0" smtClean="0"/>
              <a:t>vyšší než 20 % celkových způsobilých výdajů projektu </a:t>
            </a:r>
            <a:r>
              <a:rPr lang="cs-CZ" sz="1900" dirty="0" smtClean="0"/>
              <a:t>= podstatná změna, která nevyžaduje vydání změnového právního aktu.</a:t>
            </a:r>
          </a:p>
          <a:p>
            <a:pPr marL="432000" lvl="1" indent="-432000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"/>
              <a:defRPr/>
            </a:pPr>
            <a:r>
              <a:rPr lang="cs-CZ" sz="1900" dirty="0" smtClean="0"/>
              <a:t>Součet poskytnutých </a:t>
            </a:r>
            <a:r>
              <a:rPr lang="cs-CZ" sz="1900" dirty="0"/>
              <a:t>odměn člena realizačního týmu v daném kalendářním roce </a:t>
            </a:r>
            <a:r>
              <a:rPr lang="cs-CZ" sz="1900" dirty="0" smtClean="0"/>
              <a:t> </a:t>
            </a:r>
            <a:r>
              <a:rPr lang="cs-CZ" sz="1900" dirty="0"/>
              <a:t>nesmí překročit </a:t>
            </a:r>
            <a:r>
              <a:rPr lang="cs-CZ" sz="1900" b="1" dirty="0"/>
              <a:t>25 % jeho mzdy/platu za rok</a:t>
            </a:r>
            <a:endParaRPr lang="cs-CZ" sz="1900" b="1" u="sng" dirty="0"/>
          </a:p>
          <a:p>
            <a:pPr marL="432000" indent="-432000" fontAlgn="auto">
              <a:lnSpc>
                <a:spcPts val="2880"/>
              </a:lnSpc>
              <a:defRPr/>
            </a:pPr>
            <a:endParaRPr lang="cs-CZ" sz="1400" b="1" dirty="0" smtClean="0"/>
          </a:p>
          <a:p>
            <a:pPr marL="414000" lvl="1" indent="0" fontAlgn="auto">
              <a:buNone/>
              <a:defRPr/>
            </a:pPr>
            <a:endParaRPr lang="cs-CZ" sz="1400" dirty="0" smtClean="0"/>
          </a:p>
          <a:p>
            <a:pPr marL="414000" lvl="1" indent="0" fontAlgn="auto">
              <a:buNone/>
              <a:defRPr/>
            </a:pPr>
            <a:endParaRPr lang="cs-CZ" sz="1400" b="1" u="sng" dirty="0"/>
          </a:p>
          <a:p>
            <a:pPr marL="666000" lvl="1" indent="-252000" fontAlgn="auto">
              <a:defRPr/>
            </a:pPr>
            <a:endParaRPr lang="cs-CZ" sz="1400" dirty="0" smtClean="0"/>
          </a:p>
          <a:p>
            <a:pPr marL="666000" lvl="1" indent="-252000" fontAlgn="auto">
              <a:defRPr/>
            </a:pPr>
            <a:endParaRPr lang="cs-CZ" sz="1400" dirty="0" smtClean="0"/>
          </a:p>
          <a:p>
            <a:pPr marL="414000" lvl="1" indent="0" fontAlgn="auto">
              <a:buFont typeface="Wingdings" pitchFamily="2" charset="2"/>
              <a:buNone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B58AF-2E43-492A-8D42-C6E85B8381D3}" type="slidenum">
              <a:rPr lang="cs-CZ"/>
              <a:pPr>
                <a:defRPr/>
              </a:pPr>
              <a:t>90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7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Podstatné/nepodstatné 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dirty="0" smtClean="0"/>
              <a:t>Podstatné změny – ŘO si vyhrazuje právo tyto změny schvalovat.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b="1" u="sng" dirty="0" smtClean="0"/>
              <a:t>Podstatné změny (finančního charakteru), které nevyžadují vydání změnového právního aktu: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Přesun prostředků mezi jednotlivými kapitolami rozpočtu vyšší než 20 % celkových způsobilých výdajů projektu v režimu financování skutečně prokazovaných výdajů. Změnový právní akt je relevantní, pokud se v rámci něj změnil rozpočet projektu.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Přesun v rozpočtu mezi položkami na neinvestiční a investiční výdaje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Změna bankovního účtu projektu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9017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Podstatné/nepodstatné 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b="1" u="sng" dirty="0"/>
              <a:t>Podstatné změny (finančního charakteru), které </a:t>
            </a:r>
            <a:r>
              <a:rPr lang="cs-CZ" sz="2000" b="1" u="sng" dirty="0" smtClean="0"/>
              <a:t>vyžadují </a:t>
            </a:r>
            <a:r>
              <a:rPr lang="cs-CZ" sz="2000" b="1" u="sng" dirty="0"/>
              <a:t>vydání změnového </a:t>
            </a:r>
            <a:r>
              <a:rPr lang="cs-CZ" sz="2000" b="1" u="sng" dirty="0" smtClean="0"/>
              <a:t>právního aktu</a:t>
            </a:r>
            <a:endParaRPr lang="cs-CZ" sz="2000" b="1" u="sng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Navýšení celkového rozpočtu projektu – možné pouze ve výjimečných případech a pouze u projektů přímého přidělení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u="sng" dirty="0" smtClean="0"/>
              <a:t>Nepodstatné </a:t>
            </a:r>
            <a:r>
              <a:rPr lang="cs-CZ" sz="2000" b="1" u="sng" dirty="0"/>
              <a:t>změny (finančního charakteru</a:t>
            </a:r>
            <a:r>
              <a:rPr lang="cs-CZ" sz="2000" b="1" u="sng" dirty="0" smtClean="0"/>
              <a:t>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Změna finančního plánu projektu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Změna rozpočtu  v rámci jedné kapitoly rozpočtu (přesun prostředků mezi položkami, vytváření nových položek)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Přesun prostředků mezi jednotlivými kapitolami rozpočtu do výše 20 % celkových způsobilých výdajů projektu v režimu financování skutečně prokazovaných výdajů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51668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Změny rozpočtu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500" cy="472511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V průběhu realizace projektu mohou být prováděny změny rozpočtu projektu.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Změny nesmí narušit charakter a hlavní záměr projektu a musí být pro projekt nezbytné a efektivní.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Každá i nepodstatná změna rozpočtu musí být odůvodněna.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V rámci změn rozpočtu je možné vytvořit nebo zrušit položku rozpočtu.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u="sng" dirty="0" smtClean="0"/>
              <a:t>Při provádění (podstatných i nepodstatných) změn rozpočtu musí být dodrženy následující podmínky: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 smtClean="0"/>
              <a:t>Rozpočet soutěžního projektu nemůže být po jeho schválení navýšen,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 smtClean="0"/>
              <a:t>Rozpočet projektu přímého přidělení může být navýšen jen ve výjimečných a řádně odůvodněných případech (ŘO posuzuje dopad navýšení na cíle projektu, rozsah a kvalitu realizace aktivit a cílovou hodnotu indikátorů).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 smtClean="0"/>
              <a:t>Podíl investičních výdajů v rámci celkových způsobilých výdajů nesmí být vyšší než 50 %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84260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Dodržování rozpočtu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Čerpání prostředků v rámci jednotlivých položek schváleného rozpočtu nemůže být vyšší než rozpočet položky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V případě, že by hrozilo překročení rozpočtované částky u některé položky, musí být provedena rozpočtová změna tak, aby čerpání položky nepřevýšilo její plánovanou výši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Celkové překročení rozpočtu není možné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52239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Projekty s nepřímými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Specifická část pravidel, kap. 6.4</a:t>
            </a:r>
          </a:p>
          <a:p>
            <a:r>
              <a:rPr lang="cs-CZ" sz="2000" dirty="0" smtClean="0"/>
              <a:t>Vyjadřují se v jednotkách % vzhledem k celkovým způsobilým přímým nákladům</a:t>
            </a:r>
          </a:p>
          <a:p>
            <a:r>
              <a:rPr lang="cs-CZ" sz="2000" dirty="0" smtClean="0"/>
              <a:t>Ve výzvě je určena výše nepřímých nákladů 25%</a:t>
            </a:r>
          </a:p>
          <a:p>
            <a:r>
              <a:rPr lang="cs-CZ" sz="2000" dirty="0"/>
              <a:t>U projektů, kde podstatná část nákladů vznikne formou nákupu služeb od externích dodavatelů dochází ke snížení podílu nepřímých nákladů</a:t>
            </a:r>
          </a:p>
          <a:p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41062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Snížení % nepřímých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725344"/>
          </a:xfrm>
        </p:spPr>
        <p:txBody>
          <a:bodyPr/>
          <a:lstStyle/>
          <a:p>
            <a:pPr algn="just"/>
            <a:r>
              <a:rPr lang="cs-CZ" sz="2000" dirty="0" smtClean="0"/>
              <a:t>Podíl </a:t>
            </a:r>
            <a:r>
              <a:rPr lang="cs-CZ" sz="2000" dirty="0"/>
              <a:t>pro NN je stanoven fixně na celou dobu realizace projektu (změna % je možná pouze směrem dolů</a:t>
            </a:r>
            <a:r>
              <a:rPr lang="cs-CZ" sz="2000" dirty="0" smtClean="0"/>
              <a:t>)</a:t>
            </a:r>
            <a:endParaRPr lang="cs-CZ" sz="2000" dirty="0"/>
          </a:p>
          <a:p>
            <a:pPr algn="just"/>
            <a:r>
              <a:rPr lang="cs-CZ" sz="2000" dirty="0"/>
              <a:t>Každá platba v sobě zahrnuje prostředky na přímé i </a:t>
            </a:r>
            <a:r>
              <a:rPr lang="cs-CZ" sz="2000" dirty="0" smtClean="0"/>
              <a:t>nepřímé N</a:t>
            </a:r>
            <a:endParaRPr lang="cs-CZ" sz="2000" dirty="0"/>
          </a:p>
          <a:p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96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56955"/>
              </p:ext>
            </p:extLst>
          </p:nvPr>
        </p:nvGraphicFramePr>
        <p:xfrm>
          <a:off x="1259632" y="3861048"/>
          <a:ext cx="6552728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980"/>
                <a:gridCol w="3200748"/>
              </a:tblGrid>
              <a:tr h="122312">
                <a:tc>
                  <a:txBody>
                    <a:bodyPr/>
                    <a:lstStyle/>
                    <a:p>
                      <a:r>
                        <a:rPr lang="cs-CZ" dirty="0" smtClean="0"/>
                        <a:t>Podíl nákupu služeb na celkových způsobilých nákladech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Snížení podílu nepřímých nákladů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&lt;0% – 60%&gt;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podíly NN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(60% - 90%)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Snížení na 3/5 (60%)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&lt;90% - 100%&gt;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Snížení na 1/5 (20%)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nepřímých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A</a:t>
            </a:r>
            <a:r>
              <a:rPr lang="cs-CZ" sz="2400" dirty="0" smtClean="0"/>
              <a:t>dministrativa</a:t>
            </a:r>
            <a:r>
              <a:rPr lang="cs-CZ" sz="2400" dirty="0"/>
              <a:t>, </a:t>
            </a:r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Ř</a:t>
            </a:r>
            <a:r>
              <a:rPr lang="cs-CZ" sz="2400" dirty="0" smtClean="0"/>
              <a:t>ízení </a:t>
            </a:r>
            <a:r>
              <a:rPr lang="cs-CZ" sz="2400" dirty="0"/>
              <a:t>projektu (vč. finančního), </a:t>
            </a:r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Ú</a:t>
            </a:r>
            <a:r>
              <a:rPr lang="cs-CZ" sz="2400" dirty="0" smtClean="0"/>
              <a:t>četnictví</a:t>
            </a:r>
            <a:r>
              <a:rPr lang="cs-CZ" sz="2400" dirty="0"/>
              <a:t>, personalistika</a:t>
            </a:r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O</a:t>
            </a:r>
            <a:r>
              <a:rPr lang="cs-CZ" sz="2400" dirty="0" smtClean="0"/>
              <a:t>bčerstvení </a:t>
            </a:r>
            <a:r>
              <a:rPr lang="cs-CZ" sz="2400" dirty="0"/>
              <a:t>a stravné osob zapojených do realizace projektu (realizačního týmu i cílové skupiny). Nepatří sem stravné poskytované jako součást cestovních náhrad spojených s pracovní cestou do zahraničí</a:t>
            </a:r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F</a:t>
            </a:r>
            <a:r>
              <a:rPr lang="cs-CZ" sz="2400" dirty="0" smtClean="0"/>
              <a:t>inanční </a:t>
            </a:r>
            <a:r>
              <a:rPr lang="cs-CZ" sz="2400" dirty="0"/>
              <a:t>a právní poradenství, které není poskytováno cílové </a:t>
            </a:r>
            <a:r>
              <a:rPr lang="cs-CZ" sz="2400" dirty="0" smtClean="0"/>
              <a:t>skupině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5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nepřímých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Autofit/>
          </a:bodyPr>
          <a:lstStyle/>
          <a:p>
            <a:pPr marL="342900" lvl="1" indent="-342900">
              <a:buSzPct val="91000"/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práva </a:t>
            </a:r>
            <a:r>
              <a:rPr lang="cs-CZ" dirty="0"/>
              <a:t>počítačových sítí a internetových stránek</a:t>
            </a:r>
          </a:p>
          <a:p>
            <a:pPr marL="342900" lvl="1" indent="-342900">
              <a:buSzPct val="91000"/>
              <a:buFont typeface="Arial" panose="020B0604020202020204" pitchFamily="34" charset="0"/>
              <a:buChar char="•"/>
            </a:pPr>
            <a:r>
              <a:rPr lang="cs-CZ" dirty="0"/>
              <a:t>O</a:t>
            </a:r>
            <a:r>
              <a:rPr lang="cs-CZ" dirty="0" smtClean="0"/>
              <a:t>prava </a:t>
            </a:r>
            <a:r>
              <a:rPr lang="cs-CZ" dirty="0"/>
              <a:t>a údržba zařízení a vybavení</a:t>
            </a:r>
          </a:p>
          <a:p>
            <a:pPr marL="342900" lvl="1" indent="-342900">
              <a:buSzPct val="91000"/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ajištění </a:t>
            </a:r>
            <a:r>
              <a:rPr lang="cs-CZ" dirty="0"/>
              <a:t>úklidu a ostrahy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446088" lvl="1" indent="-446088">
              <a:buFont typeface="Arial" panose="020B0604020202020204" pitchFamily="34" charset="0"/>
              <a:buChar char="•"/>
            </a:pPr>
            <a:r>
              <a:rPr lang="cs-CZ" sz="2400" dirty="0"/>
              <a:t>Cestovní náklady </a:t>
            </a:r>
            <a:r>
              <a:rPr lang="cs-CZ" sz="2400" dirty="0" smtClean="0"/>
              <a:t>RT</a:t>
            </a:r>
          </a:p>
          <a:p>
            <a:pPr marL="446088" lvl="1" indent="-446088">
              <a:buFont typeface="Courier New" panose="02070309020205020404" pitchFamily="49" charset="0"/>
              <a:buChar char="o"/>
            </a:pPr>
            <a:r>
              <a:rPr lang="cs-CZ" dirty="0" smtClean="0"/>
              <a:t>Vnitrostátní </a:t>
            </a:r>
            <a:r>
              <a:rPr lang="cs-CZ" dirty="0"/>
              <a:t>cesty</a:t>
            </a:r>
          </a:p>
          <a:p>
            <a:pPr marL="446088" lvl="1" indent="-446088">
              <a:buFont typeface="Courier New" panose="02070309020205020404" pitchFamily="49" charset="0"/>
              <a:buChar char="o"/>
            </a:pPr>
            <a:r>
              <a:rPr lang="cs-CZ" dirty="0"/>
              <a:t>Z</a:t>
            </a:r>
            <a:r>
              <a:rPr lang="cs-CZ" dirty="0" smtClean="0"/>
              <a:t>ahraniční </a:t>
            </a:r>
            <a:r>
              <a:rPr lang="cs-CZ" dirty="0"/>
              <a:t>pracovní cesty (jejichž cílem bylo zajištění informování a komunikace o projektu</a:t>
            </a:r>
            <a:r>
              <a:rPr lang="cs-CZ" dirty="0" smtClean="0"/>
              <a:t>)</a:t>
            </a:r>
            <a:endParaRPr lang="cs-CZ" dirty="0"/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15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nepřímých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Spotřební materiál, zařízení a vybavení</a:t>
            </a:r>
          </a:p>
          <a:p>
            <a:pPr lvl="1"/>
            <a:r>
              <a:rPr lang="cs-CZ" dirty="0"/>
              <a:t>Náklady na nákup papíru, nosičů dat, psacích </a:t>
            </a:r>
            <a:r>
              <a:rPr lang="cs-CZ" dirty="0" smtClean="0"/>
              <a:t>potřeb</a:t>
            </a:r>
          </a:p>
          <a:p>
            <a:pPr lvl="1"/>
            <a:r>
              <a:rPr lang="cs-CZ" dirty="0" smtClean="0"/>
              <a:t>Náklady na spotřební a kancelářský materiál určený pro administraci projektu (materiál pro cílovou skupinu patří do přímých nákladů)</a:t>
            </a:r>
            <a:endParaRPr lang="cs-CZ" dirty="0"/>
          </a:p>
          <a:p>
            <a:pPr lvl="1"/>
            <a:r>
              <a:rPr lang="cs-CZ" dirty="0"/>
              <a:t>Náklady na čistící prostředky a nástroje</a:t>
            </a:r>
          </a:p>
          <a:p>
            <a:pPr lvl="1"/>
            <a:r>
              <a:rPr lang="cs-CZ" dirty="0"/>
              <a:t>Odpisy </a:t>
            </a:r>
            <a:r>
              <a:rPr lang="cs-CZ" dirty="0" err="1"/>
              <a:t>ZaV</a:t>
            </a:r>
            <a:r>
              <a:rPr lang="cs-CZ" dirty="0"/>
              <a:t>, které neslouží pro potřeby CS</a:t>
            </a:r>
          </a:p>
          <a:p>
            <a:pPr lvl="1"/>
            <a:r>
              <a:rPr lang="cs-CZ" dirty="0"/>
              <a:t>Náklady na nájem a operativní leasing, které neslouží pro potřeby CS</a:t>
            </a:r>
          </a:p>
          <a:p>
            <a:pPr lvl="1"/>
            <a:r>
              <a:rPr lang="cs-CZ" dirty="0"/>
              <a:t>Náklady na nákup </a:t>
            </a:r>
            <a:r>
              <a:rPr lang="cs-CZ" dirty="0" err="1"/>
              <a:t>ZaV</a:t>
            </a:r>
            <a:r>
              <a:rPr lang="cs-CZ" dirty="0"/>
              <a:t>, které neslouží pro potřeby CS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4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9614</Words>
  <Application>Microsoft Office PowerPoint</Application>
  <PresentationFormat>Předvádění na obrazovce (4:3)</PresentationFormat>
  <Paragraphs>1241</Paragraphs>
  <Slides>109</Slides>
  <Notes>58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109</vt:i4>
      </vt:variant>
    </vt:vector>
  </HeadingPairs>
  <TitlesOfParts>
    <vt:vector size="110" baseType="lpstr">
      <vt:lpstr>prezentace</vt:lpstr>
      <vt:lpstr>SEMINÁŘ pro ŽADATELE  Výzvy 03_16_058 a 03_16_117   6. 4. 2017 Brno Vyhlašovatel výzev: MPSV  Odb.83 – Odbor realizace programů ESF veřejná správa a sociální inovace Odd. 832 – Oddělení projektů veřejné správy II  Kontaktní osoby:  PhDr. David Příhoda - david.prihoda@mpsv.cz Mgr. Karel Kárník - karel.karnik@mpsv.cz   </vt:lpstr>
      <vt:lpstr>  Výzva pro územní samosprávné celky  (obce, kraje, sdružení a asociace úsc) a Výzva pro územní samosprávné celky – hl. m. Praha   Výzva 03_16_058 VÝZVA 03_16_117 </vt:lpstr>
      <vt:lpstr>nastavení výzvy 03_16_058 a 03_16 _117</vt:lpstr>
      <vt:lpstr>VĚCNÉ ZAMĚŘENÍ výzvy 03_16_58 A 03_16_117</vt:lpstr>
      <vt:lpstr>Identifikace výzvy 03_16_058 A 03_16_117</vt:lpstr>
      <vt:lpstr>Míra podpory – rozpad zdrojů financování výzvy 03_16_058</vt:lpstr>
      <vt:lpstr>Míra podpory – rozpad zdrojů financování výzvy 03_16_117</vt:lpstr>
      <vt:lpstr>ZPŮSOBILOST VÝDAJŮ VÝZVY  03_16_058 A 03_16_117</vt:lpstr>
      <vt:lpstr>Oprávnění žadatelé A PARTNEŘI VÝZVY 03_16_058</vt:lpstr>
      <vt:lpstr>Oprávnění žadatelé A PARTNEŘI VÝZVY 03_16_117</vt:lpstr>
      <vt:lpstr>DEFINICE JEDNOTLIVÝCH CÍLOVÝCH SKUPIN VÝZVY 03_16_058 a 03_16_117</vt:lpstr>
      <vt:lpstr>Nepřímé náklady</vt:lpstr>
      <vt:lpstr>Podporované aktivity výzvy 03_16_058 A 03_16_117 (SC 4.1.1)</vt:lpstr>
      <vt:lpstr>Řízení kvality – zaváděné metody (SC 4.1.1)</vt:lpstr>
      <vt:lpstr>Řízení kvality – zaváděné metody (SC 4.1.1)</vt:lpstr>
      <vt:lpstr>Řízení kvality – rozvoj metod  (SC 4.1.1)</vt:lpstr>
      <vt:lpstr>Řízení kvality – rozvoj metod  (SC 4.1.1)</vt:lpstr>
      <vt:lpstr>Tvorba strategických dokumentů (SC 4.1.1)</vt:lpstr>
      <vt:lpstr>Tvorba strategických dokumentů (SC 4.1.1)</vt:lpstr>
      <vt:lpstr>Tvorba strategických dokumentů (SC 4.1.1)</vt:lpstr>
      <vt:lpstr>Procesní řízení (SC 4.1.1)</vt:lpstr>
      <vt:lpstr>Podporované aktivity výzvy 03_16_058 A 03_16_117 (SC 4.1.2)</vt:lpstr>
      <vt:lpstr>Vzdělávání a rozvoj úředníků</vt:lpstr>
      <vt:lpstr>Riziko dvojího financování</vt:lpstr>
      <vt:lpstr>Hodnocení projektů</vt:lpstr>
      <vt:lpstr>Postup při hodnocení projektů</vt:lpstr>
      <vt:lpstr>Časová dotace procesu hodnocení</vt:lpstr>
      <vt:lpstr>hodnocení  přijatelnosti  (HP) a formálních náležitostí (HFN)</vt:lpstr>
      <vt:lpstr>Hodnocení přijatelnosti</vt:lpstr>
      <vt:lpstr>Hodnocení formálních náležitostí</vt:lpstr>
      <vt:lpstr>Věcné hodnocení</vt:lpstr>
      <vt:lpstr>věcné hodnocení - kritéria</vt:lpstr>
      <vt:lpstr>Deskriptory</vt:lpstr>
      <vt:lpstr>Stanovení výsledného počtu bodů</vt:lpstr>
      <vt:lpstr>výběrová komise</vt:lpstr>
      <vt:lpstr>Výběrová komise </vt:lpstr>
      <vt:lpstr>Před vydáním právního aktu</vt:lpstr>
      <vt:lpstr>Před vydáním právního aktu </vt:lpstr>
      <vt:lpstr>přezkum  hodnocení </vt:lpstr>
      <vt:lpstr>Na co si dát pozor</vt:lpstr>
      <vt:lpstr>Na co si dát pozor </vt:lpstr>
      <vt:lpstr>indikátory</vt:lpstr>
      <vt:lpstr>Indikátory</vt:lpstr>
      <vt:lpstr>Indikátory</vt:lpstr>
      <vt:lpstr>Indikátory</vt:lpstr>
      <vt:lpstr>Indikátory v projektové žádosti</vt:lpstr>
      <vt:lpstr>Identifikace podpořených osob</vt:lpstr>
      <vt:lpstr>Bagatelní podpora</vt:lpstr>
      <vt:lpstr>IS ESF 2014+</vt:lpstr>
      <vt:lpstr>IS ESF 2014+</vt:lpstr>
      <vt:lpstr>Indikátory v PO 4.1 ve výzvách č. 58 a 117 </vt:lpstr>
      <vt:lpstr>Indikátory v PO 4.1 ve výzvách č. 58 a 117 </vt:lpstr>
      <vt:lpstr>Indikátory v PO 4.1 ve výzvách č. 58 a 117 </vt:lpstr>
      <vt:lpstr>Indikátory v PO 4.1 ve výzvách č. 58 a 117 </vt:lpstr>
      <vt:lpstr>Indikátory v PO 4.1 ve výzvách č. 58 a 117 </vt:lpstr>
      <vt:lpstr>Indikátory v PO 4.1 ve výzvách č. 58 a 117 </vt:lpstr>
      <vt:lpstr>Indikátory v PO 4.1 ve výzvách č. 58 a 117 </vt:lpstr>
      <vt:lpstr>Realizační tým</vt:lpstr>
      <vt:lpstr>realizační tým</vt:lpstr>
      <vt:lpstr>realizační tým</vt:lpstr>
      <vt:lpstr>realizační tým</vt:lpstr>
      <vt:lpstr>Finanční aspekty projektů OPZ</vt:lpstr>
      <vt:lpstr>obsah</vt:lpstr>
      <vt:lpstr>Max. a min. výše výdajů projektu, rozpad zdrojů - výzva 03_16_058 </vt:lpstr>
      <vt:lpstr>Max. a min. výše výdajů projektu, rozpad zdrojů - výzva 03_16_117 </vt:lpstr>
      <vt:lpstr>Časová způsobilost,  Forma financování</vt:lpstr>
      <vt:lpstr>Forma financování</vt:lpstr>
      <vt:lpstr>Způsobilé a nezpůsobilé výdaje</vt:lpstr>
      <vt:lpstr>Způsobilé a nezpůsobilé výdaje</vt:lpstr>
      <vt:lpstr>Způsobilé a nezpůsobilé výdaje</vt:lpstr>
      <vt:lpstr>Způsobilé výdaje v režimu úplného vykazování - Osobní náklady</vt:lpstr>
      <vt:lpstr>Způsobilé výdaje v režimu úplného vykazování - Osobní náklady</vt:lpstr>
      <vt:lpstr>Osobní náklady</vt:lpstr>
      <vt:lpstr>Osobní náklady</vt:lpstr>
      <vt:lpstr>Osobní náklady - Odměny</vt:lpstr>
      <vt:lpstr>Osobní náklady - Odměny</vt:lpstr>
      <vt:lpstr>Osobní náklady</vt:lpstr>
      <vt:lpstr>Osobní náklady</vt:lpstr>
      <vt:lpstr>Cestovní náhrady</vt:lpstr>
      <vt:lpstr>Cestovní náhrady</vt:lpstr>
      <vt:lpstr>Nákup zařízení a vybavení </vt:lpstr>
      <vt:lpstr>Nákup služeb</vt:lpstr>
      <vt:lpstr>Nákup služeb</vt:lpstr>
      <vt:lpstr>Přímá podpora cílové skupiny</vt:lpstr>
      <vt:lpstr>Daň z přidané hodnoty</vt:lpstr>
      <vt:lpstr>Dokladování výdajů</vt:lpstr>
      <vt:lpstr>Účetnictví projektu</vt:lpstr>
      <vt:lpstr>Účetnictví projektu</vt:lpstr>
      <vt:lpstr>Rozpočet projektu</vt:lpstr>
      <vt:lpstr>Způsobilé výdaje - upozornění</vt:lpstr>
      <vt:lpstr>Podstatné/nepodstatné  změny</vt:lpstr>
      <vt:lpstr>Podstatné/nepodstatné  změny</vt:lpstr>
      <vt:lpstr>Změny rozpočtu</vt:lpstr>
      <vt:lpstr>Dodržování rozpočtu</vt:lpstr>
      <vt:lpstr>Projekty s nepřímými náklady</vt:lpstr>
      <vt:lpstr>Snížení % nepřímých nákladů</vt:lpstr>
      <vt:lpstr>Vymezení nepřímých nákladů</vt:lpstr>
      <vt:lpstr>Vymezení nepřímých nákladů</vt:lpstr>
      <vt:lpstr>Vymezení nepřímých nákladů</vt:lpstr>
      <vt:lpstr>Vymezení nepřímých nákladů</vt:lpstr>
      <vt:lpstr>Činnosti bez přímé vazby na cs</vt:lpstr>
      <vt:lpstr>Informační  a komunikační opatření (Publicita)  </vt:lpstr>
      <vt:lpstr>Povinnosti příjemců</vt:lpstr>
      <vt:lpstr>Sankce za nedodržování povinností v oblasti informování a komunikace</vt:lpstr>
      <vt:lpstr>Odkazy na dokumenty  a potřebné informace</vt:lpstr>
      <vt:lpstr>www.esFcr.cz</vt:lpstr>
      <vt:lpstr>www.esfcr.cz </vt:lpstr>
      <vt:lpstr>www.esfcr.cz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2017-04-10T13:33:58Z</dcterms:modified>
</cp:coreProperties>
</file>