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99"/>
  </p:notesMasterIdLst>
  <p:sldIdLst>
    <p:sldId id="418" r:id="rId5"/>
    <p:sldId id="468" r:id="rId6"/>
    <p:sldId id="419" r:id="rId7"/>
    <p:sldId id="420" r:id="rId8"/>
    <p:sldId id="421" r:id="rId9"/>
    <p:sldId id="424" r:id="rId10"/>
    <p:sldId id="423" r:id="rId11"/>
    <p:sldId id="46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70" r:id="rId26"/>
    <p:sldId id="470" r:id="rId27"/>
    <p:sldId id="473" r:id="rId28"/>
    <p:sldId id="474" r:id="rId29"/>
    <p:sldId id="476" r:id="rId30"/>
    <p:sldId id="481" r:id="rId31"/>
    <p:sldId id="483" r:id="rId32"/>
    <p:sldId id="486" r:id="rId33"/>
    <p:sldId id="487" r:id="rId34"/>
    <p:sldId id="489" r:id="rId35"/>
    <p:sldId id="491" r:id="rId36"/>
    <p:sldId id="493" r:id="rId37"/>
    <p:sldId id="495" r:id="rId38"/>
    <p:sldId id="497" r:id="rId39"/>
    <p:sldId id="511" r:id="rId40"/>
    <p:sldId id="512" r:id="rId41"/>
    <p:sldId id="513" r:id="rId42"/>
    <p:sldId id="514" r:id="rId43"/>
    <p:sldId id="515" r:id="rId44"/>
    <p:sldId id="516"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529" r:id="rId58"/>
    <p:sldId id="530" r:id="rId59"/>
    <p:sldId id="531" r:id="rId60"/>
    <p:sldId id="532" r:id="rId61"/>
    <p:sldId id="533" r:id="rId62"/>
    <p:sldId id="534" r:id="rId63"/>
    <p:sldId id="535" r:id="rId64"/>
    <p:sldId id="536" r:id="rId65"/>
    <p:sldId id="537" r:id="rId66"/>
    <p:sldId id="538" r:id="rId67"/>
    <p:sldId id="539" r:id="rId68"/>
    <p:sldId id="540" r:id="rId69"/>
    <p:sldId id="541" r:id="rId70"/>
    <p:sldId id="542" r:id="rId71"/>
    <p:sldId id="543" r:id="rId72"/>
    <p:sldId id="544" r:id="rId73"/>
    <p:sldId id="545" r:id="rId74"/>
    <p:sldId id="546" r:id="rId75"/>
    <p:sldId id="547" r:id="rId76"/>
    <p:sldId id="548" r:id="rId77"/>
    <p:sldId id="549"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 id="564" r:id="rId93"/>
    <p:sldId id="565" r:id="rId94"/>
    <p:sldId id="566" r:id="rId95"/>
    <p:sldId id="567" r:id="rId96"/>
    <p:sldId id="568" r:id="rId97"/>
    <p:sldId id="569" r:id="rId98"/>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0" name="Alexová Markéta, Ing.Arch. (MPSV)" initials="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howPr showNarration="true">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vertBarState="maximized">
    <p:restoredLeft sz="34587" autoAdjust="false"/>
    <p:restoredTop sz="84111" autoAdjust="false"/>
  </p:normalViewPr>
  <p:slideViewPr>
    <p:cSldViewPr showGuides="true">
      <p:cViewPr>
        <p:scale>
          <a:sx n="46" d="100"/>
          <a:sy n="46" d="100"/>
        </p:scale>
        <p:origin x="-636" y="-129"/>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80.xml" Type="http://schemas.openxmlformats.org/officeDocument/2006/relationships/slide" Id="rId84"/>
    <Relationship Target="slides/slide85.xml" Type="http://schemas.openxmlformats.org/officeDocument/2006/relationships/slide" Id="rId89"/>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slides/slide62.xml" Type="http://schemas.openxmlformats.org/officeDocument/2006/relationships/slide" Id="rId66"/>
    <Relationship Target="slides/slide70.xml" Type="http://schemas.openxmlformats.org/officeDocument/2006/relationships/slide" Id="rId74"/>
    <Relationship Target="slides/slide75.xml" Type="http://schemas.openxmlformats.org/officeDocument/2006/relationships/slide" Id="rId79"/>
    <Relationship Target="slides/slide83.xml" Type="http://schemas.openxmlformats.org/officeDocument/2006/relationships/slide" Id="rId87"/>
    <Relationship Target="viewProps.xml" Type="http://schemas.openxmlformats.org/officeDocument/2006/relationships/viewProps" Id="rId102"/>
    <Relationship Target="slides/slide1.xml" Type="http://schemas.openxmlformats.org/officeDocument/2006/relationships/slide" Id="rId5"/>
    <Relationship Target="slides/slide57.xml" Type="http://schemas.openxmlformats.org/officeDocument/2006/relationships/slide" Id="rId61"/>
    <Relationship Target="slides/slide78.xml" Type="http://schemas.openxmlformats.org/officeDocument/2006/relationships/slide" Id="rId82"/>
    <Relationship Target="slides/slide86.xml" Type="http://schemas.openxmlformats.org/officeDocument/2006/relationships/slide" Id="rId90"/>
    <Relationship Target="slides/slide91.xml" Type="http://schemas.openxmlformats.org/officeDocument/2006/relationships/slide" Id="rId95"/>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slides/slide65.xml" Type="http://schemas.openxmlformats.org/officeDocument/2006/relationships/slide" Id="rId69"/>
    <Relationship Target="slides/slide73.xml" Type="http://schemas.openxmlformats.org/officeDocument/2006/relationships/slide" Id="rId77"/>
    <Relationship Target="commentAuthors.xml" Type="http://schemas.openxmlformats.org/officeDocument/2006/relationships/commentAuthors" Id="rId100"/>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76.xml" Type="http://schemas.openxmlformats.org/officeDocument/2006/relationships/slide" Id="rId80"/>
    <Relationship Target="slides/slide81.xml" Type="http://schemas.openxmlformats.org/officeDocument/2006/relationships/slide" Id="rId85"/>
    <Relationship Target="slides/slide89.xml" Type="http://schemas.openxmlformats.org/officeDocument/2006/relationships/slide" Id="rId93"/>
    <Relationship Target="slides/slide94.xml" Type="http://schemas.openxmlformats.org/officeDocument/2006/relationships/slide" Id="rId98"/>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theme/theme1.xml" Type="http://schemas.openxmlformats.org/officeDocument/2006/relationships/theme" Id="rId103"/>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slides/slide66.xml" Type="http://schemas.openxmlformats.org/officeDocument/2006/relationships/slide" Id="rId70"/>
    <Relationship Target="slides/slide71.xml" Type="http://schemas.openxmlformats.org/officeDocument/2006/relationships/slide" Id="rId75"/>
    <Relationship Target="slides/slide79.xml" Type="http://schemas.openxmlformats.org/officeDocument/2006/relationships/slide" Id="rId83"/>
    <Relationship Target="slides/slide84.xml" Type="http://schemas.openxmlformats.org/officeDocument/2006/relationships/slide" Id="rId88"/>
    <Relationship Target="slides/slide87.xml" Type="http://schemas.openxmlformats.org/officeDocument/2006/relationships/slide" Id="rId91"/>
    <Relationship Target="slides/slide92.xml" Type="http://schemas.openxmlformats.org/officeDocument/2006/relationships/slide" Id="rId96"/>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slides/slide69.xml" Type="http://schemas.openxmlformats.org/officeDocument/2006/relationships/slide" Id="rId73"/>
    <Relationship Target="slides/slide74.xml" Type="http://schemas.openxmlformats.org/officeDocument/2006/relationships/slide" Id="rId78"/>
    <Relationship Target="slides/slide77.xml" Type="http://schemas.openxmlformats.org/officeDocument/2006/relationships/slide" Id="rId81"/>
    <Relationship Target="slides/slide82.xml" Type="http://schemas.openxmlformats.org/officeDocument/2006/relationships/slide" Id="rId86"/>
    <Relationship Target="slides/slide90.xml" Type="http://schemas.openxmlformats.org/officeDocument/2006/relationships/slide" Id="rId94"/>
    <Relationship Target="notesMasters/notesMaster1.xml" Type="http://schemas.openxmlformats.org/officeDocument/2006/relationships/notesMaster" Id="rId99"/>
    <Relationship Target="presProps.xml" Type="http://schemas.openxmlformats.org/officeDocument/2006/relationships/presProps" Id="rId101"/>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93.xml" Type="http://schemas.openxmlformats.org/officeDocument/2006/relationships/slide" Id="rId97"/>
    <Relationship Target="tableStyles.xml" Type="http://schemas.openxmlformats.org/officeDocument/2006/relationships/tableStyles" Id="rId104"/>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F54C4FA8-342C-4F6C-8B32-5269EAC4862A}" type="doc">
      <dgm:prSet loTypeId="urn:microsoft.com/office/officeart/2005/8/layout/hierarchy1" loCatId="hierarchy" qsTypeId="urn:microsoft.com/office/officeart/2005/8/quickstyle/simple1" qsCatId="simple" csTypeId="urn:microsoft.com/office/officeart/2005/8/colors/accent1_2" csCatId="accent1" phldr="true"/>
      <dgm:spPr/>
      <dgm:t>
        <a:bodyPr/>
        <a:lstStyle/>
        <a:p>
          <a:endParaRPr lang="cs-CZ"/>
        </a:p>
      </dgm:t>
    </dgm:pt>
    <dgm:pt modelId="{2FD16077-F533-4583-9492-CD4DD20DF173}">
      <dgm:prSet phldrT="[Text]"/>
      <dgm:spPr/>
      <dgm:t>
        <a:bodyPr/>
        <a:lstStyle/>
        <a:p>
          <a:r>
            <a:rPr lang="cs-CZ" dirty="false" smtClean="false"/>
            <a:t>změna</a:t>
          </a:r>
          <a:endParaRPr lang="cs-CZ" dirty="false"/>
        </a:p>
      </dgm:t>
    </dgm:pt>
    <dgm:pt modelId="{C59A9944-805A-4D2D-B3E2-95264FE5FAB2}" type="parTrans" cxnId="{88A622D1-DCC6-48A3-BA3F-6ADE4EEBED28}">
      <dgm:prSet/>
      <dgm:spPr/>
      <dgm:t>
        <a:bodyPr/>
        <a:lstStyle/>
        <a:p>
          <a:endParaRPr lang="cs-CZ"/>
        </a:p>
      </dgm:t>
    </dgm:pt>
    <dgm:pt modelId="{D7619BB3-8B7D-4E5D-B493-9BE3947239D1}" type="sibTrans" cxnId="{88A622D1-DCC6-48A3-BA3F-6ADE4EEBED28}">
      <dgm:prSet/>
      <dgm:spPr/>
      <dgm:t>
        <a:bodyPr/>
        <a:lstStyle/>
        <a:p>
          <a:endParaRPr lang="cs-CZ"/>
        </a:p>
      </dgm:t>
    </dgm:pt>
    <dgm:pt modelId="{272B1AEC-B744-4D24-91CA-5F5075C3AA26}">
      <dgm:prSet phldrT="[Text]"/>
      <dgm:spPr/>
      <dgm:t>
        <a:bodyPr/>
        <a:lstStyle/>
        <a:p>
          <a:r>
            <a:rPr lang="cs-CZ" dirty="false" smtClean="false"/>
            <a:t>nepodstatná</a:t>
          </a:r>
          <a:endParaRPr lang="cs-CZ" dirty="false"/>
        </a:p>
      </dgm:t>
    </dgm:pt>
    <dgm:pt modelId="{4C2052B0-EC9D-4080-92FB-F04679AB4877}" type="parTrans" cxnId="{598FA02F-17E1-4632-B95B-06273EFBCE9F}">
      <dgm:prSet/>
      <dgm:spPr/>
      <dgm:t>
        <a:bodyPr/>
        <a:lstStyle/>
        <a:p>
          <a:endParaRPr lang="cs-CZ"/>
        </a:p>
      </dgm:t>
    </dgm:pt>
    <dgm:pt modelId="{4E90C29A-10FF-4399-B959-B450FA8C554E}" type="sibTrans" cxnId="{598FA02F-17E1-4632-B95B-06273EFBCE9F}">
      <dgm:prSet/>
      <dgm:spPr/>
      <dgm:t>
        <a:bodyPr/>
        <a:lstStyle/>
        <a:p>
          <a:endParaRPr lang="cs-CZ"/>
        </a:p>
      </dgm:t>
    </dgm:pt>
    <dgm:pt modelId="{7E93F150-708D-4ED4-9BE1-A85D439DB5B0}">
      <dgm:prSet phldrT="[Text]"/>
      <dgm:spPr/>
      <dgm:t>
        <a:bodyPr/>
        <a:lstStyle/>
        <a:p>
          <a:r>
            <a:rPr lang="cs-CZ" dirty="false" smtClean="false"/>
            <a:t>neprodlené oznámení</a:t>
          </a:r>
          <a:endParaRPr lang="cs-CZ" dirty="false"/>
        </a:p>
      </dgm:t>
    </dgm:pt>
    <dgm:pt modelId="{7C6B14B1-C039-4B52-8102-30CCC5EADA91}" type="parTrans" cxnId="{77C932B1-EFBA-48C4-9410-A09D6D9B9EC4}">
      <dgm:prSet/>
      <dgm:spPr/>
      <dgm:t>
        <a:bodyPr/>
        <a:lstStyle/>
        <a:p>
          <a:endParaRPr lang="cs-CZ"/>
        </a:p>
      </dgm:t>
    </dgm:pt>
    <dgm:pt modelId="{16CBEB82-0BE2-475C-A6C1-05E356A74C50}" type="sibTrans" cxnId="{77C932B1-EFBA-48C4-9410-A09D6D9B9EC4}">
      <dgm:prSet/>
      <dgm:spPr/>
      <dgm:t>
        <a:bodyPr/>
        <a:lstStyle/>
        <a:p>
          <a:endParaRPr lang="cs-CZ"/>
        </a:p>
      </dgm:t>
    </dgm:pt>
    <dgm:pt modelId="{2CFE6007-14A7-4916-8479-6BA275507795}">
      <dgm:prSet phldrT="[Text]"/>
      <dgm:spPr/>
      <dgm:t>
        <a:bodyPr/>
        <a:lstStyle/>
        <a:p>
          <a:r>
            <a:rPr lang="cs-CZ" dirty="false" smtClean="false"/>
            <a:t>oznámení spolu se </a:t>
          </a:r>
          <a:r>
            <a:rPr lang="cs-CZ" dirty="false" err="true" smtClean="false"/>
            <a:t>ZoR</a:t>
          </a:r>
          <a:endParaRPr lang="cs-CZ" dirty="false"/>
        </a:p>
      </dgm:t>
    </dgm:pt>
    <dgm:pt modelId="{6A2D7788-4233-475D-BABC-A420A9953AFD}" type="parTrans" cxnId="{64A7CFFF-D357-433B-860F-6F014BF1D45C}">
      <dgm:prSet/>
      <dgm:spPr/>
      <dgm:t>
        <a:bodyPr/>
        <a:lstStyle/>
        <a:p>
          <a:endParaRPr lang="cs-CZ"/>
        </a:p>
      </dgm:t>
    </dgm:pt>
    <dgm:pt modelId="{2C40770A-9FED-4CA5-9D02-FACBDA602F18}" type="sibTrans" cxnId="{64A7CFFF-D357-433B-860F-6F014BF1D45C}">
      <dgm:prSet/>
      <dgm:spPr/>
      <dgm:t>
        <a:bodyPr/>
        <a:lstStyle/>
        <a:p>
          <a:endParaRPr lang="cs-CZ"/>
        </a:p>
      </dgm:t>
    </dgm:pt>
    <dgm:pt modelId="{F6999510-03DF-4CBF-8D6A-6734196CABA4}">
      <dgm:prSet phldrT="[Text]"/>
      <dgm:spPr/>
      <dgm:t>
        <a:bodyPr/>
        <a:lstStyle/>
        <a:p>
          <a:r>
            <a:rPr lang="cs-CZ" dirty="false" smtClean="false"/>
            <a:t>podstatná</a:t>
          </a:r>
          <a:endParaRPr lang="cs-CZ" dirty="false"/>
        </a:p>
      </dgm:t>
    </dgm:pt>
    <dgm:pt modelId="{B6F5A02B-9C19-4FA2-8435-8477A804C8DF}" type="parTrans" cxnId="{07F5ED7B-9461-4B80-A9A9-74B82A5E9F9E}">
      <dgm:prSet/>
      <dgm:spPr/>
      <dgm:t>
        <a:bodyPr/>
        <a:lstStyle/>
        <a:p>
          <a:endParaRPr lang="cs-CZ"/>
        </a:p>
      </dgm:t>
    </dgm:pt>
    <dgm:pt modelId="{C1119B84-1EE9-4CBE-89DD-C3745DD18523}" type="sibTrans" cxnId="{07F5ED7B-9461-4B80-A9A9-74B82A5E9F9E}">
      <dgm:prSet/>
      <dgm:spPr/>
      <dgm:t>
        <a:bodyPr/>
        <a:lstStyle/>
        <a:p>
          <a:endParaRPr lang="cs-CZ"/>
        </a:p>
      </dgm:t>
    </dgm:pt>
    <dgm:pt modelId="{DB02CAE2-113E-4E3E-804E-BD56FB17AFA0}">
      <dgm:prSet phldrT="[Text]"/>
      <dgm:spPr/>
      <dgm:t>
        <a:bodyPr/>
        <a:lstStyle/>
        <a:p>
          <a:r>
            <a:rPr lang="cs-CZ" dirty="false" smtClean="false"/>
            <a:t>vyžaduje změnu PA</a:t>
          </a:r>
          <a:endParaRPr lang="cs-CZ" dirty="false"/>
        </a:p>
      </dgm:t>
    </dgm:pt>
    <dgm:pt modelId="{4A3C598F-762A-48A9-ACF3-3CF4A87F7E80}" type="parTrans" cxnId="{39574F7E-D059-402D-8A23-06E3F3AE8DC5}">
      <dgm:prSet/>
      <dgm:spPr/>
      <dgm:t>
        <a:bodyPr/>
        <a:lstStyle/>
        <a:p>
          <a:endParaRPr lang="cs-CZ"/>
        </a:p>
      </dgm:t>
    </dgm:pt>
    <dgm:pt modelId="{1CB45C44-C763-4269-9406-1F4F8F1D77DC}" type="sibTrans" cxnId="{39574F7E-D059-402D-8A23-06E3F3AE8DC5}">
      <dgm:prSet/>
      <dgm:spPr/>
      <dgm:t>
        <a:bodyPr/>
        <a:lstStyle/>
        <a:p>
          <a:endParaRPr lang="cs-CZ"/>
        </a:p>
      </dgm:t>
    </dgm:pt>
    <dgm:pt modelId="{9B77E21C-6561-4FD3-ABFD-0198F99C3E4F}">
      <dgm:prSet phldrT="[Text]"/>
      <dgm:spPr/>
      <dgm:t>
        <a:bodyPr/>
        <a:lstStyle/>
        <a:p>
          <a:r>
            <a:rPr lang="cs-CZ" dirty="false" smtClean="false"/>
            <a:t>oznámení nejpozději 10 dní před </a:t>
          </a:r>
          <a:r>
            <a:rPr lang="cs-CZ" dirty="false" err="true" smtClean="false"/>
            <a:t>ZoR</a:t>
          </a:r>
          <a:endParaRPr lang="cs-CZ" dirty="false"/>
        </a:p>
      </dgm:t>
    </dgm:pt>
    <dgm:pt modelId="{0F1907CA-5FFB-4FE0-80D4-3ECFE1BCCE28}" type="parTrans" cxnId="{8B6F634F-A62E-48CD-8DEE-6A482D3928E5}">
      <dgm:prSet/>
      <dgm:spPr/>
      <dgm:t>
        <a:bodyPr/>
        <a:lstStyle/>
        <a:p>
          <a:endParaRPr lang="cs-CZ"/>
        </a:p>
      </dgm:t>
    </dgm:pt>
    <dgm:pt modelId="{3EA3EF80-BFB4-42AC-8864-A7391927F4AD}" type="sibTrans" cxnId="{8B6F634F-A62E-48CD-8DEE-6A482D3928E5}">
      <dgm:prSet/>
      <dgm:spPr/>
      <dgm:t>
        <a:bodyPr/>
        <a:lstStyle/>
        <a:p>
          <a:endParaRPr lang="cs-CZ"/>
        </a:p>
      </dgm:t>
    </dgm:pt>
    <dgm:pt modelId="{67B26093-2354-498D-84BF-ABE5CA5E2190}">
      <dgm:prSet phldrT="[Text]"/>
      <dgm:spPr/>
      <dgm:t>
        <a:bodyPr/>
        <a:lstStyle/>
        <a:p>
          <a:r>
            <a:rPr lang="cs-CZ" dirty="false" smtClean="false"/>
            <a:t>nevyžaduje změnu PA</a:t>
          </a:r>
          <a:endParaRPr lang="cs-CZ" dirty="false"/>
        </a:p>
      </dgm:t>
    </dgm:pt>
    <dgm:pt modelId="{2B5D929B-BC9F-4A17-BD8B-B8413E846752}" type="parTrans" cxnId="{3C710E28-97ED-4907-92B4-94120B4D7850}">
      <dgm:prSet/>
      <dgm:spPr/>
      <dgm:t>
        <a:bodyPr/>
        <a:lstStyle/>
        <a:p>
          <a:endParaRPr lang="cs-CZ"/>
        </a:p>
      </dgm:t>
    </dgm:pt>
    <dgm:pt modelId="{7BFE07D3-9997-4041-9E0B-0A82B525CB33}" type="sibTrans" cxnId="{3C710E28-97ED-4907-92B4-94120B4D7850}">
      <dgm:prSet/>
      <dgm:spPr/>
      <dgm:t>
        <a:bodyPr/>
        <a:lstStyle/>
        <a:p>
          <a:endParaRPr lang="cs-CZ"/>
        </a:p>
      </dgm:t>
    </dgm:pt>
    <dgm:pt modelId="{5D183DE9-47F8-4268-AE80-44F04879DFDA}" type="pres">
      <dgm:prSet presAssocID="{F54C4FA8-342C-4F6C-8B32-5269EAC4862A}" presName="hierChild1" presStyleCnt="0">
        <dgm:presLayoutVars>
          <dgm:chPref val="1"/>
          <dgm:dir/>
          <dgm:animOne val="branch"/>
          <dgm:animLvl val="lvl"/>
          <dgm:resizeHandles/>
        </dgm:presLayoutVars>
      </dgm:prSet>
      <dgm:spPr/>
      <dgm:t>
        <a:bodyPr/>
        <a:lstStyle/>
        <a:p>
          <a:endParaRPr lang="cs-CZ"/>
        </a:p>
      </dgm:t>
    </dgm:pt>
    <dgm:pt modelId="{4681159A-6421-49EC-9DE8-E10804FCCA8C}" type="pres">
      <dgm:prSet presAssocID="{2FD16077-F533-4583-9492-CD4DD20DF173}" presName="hierRoot1" presStyleCnt="0"/>
      <dgm:spPr/>
    </dgm:pt>
    <dgm:pt modelId="{7C220B6C-69E1-4856-9305-82E223C1A406}" type="pres">
      <dgm:prSet presAssocID="{2FD16077-F533-4583-9492-CD4DD20DF173}" presName="composite" presStyleCnt="0"/>
      <dgm:spPr/>
    </dgm:pt>
    <dgm:pt modelId="{8145F1FC-9A84-453C-A254-8C41806FB2EA}" type="pres">
      <dgm:prSet presAssocID="{2FD16077-F533-4583-9492-CD4DD20DF173}" presName="background" presStyleLbl="node0" presStyleIdx="0" presStyleCnt="1"/>
      <dgm:spPr/>
    </dgm:pt>
    <dgm:pt modelId="{6B1EF571-7AE7-4E46-89CC-F4B5459F9FAA}" type="pres">
      <dgm:prSet presAssocID="{2FD16077-F533-4583-9492-CD4DD20DF173}" presName="text" presStyleLbl="fgAcc0" presStyleIdx="0" presStyleCnt="1">
        <dgm:presLayoutVars>
          <dgm:chPref val="3"/>
        </dgm:presLayoutVars>
      </dgm:prSet>
      <dgm:spPr/>
      <dgm:t>
        <a:bodyPr/>
        <a:lstStyle/>
        <a:p>
          <a:endParaRPr lang="cs-CZ"/>
        </a:p>
      </dgm:t>
    </dgm:pt>
    <dgm:pt modelId="{DAD20EC4-BC7E-4BBE-A043-5F1122079EE0}" type="pres">
      <dgm:prSet presAssocID="{2FD16077-F533-4583-9492-CD4DD20DF173}" presName="hierChild2" presStyleCnt="0"/>
      <dgm:spPr/>
    </dgm:pt>
    <dgm:pt modelId="{0522B667-0D20-4011-99F8-74CAC78DDCF0}" type="pres">
      <dgm:prSet presAssocID="{4C2052B0-EC9D-4080-92FB-F04679AB4877}" presName="Name10" presStyleLbl="parChTrans1D2" presStyleIdx="0" presStyleCnt="2"/>
      <dgm:spPr/>
      <dgm:t>
        <a:bodyPr/>
        <a:lstStyle/>
        <a:p>
          <a:endParaRPr lang="cs-CZ"/>
        </a:p>
      </dgm:t>
    </dgm:pt>
    <dgm:pt modelId="{FC3DCAEC-5C04-4905-8332-DA82E3C02C43}" type="pres">
      <dgm:prSet presAssocID="{272B1AEC-B744-4D24-91CA-5F5075C3AA26}" presName="hierRoot2" presStyleCnt="0"/>
      <dgm:spPr/>
    </dgm:pt>
    <dgm:pt modelId="{8B3A694F-BED7-4DD9-A38D-A177DC26C36F}" type="pres">
      <dgm:prSet presAssocID="{272B1AEC-B744-4D24-91CA-5F5075C3AA26}" presName="composite2" presStyleCnt="0"/>
      <dgm:spPr/>
    </dgm:pt>
    <dgm:pt modelId="{455635BB-0ED8-427C-ADE9-FD6E4E31BCD0}" type="pres">
      <dgm:prSet presAssocID="{272B1AEC-B744-4D24-91CA-5F5075C3AA26}" presName="background2" presStyleLbl="node2" presStyleIdx="0" presStyleCnt="2"/>
      <dgm:spPr/>
    </dgm:pt>
    <dgm:pt modelId="{E825839F-234D-4A90-B2B1-13F4A35F0BF0}" type="pres">
      <dgm:prSet presAssocID="{272B1AEC-B744-4D24-91CA-5F5075C3AA26}" presName="text2" presStyleLbl="fgAcc2" presStyleIdx="0" presStyleCnt="2">
        <dgm:presLayoutVars>
          <dgm:chPref val="3"/>
        </dgm:presLayoutVars>
      </dgm:prSet>
      <dgm:spPr/>
      <dgm:t>
        <a:bodyPr/>
        <a:lstStyle/>
        <a:p>
          <a:endParaRPr lang="cs-CZ"/>
        </a:p>
      </dgm:t>
    </dgm:pt>
    <dgm:pt modelId="{C5563EB9-F734-4C87-86C9-C87AB0C208FB}" type="pres">
      <dgm:prSet presAssocID="{272B1AEC-B744-4D24-91CA-5F5075C3AA26}" presName="hierChild3" presStyleCnt="0"/>
      <dgm:spPr/>
    </dgm:pt>
    <dgm:pt modelId="{180E0A72-109B-40F2-A9ED-06866C6B47FD}" type="pres">
      <dgm:prSet presAssocID="{7C6B14B1-C039-4B52-8102-30CCC5EADA91}" presName="Name17" presStyleLbl="parChTrans1D3" presStyleIdx="0" presStyleCnt="5"/>
      <dgm:spPr/>
      <dgm:t>
        <a:bodyPr/>
        <a:lstStyle/>
        <a:p>
          <a:endParaRPr lang="cs-CZ"/>
        </a:p>
      </dgm:t>
    </dgm:pt>
    <dgm:pt modelId="{0D840909-76E8-4C20-AAE6-2031C00752EB}" type="pres">
      <dgm:prSet presAssocID="{7E93F150-708D-4ED4-9BE1-A85D439DB5B0}" presName="hierRoot3" presStyleCnt="0"/>
      <dgm:spPr/>
    </dgm:pt>
    <dgm:pt modelId="{8E393715-2238-438D-80E5-41A846D03158}" type="pres">
      <dgm:prSet presAssocID="{7E93F150-708D-4ED4-9BE1-A85D439DB5B0}" presName="composite3" presStyleCnt="0"/>
      <dgm:spPr/>
    </dgm:pt>
    <dgm:pt modelId="{BFFA7DAC-A963-495C-98A2-5E3D87050E5D}" type="pres">
      <dgm:prSet presAssocID="{7E93F150-708D-4ED4-9BE1-A85D439DB5B0}" presName="background3" presStyleLbl="node3" presStyleIdx="0" presStyleCnt="5"/>
      <dgm:spPr/>
    </dgm:pt>
    <dgm:pt modelId="{EFBF7F63-5B39-4287-B99F-1552ECBDF06D}" type="pres">
      <dgm:prSet presAssocID="{7E93F150-708D-4ED4-9BE1-A85D439DB5B0}" presName="text3" presStyleLbl="fgAcc3" presStyleIdx="0" presStyleCnt="5">
        <dgm:presLayoutVars>
          <dgm:chPref val="3"/>
        </dgm:presLayoutVars>
      </dgm:prSet>
      <dgm:spPr/>
      <dgm:t>
        <a:bodyPr/>
        <a:lstStyle/>
        <a:p>
          <a:endParaRPr lang="cs-CZ"/>
        </a:p>
      </dgm:t>
    </dgm:pt>
    <dgm:pt modelId="{090C26A3-E992-4117-B886-54F0885638FA}" type="pres">
      <dgm:prSet presAssocID="{7E93F150-708D-4ED4-9BE1-A85D439DB5B0}" presName="hierChild4" presStyleCnt="0"/>
      <dgm:spPr/>
    </dgm:pt>
    <dgm:pt modelId="{78BF9682-62AA-4C2B-A0A5-639EC494FF46}" type="pres">
      <dgm:prSet presAssocID="{0F1907CA-5FFB-4FE0-80D4-3ECFE1BCCE28}" presName="Name17" presStyleLbl="parChTrans1D3" presStyleIdx="1" presStyleCnt="5"/>
      <dgm:spPr/>
      <dgm:t>
        <a:bodyPr/>
        <a:lstStyle/>
        <a:p>
          <a:endParaRPr lang="cs-CZ"/>
        </a:p>
      </dgm:t>
    </dgm:pt>
    <dgm:pt modelId="{232F29C6-917B-44E4-A006-42B87859FF08}" type="pres">
      <dgm:prSet presAssocID="{9B77E21C-6561-4FD3-ABFD-0198F99C3E4F}" presName="hierRoot3" presStyleCnt="0"/>
      <dgm:spPr/>
    </dgm:pt>
    <dgm:pt modelId="{3D3AE2AF-8634-4CC5-8007-6FB5938FFC58}" type="pres">
      <dgm:prSet presAssocID="{9B77E21C-6561-4FD3-ABFD-0198F99C3E4F}" presName="composite3" presStyleCnt="0"/>
      <dgm:spPr/>
    </dgm:pt>
    <dgm:pt modelId="{A30ACC11-984C-4E00-A97F-442E199894A5}" type="pres">
      <dgm:prSet presAssocID="{9B77E21C-6561-4FD3-ABFD-0198F99C3E4F}" presName="background3" presStyleLbl="node3" presStyleIdx="1" presStyleCnt="5"/>
      <dgm:spPr/>
    </dgm:pt>
    <dgm:pt modelId="{2665A3BC-1C32-44AB-ADA2-FB6F41E3E46D}" type="pres">
      <dgm:prSet presAssocID="{9B77E21C-6561-4FD3-ABFD-0198F99C3E4F}" presName="text3" presStyleLbl="fgAcc3" presStyleIdx="1" presStyleCnt="5">
        <dgm:presLayoutVars>
          <dgm:chPref val="3"/>
        </dgm:presLayoutVars>
      </dgm:prSet>
      <dgm:spPr/>
      <dgm:t>
        <a:bodyPr/>
        <a:lstStyle/>
        <a:p>
          <a:endParaRPr lang="cs-CZ"/>
        </a:p>
      </dgm:t>
    </dgm:pt>
    <dgm:pt modelId="{25EECC1B-76AB-4C23-AB98-F4EFC43CD0A1}" type="pres">
      <dgm:prSet presAssocID="{9B77E21C-6561-4FD3-ABFD-0198F99C3E4F}" presName="hierChild4" presStyleCnt="0"/>
      <dgm:spPr/>
    </dgm:pt>
    <dgm:pt modelId="{E30DA224-6AD0-4E78-85A5-3C657F2EDA5C}" type="pres">
      <dgm:prSet presAssocID="{6A2D7788-4233-475D-BABC-A420A9953AFD}" presName="Name17" presStyleLbl="parChTrans1D3" presStyleIdx="2" presStyleCnt="5"/>
      <dgm:spPr/>
      <dgm:t>
        <a:bodyPr/>
        <a:lstStyle/>
        <a:p>
          <a:endParaRPr lang="cs-CZ"/>
        </a:p>
      </dgm:t>
    </dgm:pt>
    <dgm:pt modelId="{668C5F93-8F9C-4B13-BF93-43250E271805}" type="pres">
      <dgm:prSet presAssocID="{2CFE6007-14A7-4916-8479-6BA275507795}" presName="hierRoot3" presStyleCnt="0"/>
      <dgm:spPr/>
    </dgm:pt>
    <dgm:pt modelId="{9AB62198-5833-4FFF-93AA-1993D72B52BB}" type="pres">
      <dgm:prSet presAssocID="{2CFE6007-14A7-4916-8479-6BA275507795}" presName="composite3" presStyleCnt="0"/>
      <dgm:spPr/>
    </dgm:pt>
    <dgm:pt modelId="{FDE48088-25F1-4205-85F9-34F914C54C36}" type="pres">
      <dgm:prSet presAssocID="{2CFE6007-14A7-4916-8479-6BA275507795}" presName="background3" presStyleLbl="node3" presStyleIdx="2" presStyleCnt="5"/>
      <dgm:spPr/>
    </dgm:pt>
    <dgm:pt modelId="{B7AEF872-F8D3-4CA7-BFFC-8B7D82189BC0}" type="pres">
      <dgm:prSet presAssocID="{2CFE6007-14A7-4916-8479-6BA275507795}" presName="text3" presStyleLbl="fgAcc3" presStyleIdx="2" presStyleCnt="5">
        <dgm:presLayoutVars>
          <dgm:chPref val="3"/>
        </dgm:presLayoutVars>
      </dgm:prSet>
      <dgm:spPr/>
      <dgm:t>
        <a:bodyPr/>
        <a:lstStyle/>
        <a:p>
          <a:endParaRPr lang="cs-CZ"/>
        </a:p>
      </dgm:t>
    </dgm:pt>
    <dgm:pt modelId="{C0606D8A-149D-4FD6-B71A-DAFC0D7B2CA3}" type="pres">
      <dgm:prSet presAssocID="{2CFE6007-14A7-4916-8479-6BA275507795}" presName="hierChild4" presStyleCnt="0"/>
      <dgm:spPr/>
    </dgm:pt>
    <dgm:pt modelId="{DC2C69D7-CF8F-4517-BF86-BE46A979E87B}" type="pres">
      <dgm:prSet presAssocID="{B6F5A02B-9C19-4FA2-8435-8477A804C8DF}" presName="Name10" presStyleLbl="parChTrans1D2" presStyleIdx="1" presStyleCnt="2"/>
      <dgm:spPr/>
      <dgm:t>
        <a:bodyPr/>
        <a:lstStyle/>
        <a:p>
          <a:endParaRPr lang="cs-CZ"/>
        </a:p>
      </dgm:t>
    </dgm:pt>
    <dgm:pt modelId="{46B76D3A-CC1B-4C15-8F6D-F6854F281717}" type="pres">
      <dgm:prSet presAssocID="{F6999510-03DF-4CBF-8D6A-6734196CABA4}" presName="hierRoot2" presStyleCnt="0"/>
      <dgm:spPr/>
    </dgm:pt>
    <dgm:pt modelId="{767E0C03-C08F-40E0-A741-33F333B8EF8E}" type="pres">
      <dgm:prSet presAssocID="{F6999510-03DF-4CBF-8D6A-6734196CABA4}" presName="composite2" presStyleCnt="0"/>
      <dgm:spPr/>
    </dgm:pt>
    <dgm:pt modelId="{792C28CA-1DB6-48EE-84CC-48B9BF61AB99}" type="pres">
      <dgm:prSet presAssocID="{F6999510-03DF-4CBF-8D6A-6734196CABA4}" presName="background2" presStyleLbl="node2" presStyleIdx="1" presStyleCnt="2"/>
      <dgm:spPr/>
    </dgm:pt>
    <dgm:pt modelId="{904B80CC-D842-487B-A9F5-1471FDAF92A5}" type="pres">
      <dgm:prSet presAssocID="{F6999510-03DF-4CBF-8D6A-6734196CABA4}" presName="text2" presStyleLbl="fgAcc2" presStyleIdx="1" presStyleCnt="2">
        <dgm:presLayoutVars>
          <dgm:chPref val="3"/>
        </dgm:presLayoutVars>
      </dgm:prSet>
      <dgm:spPr/>
      <dgm:t>
        <a:bodyPr/>
        <a:lstStyle/>
        <a:p>
          <a:endParaRPr lang="cs-CZ"/>
        </a:p>
      </dgm:t>
    </dgm:pt>
    <dgm:pt modelId="{A332DC15-617E-4B2D-9909-91ED54A94CF7}" type="pres">
      <dgm:prSet presAssocID="{F6999510-03DF-4CBF-8D6A-6734196CABA4}" presName="hierChild3" presStyleCnt="0"/>
      <dgm:spPr/>
    </dgm:pt>
    <dgm:pt modelId="{C78C2829-A805-4851-880F-3F8329CA699F}" type="pres">
      <dgm:prSet presAssocID="{4A3C598F-762A-48A9-ACF3-3CF4A87F7E80}" presName="Name17" presStyleLbl="parChTrans1D3" presStyleIdx="3" presStyleCnt="5"/>
      <dgm:spPr/>
      <dgm:t>
        <a:bodyPr/>
        <a:lstStyle/>
        <a:p>
          <a:endParaRPr lang="cs-CZ"/>
        </a:p>
      </dgm:t>
    </dgm:pt>
    <dgm:pt modelId="{D43F8A87-16DF-4FA7-B61F-A27BB7BA7274}" type="pres">
      <dgm:prSet presAssocID="{DB02CAE2-113E-4E3E-804E-BD56FB17AFA0}" presName="hierRoot3" presStyleCnt="0"/>
      <dgm:spPr/>
    </dgm:pt>
    <dgm:pt modelId="{CEF281A1-A931-4C8D-9348-BBB4DDF56362}" type="pres">
      <dgm:prSet presAssocID="{DB02CAE2-113E-4E3E-804E-BD56FB17AFA0}" presName="composite3" presStyleCnt="0"/>
      <dgm:spPr/>
    </dgm:pt>
    <dgm:pt modelId="{556BA387-3EE9-4690-AC5C-0C00C05AD42B}" type="pres">
      <dgm:prSet presAssocID="{DB02CAE2-113E-4E3E-804E-BD56FB17AFA0}" presName="background3" presStyleLbl="node3" presStyleIdx="3" presStyleCnt="5"/>
      <dgm:spPr/>
    </dgm:pt>
    <dgm:pt modelId="{4694D36B-3BE6-48C5-9E80-571DCBCAA38B}" type="pres">
      <dgm:prSet presAssocID="{DB02CAE2-113E-4E3E-804E-BD56FB17AFA0}" presName="text3" presStyleLbl="fgAcc3" presStyleIdx="3" presStyleCnt="5">
        <dgm:presLayoutVars>
          <dgm:chPref val="3"/>
        </dgm:presLayoutVars>
      </dgm:prSet>
      <dgm:spPr/>
      <dgm:t>
        <a:bodyPr/>
        <a:lstStyle/>
        <a:p>
          <a:endParaRPr lang="cs-CZ"/>
        </a:p>
      </dgm:t>
    </dgm:pt>
    <dgm:pt modelId="{5FA3A1D6-E26F-4980-9E9F-D78F3E605EB0}" type="pres">
      <dgm:prSet presAssocID="{DB02CAE2-113E-4E3E-804E-BD56FB17AFA0}" presName="hierChild4" presStyleCnt="0"/>
      <dgm:spPr/>
    </dgm:pt>
    <dgm:pt modelId="{762495B3-13EF-4D90-A45A-7EAEC230B284}" type="pres">
      <dgm:prSet presAssocID="{2B5D929B-BC9F-4A17-BD8B-B8413E846752}" presName="Name17" presStyleLbl="parChTrans1D3" presStyleIdx="4" presStyleCnt="5"/>
      <dgm:spPr/>
      <dgm:t>
        <a:bodyPr/>
        <a:lstStyle/>
        <a:p>
          <a:endParaRPr lang="cs-CZ"/>
        </a:p>
      </dgm:t>
    </dgm:pt>
    <dgm:pt modelId="{C080CEC1-7699-4822-AA28-C15B6B95B76F}" type="pres">
      <dgm:prSet presAssocID="{67B26093-2354-498D-84BF-ABE5CA5E2190}" presName="hierRoot3" presStyleCnt="0"/>
      <dgm:spPr/>
    </dgm:pt>
    <dgm:pt modelId="{34588185-8A06-4C69-8DBC-22B0FBCFB0E3}" type="pres">
      <dgm:prSet presAssocID="{67B26093-2354-498D-84BF-ABE5CA5E2190}" presName="composite3" presStyleCnt="0"/>
      <dgm:spPr/>
    </dgm:pt>
    <dgm:pt modelId="{A2A91916-FB0D-4CB1-8F68-B8A2B42BFAAB}" type="pres">
      <dgm:prSet presAssocID="{67B26093-2354-498D-84BF-ABE5CA5E2190}" presName="background3" presStyleLbl="node3" presStyleIdx="4" presStyleCnt="5"/>
      <dgm:spPr/>
    </dgm:pt>
    <dgm:pt modelId="{181DC7EB-0FE8-4E97-9B79-B68D0E1292CA}" type="pres">
      <dgm:prSet presAssocID="{67B26093-2354-498D-84BF-ABE5CA5E2190}" presName="text3" presStyleLbl="fgAcc3" presStyleIdx="4" presStyleCnt="5">
        <dgm:presLayoutVars>
          <dgm:chPref val="3"/>
        </dgm:presLayoutVars>
      </dgm:prSet>
      <dgm:spPr/>
      <dgm:t>
        <a:bodyPr/>
        <a:lstStyle/>
        <a:p>
          <a:endParaRPr lang="cs-CZ"/>
        </a:p>
      </dgm:t>
    </dgm:pt>
    <dgm:pt modelId="{9F64B666-C58D-47D8-92E2-67D2D2426599}" type="pres">
      <dgm:prSet presAssocID="{67B26093-2354-498D-84BF-ABE5CA5E2190}" presName="hierChild4" presStyleCnt="0"/>
      <dgm:spPr/>
    </dgm:pt>
  </dgm:ptLst>
  <dgm:cxnLst>
    <dgm:cxn modelId="{359128CC-F402-4856-89C1-470FEA460215}" type="presOf" srcId="{2FD16077-F533-4583-9492-CD4DD20DF173}" destId="{6B1EF571-7AE7-4E46-89CC-F4B5459F9FAA}" srcOrd="0" destOrd="0" presId="urn:microsoft.com/office/officeart/2005/8/layout/hierarchy1"/>
    <dgm:cxn modelId="{4EDF50AD-9DF6-4BDB-B99A-0D5C39D583BA}" type="presOf" srcId="{B6F5A02B-9C19-4FA2-8435-8477A804C8DF}" destId="{DC2C69D7-CF8F-4517-BF86-BE46A979E87B}" srcOrd="0" destOrd="0" presId="urn:microsoft.com/office/officeart/2005/8/layout/hierarchy1"/>
    <dgm:cxn modelId="{32E9DDC7-8732-4872-B884-92DD56183947}" type="presOf" srcId="{4C2052B0-EC9D-4080-92FB-F04679AB4877}" destId="{0522B667-0D20-4011-99F8-74CAC78DDCF0}" srcOrd="0" destOrd="0" presId="urn:microsoft.com/office/officeart/2005/8/layout/hierarchy1"/>
    <dgm:cxn modelId="{64A7CFFF-D357-433B-860F-6F014BF1D45C}" srcId="{272B1AEC-B744-4D24-91CA-5F5075C3AA26}" destId="{2CFE6007-14A7-4916-8479-6BA275507795}" srcOrd="2" destOrd="0" parTransId="{6A2D7788-4233-475D-BABC-A420A9953AFD}" sibTransId="{2C40770A-9FED-4CA5-9D02-FACBDA602F18}"/>
    <dgm:cxn modelId="{944E0871-8AE9-4803-B810-8EF581DCF322}" type="presOf" srcId="{2B5D929B-BC9F-4A17-BD8B-B8413E846752}" destId="{762495B3-13EF-4D90-A45A-7EAEC230B284}" srcOrd="0" destOrd="0" presId="urn:microsoft.com/office/officeart/2005/8/layout/hierarchy1"/>
    <dgm:cxn modelId="{16E306E6-F6FD-44E9-8004-0DF261DD0A7B}" type="presOf" srcId="{67B26093-2354-498D-84BF-ABE5CA5E2190}" destId="{181DC7EB-0FE8-4E97-9B79-B68D0E1292CA}" srcOrd="0" destOrd="0" presId="urn:microsoft.com/office/officeart/2005/8/layout/hierarchy1"/>
    <dgm:cxn modelId="{598FA02F-17E1-4632-B95B-06273EFBCE9F}" srcId="{2FD16077-F533-4583-9492-CD4DD20DF173}" destId="{272B1AEC-B744-4D24-91CA-5F5075C3AA26}" srcOrd="0" destOrd="0" parTransId="{4C2052B0-EC9D-4080-92FB-F04679AB4877}" sibTransId="{4E90C29A-10FF-4399-B959-B450FA8C554E}"/>
    <dgm:cxn modelId="{3C710E28-97ED-4907-92B4-94120B4D7850}" srcId="{F6999510-03DF-4CBF-8D6A-6734196CABA4}" destId="{67B26093-2354-498D-84BF-ABE5CA5E2190}" srcOrd="1" destOrd="0" parTransId="{2B5D929B-BC9F-4A17-BD8B-B8413E846752}" sibTransId="{7BFE07D3-9997-4041-9E0B-0A82B525CB33}"/>
    <dgm:cxn modelId="{77C932B1-EFBA-48C4-9410-A09D6D9B9EC4}" srcId="{272B1AEC-B744-4D24-91CA-5F5075C3AA26}" destId="{7E93F150-708D-4ED4-9BE1-A85D439DB5B0}" srcOrd="0" destOrd="0" parTransId="{7C6B14B1-C039-4B52-8102-30CCC5EADA91}" sibTransId="{16CBEB82-0BE2-475C-A6C1-05E356A74C50}"/>
    <dgm:cxn modelId="{C5664B20-8A79-4CF2-A009-A31B03A862B6}" type="presOf" srcId="{7C6B14B1-C039-4B52-8102-30CCC5EADA91}" destId="{180E0A72-109B-40F2-A9ED-06866C6B47FD}" srcOrd="0" destOrd="0" presId="urn:microsoft.com/office/officeart/2005/8/layout/hierarchy1"/>
    <dgm:cxn modelId="{6F9D4E7E-8B70-4CFC-8E13-C47DA1B38F1E}" type="presOf" srcId="{F6999510-03DF-4CBF-8D6A-6734196CABA4}" destId="{904B80CC-D842-487B-A9F5-1471FDAF92A5}" srcOrd="0" destOrd="0" presId="urn:microsoft.com/office/officeart/2005/8/layout/hierarchy1"/>
    <dgm:cxn modelId="{F02474C5-E884-4077-9FBC-FA1CBF995BA2}" type="presOf" srcId="{7E93F150-708D-4ED4-9BE1-A85D439DB5B0}" destId="{EFBF7F63-5B39-4287-B99F-1552ECBDF06D}" srcOrd="0" destOrd="0" presId="urn:microsoft.com/office/officeart/2005/8/layout/hierarchy1"/>
    <dgm:cxn modelId="{8B6F634F-A62E-48CD-8DEE-6A482D3928E5}" srcId="{272B1AEC-B744-4D24-91CA-5F5075C3AA26}" destId="{9B77E21C-6561-4FD3-ABFD-0198F99C3E4F}" srcOrd="1" destOrd="0" parTransId="{0F1907CA-5FFB-4FE0-80D4-3ECFE1BCCE28}" sibTransId="{3EA3EF80-BFB4-42AC-8864-A7391927F4AD}"/>
    <dgm:cxn modelId="{39574F7E-D059-402D-8A23-06E3F3AE8DC5}" srcId="{F6999510-03DF-4CBF-8D6A-6734196CABA4}" destId="{DB02CAE2-113E-4E3E-804E-BD56FB17AFA0}" srcOrd="0" destOrd="0" parTransId="{4A3C598F-762A-48A9-ACF3-3CF4A87F7E80}" sibTransId="{1CB45C44-C763-4269-9406-1F4F8F1D77DC}"/>
    <dgm:cxn modelId="{C6D7E70C-AA25-4A22-B730-4FBBA28BCE99}" type="presOf" srcId="{6A2D7788-4233-475D-BABC-A420A9953AFD}" destId="{E30DA224-6AD0-4E78-85A5-3C657F2EDA5C}" srcOrd="0" destOrd="0" presId="urn:microsoft.com/office/officeart/2005/8/layout/hierarchy1"/>
    <dgm:cxn modelId="{88A622D1-DCC6-48A3-BA3F-6ADE4EEBED28}" srcId="{F54C4FA8-342C-4F6C-8B32-5269EAC4862A}" destId="{2FD16077-F533-4583-9492-CD4DD20DF173}" srcOrd="0" destOrd="0" parTransId="{C59A9944-805A-4D2D-B3E2-95264FE5FAB2}" sibTransId="{D7619BB3-8B7D-4E5D-B493-9BE3947239D1}"/>
    <dgm:cxn modelId="{907125C2-F031-47BC-B72C-437584840D55}" type="presOf" srcId="{0F1907CA-5FFB-4FE0-80D4-3ECFE1BCCE28}" destId="{78BF9682-62AA-4C2B-A0A5-639EC494FF46}" srcOrd="0" destOrd="0" presId="urn:microsoft.com/office/officeart/2005/8/layout/hierarchy1"/>
    <dgm:cxn modelId="{3CF0D045-D68E-48CA-A97D-E4B653054E0F}" type="presOf" srcId="{F54C4FA8-342C-4F6C-8B32-5269EAC4862A}" destId="{5D183DE9-47F8-4268-AE80-44F04879DFDA}" srcOrd="0" destOrd="0" presId="urn:microsoft.com/office/officeart/2005/8/layout/hierarchy1"/>
    <dgm:cxn modelId="{70A17A67-79A2-41B1-8BBF-D97CEC1F199E}" type="presOf" srcId="{4A3C598F-762A-48A9-ACF3-3CF4A87F7E80}" destId="{C78C2829-A805-4851-880F-3F8329CA699F}" srcOrd="0" destOrd="0" presId="urn:microsoft.com/office/officeart/2005/8/layout/hierarchy1"/>
    <dgm:cxn modelId="{07735C61-466B-46F5-BF86-EB8E26A9E4F2}" type="presOf" srcId="{9B77E21C-6561-4FD3-ABFD-0198F99C3E4F}" destId="{2665A3BC-1C32-44AB-ADA2-FB6F41E3E46D}" srcOrd="0" destOrd="0" presId="urn:microsoft.com/office/officeart/2005/8/layout/hierarchy1"/>
    <dgm:cxn modelId="{668725EC-CE4E-4F59-897C-4CE9F5BA1620}" type="presOf" srcId="{DB02CAE2-113E-4E3E-804E-BD56FB17AFA0}" destId="{4694D36B-3BE6-48C5-9E80-571DCBCAA38B}" srcOrd="0" destOrd="0" presId="urn:microsoft.com/office/officeart/2005/8/layout/hierarchy1"/>
    <dgm:cxn modelId="{EDE8A250-445E-4994-9180-23B3F8BAB506}" type="presOf" srcId="{272B1AEC-B744-4D24-91CA-5F5075C3AA26}" destId="{E825839F-234D-4A90-B2B1-13F4A35F0BF0}" srcOrd="0" destOrd="0" presId="urn:microsoft.com/office/officeart/2005/8/layout/hierarchy1"/>
    <dgm:cxn modelId="{07F5ED7B-9461-4B80-A9A9-74B82A5E9F9E}" srcId="{2FD16077-F533-4583-9492-CD4DD20DF173}" destId="{F6999510-03DF-4CBF-8D6A-6734196CABA4}" srcOrd="1" destOrd="0" parTransId="{B6F5A02B-9C19-4FA2-8435-8477A804C8DF}" sibTransId="{C1119B84-1EE9-4CBE-89DD-C3745DD18523}"/>
    <dgm:cxn modelId="{5106F265-B027-4D91-9E13-6FE5AEA2AC0F}" type="presOf" srcId="{2CFE6007-14A7-4916-8479-6BA275507795}" destId="{B7AEF872-F8D3-4CA7-BFFC-8B7D82189BC0}" srcOrd="0" destOrd="0" presId="urn:microsoft.com/office/officeart/2005/8/layout/hierarchy1"/>
    <dgm:cxn modelId="{C58EE4BD-A80B-48CE-B411-87325E5B9E6B}" type="presParOf" srcId="{5D183DE9-47F8-4268-AE80-44F04879DFDA}" destId="{4681159A-6421-49EC-9DE8-E10804FCCA8C}" srcOrd="0" destOrd="0" presId="urn:microsoft.com/office/officeart/2005/8/layout/hierarchy1"/>
    <dgm:cxn modelId="{638E8B77-D61A-449E-9414-809097E92E97}" type="presParOf" srcId="{4681159A-6421-49EC-9DE8-E10804FCCA8C}" destId="{7C220B6C-69E1-4856-9305-82E223C1A406}" srcOrd="0" destOrd="0" presId="urn:microsoft.com/office/officeart/2005/8/layout/hierarchy1"/>
    <dgm:cxn modelId="{50F742D2-5C85-4211-972A-11E6CC8A063B}" type="presParOf" srcId="{7C220B6C-69E1-4856-9305-82E223C1A406}" destId="{8145F1FC-9A84-453C-A254-8C41806FB2EA}" srcOrd="0" destOrd="0" presId="urn:microsoft.com/office/officeart/2005/8/layout/hierarchy1"/>
    <dgm:cxn modelId="{A191DB33-EB1A-42BA-BF18-B9E9E9942D5D}" type="presParOf" srcId="{7C220B6C-69E1-4856-9305-82E223C1A406}" destId="{6B1EF571-7AE7-4E46-89CC-F4B5459F9FAA}" srcOrd="1" destOrd="0" presId="urn:microsoft.com/office/officeart/2005/8/layout/hierarchy1"/>
    <dgm:cxn modelId="{073E6C4D-79B6-40F8-B9D8-260767519640}" type="presParOf" srcId="{4681159A-6421-49EC-9DE8-E10804FCCA8C}" destId="{DAD20EC4-BC7E-4BBE-A043-5F1122079EE0}" srcOrd="1" destOrd="0" presId="urn:microsoft.com/office/officeart/2005/8/layout/hierarchy1"/>
    <dgm:cxn modelId="{1D788F2F-6263-4ED8-BCBE-5818FE47D4C5}" type="presParOf" srcId="{DAD20EC4-BC7E-4BBE-A043-5F1122079EE0}" destId="{0522B667-0D20-4011-99F8-74CAC78DDCF0}" srcOrd="0" destOrd="0" presId="urn:microsoft.com/office/officeart/2005/8/layout/hierarchy1"/>
    <dgm:cxn modelId="{E8230BB1-B76F-45DC-8847-E3AE5CD981B4}" type="presParOf" srcId="{DAD20EC4-BC7E-4BBE-A043-5F1122079EE0}" destId="{FC3DCAEC-5C04-4905-8332-DA82E3C02C43}" srcOrd="1" destOrd="0" presId="urn:microsoft.com/office/officeart/2005/8/layout/hierarchy1"/>
    <dgm:cxn modelId="{40D1C31E-4D16-450B-A63B-F4CDDE204852}" type="presParOf" srcId="{FC3DCAEC-5C04-4905-8332-DA82E3C02C43}" destId="{8B3A694F-BED7-4DD9-A38D-A177DC26C36F}" srcOrd="0" destOrd="0" presId="urn:microsoft.com/office/officeart/2005/8/layout/hierarchy1"/>
    <dgm:cxn modelId="{87C4BBC0-F61B-4FC7-9871-B6F72D4FB0CE}" type="presParOf" srcId="{8B3A694F-BED7-4DD9-A38D-A177DC26C36F}" destId="{455635BB-0ED8-427C-ADE9-FD6E4E31BCD0}" srcOrd="0" destOrd="0" presId="urn:microsoft.com/office/officeart/2005/8/layout/hierarchy1"/>
    <dgm:cxn modelId="{188C2566-5386-4349-9A01-A031A0603134}" type="presParOf" srcId="{8B3A694F-BED7-4DD9-A38D-A177DC26C36F}" destId="{E825839F-234D-4A90-B2B1-13F4A35F0BF0}" srcOrd="1" destOrd="0" presId="urn:microsoft.com/office/officeart/2005/8/layout/hierarchy1"/>
    <dgm:cxn modelId="{EEB3977E-CC44-4C5C-BE1F-58A5716AA6A9}" type="presParOf" srcId="{FC3DCAEC-5C04-4905-8332-DA82E3C02C43}" destId="{C5563EB9-F734-4C87-86C9-C87AB0C208FB}" srcOrd="1" destOrd="0" presId="urn:microsoft.com/office/officeart/2005/8/layout/hierarchy1"/>
    <dgm:cxn modelId="{B3DE6AEF-D57B-45E0-8230-1FD5E0837C45}" type="presParOf" srcId="{C5563EB9-F734-4C87-86C9-C87AB0C208FB}" destId="{180E0A72-109B-40F2-A9ED-06866C6B47FD}" srcOrd="0" destOrd="0" presId="urn:microsoft.com/office/officeart/2005/8/layout/hierarchy1"/>
    <dgm:cxn modelId="{B9F04F7A-10F0-41F4-A195-5C5FE0621394}" type="presParOf" srcId="{C5563EB9-F734-4C87-86C9-C87AB0C208FB}" destId="{0D840909-76E8-4C20-AAE6-2031C00752EB}" srcOrd="1" destOrd="0" presId="urn:microsoft.com/office/officeart/2005/8/layout/hierarchy1"/>
    <dgm:cxn modelId="{75EB2A75-2668-4738-8EF7-3ED58D631908}" type="presParOf" srcId="{0D840909-76E8-4C20-AAE6-2031C00752EB}" destId="{8E393715-2238-438D-80E5-41A846D03158}" srcOrd="0" destOrd="0" presId="urn:microsoft.com/office/officeart/2005/8/layout/hierarchy1"/>
    <dgm:cxn modelId="{6E1C534F-AB3B-4D4F-82A0-C702C4EE6CCC}" type="presParOf" srcId="{8E393715-2238-438D-80E5-41A846D03158}" destId="{BFFA7DAC-A963-495C-98A2-5E3D87050E5D}" srcOrd="0" destOrd="0" presId="urn:microsoft.com/office/officeart/2005/8/layout/hierarchy1"/>
    <dgm:cxn modelId="{E1E085E9-9657-4AD5-B94B-7A34FC3E2946}" type="presParOf" srcId="{8E393715-2238-438D-80E5-41A846D03158}" destId="{EFBF7F63-5B39-4287-B99F-1552ECBDF06D}" srcOrd="1" destOrd="0" presId="urn:microsoft.com/office/officeart/2005/8/layout/hierarchy1"/>
    <dgm:cxn modelId="{92645386-3FE6-4ACA-A8F7-4ABE64173291}" type="presParOf" srcId="{0D840909-76E8-4C20-AAE6-2031C00752EB}" destId="{090C26A3-E992-4117-B886-54F0885638FA}" srcOrd="1" destOrd="0" presId="urn:microsoft.com/office/officeart/2005/8/layout/hierarchy1"/>
    <dgm:cxn modelId="{E3DA42BE-7E59-47EE-A23C-D1E19CE9A6AE}" type="presParOf" srcId="{C5563EB9-F734-4C87-86C9-C87AB0C208FB}" destId="{78BF9682-62AA-4C2B-A0A5-639EC494FF46}" srcOrd="2" destOrd="0" presId="urn:microsoft.com/office/officeart/2005/8/layout/hierarchy1"/>
    <dgm:cxn modelId="{A1FED46D-DB94-4E0D-9A09-D755C4DED3D8}" type="presParOf" srcId="{C5563EB9-F734-4C87-86C9-C87AB0C208FB}" destId="{232F29C6-917B-44E4-A006-42B87859FF08}" srcOrd="3" destOrd="0" presId="urn:microsoft.com/office/officeart/2005/8/layout/hierarchy1"/>
    <dgm:cxn modelId="{866E41A3-38D1-4800-905D-3EC2B667B6C5}" type="presParOf" srcId="{232F29C6-917B-44E4-A006-42B87859FF08}" destId="{3D3AE2AF-8634-4CC5-8007-6FB5938FFC58}" srcOrd="0" destOrd="0" presId="urn:microsoft.com/office/officeart/2005/8/layout/hierarchy1"/>
    <dgm:cxn modelId="{E21CCED8-13B5-4D22-96A0-CE8480306FB9}" type="presParOf" srcId="{3D3AE2AF-8634-4CC5-8007-6FB5938FFC58}" destId="{A30ACC11-984C-4E00-A97F-442E199894A5}" srcOrd="0" destOrd="0" presId="urn:microsoft.com/office/officeart/2005/8/layout/hierarchy1"/>
    <dgm:cxn modelId="{C9991D21-917A-46ED-84E5-B5AD38F5408F}" type="presParOf" srcId="{3D3AE2AF-8634-4CC5-8007-6FB5938FFC58}" destId="{2665A3BC-1C32-44AB-ADA2-FB6F41E3E46D}" srcOrd="1" destOrd="0" presId="urn:microsoft.com/office/officeart/2005/8/layout/hierarchy1"/>
    <dgm:cxn modelId="{2566C370-2F27-41E0-AD00-A135DC40A4E1}" type="presParOf" srcId="{232F29C6-917B-44E4-A006-42B87859FF08}" destId="{25EECC1B-76AB-4C23-AB98-F4EFC43CD0A1}" srcOrd="1" destOrd="0" presId="urn:microsoft.com/office/officeart/2005/8/layout/hierarchy1"/>
    <dgm:cxn modelId="{29F70073-145E-434B-8D64-75932E7F6070}" type="presParOf" srcId="{C5563EB9-F734-4C87-86C9-C87AB0C208FB}" destId="{E30DA224-6AD0-4E78-85A5-3C657F2EDA5C}" srcOrd="4" destOrd="0" presId="urn:microsoft.com/office/officeart/2005/8/layout/hierarchy1"/>
    <dgm:cxn modelId="{916C8352-A251-4539-8040-F4F9EA8C6931}" type="presParOf" srcId="{C5563EB9-F734-4C87-86C9-C87AB0C208FB}" destId="{668C5F93-8F9C-4B13-BF93-43250E271805}" srcOrd="5" destOrd="0" presId="urn:microsoft.com/office/officeart/2005/8/layout/hierarchy1"/>
    <dgm:cxn modelId="{74CDD46A-FF8D-47E5-A00C-CBA242532096}" type="presParOf" srcId="{668C5F93-8F9C-4B13-BF93-43250E271805}" destId="{9AB62198-5833-4FFF-93AA-1993D72B52BB}" srcOrd="0" destOrd="0" presId="urn:microsoft.com/office/officeart/2005/8/layout/hierarchy1"/>
    <dgm:cxn modelId="{AC4F8903-B502-405A-8495-6094215C48F2}" type="presParOf" srcId="{9AB62198-5833-4FFF-93AA-1993D72B52BB}" destId="{FDE48088-25F1-4205-85F9-34F914C54C36}" srcOrd="0" destOrd="0" presId="urn:microsoft.com/office/officeart/2005/8/layout/hierarchy1"/>
    <dgm:cxn modelId="{DCC51B66-480A-44ED-8C2B-8DCF19D03B8E}" type="presParOf" srcId="{9AB62198-5833-4FFF-93AA-1993D72B52BB}" destId="{B7AEF872-F8D3-4CA7-BFFC-8B7D82189BC0}" srcOrd="1" destOrd="0" presId="urn:microsoft.com/office/officeart/2005/8/layout/hierarchy1"/>
    <dgm:cxn modelId="{C9439D41-D61A-4926-A0E3-F1DF20E347C6}" type="presParOf" srcId="{668C5F93-8F9C-4B13-BF93-43250E271805}" destId="{C0606D8A-149D-4FD6-B71A-DAFC0D7B2CA3}" srcOrd="1" destOrd="0" presId="urn:microsoft.com/office/officeart/2005/8/layout/hierarchy1"/>
    <dgm:cxn modelId="{5F063307-1B20-4745-AA34-2056C50DC6D2}" type="presParOf" srcId="{DAD20EC4-BC7E-4BBE-A043-5F1122079EE0}" destId="{DC2C69D7-CF8F-4517-BF86-BE46A979E87B}" srcOrd="2" destOrd="0" presId="urn:microsoft.com/office/officeart/2005/8/layout/hierarchy1"/>
    <dgm:cxn modelId="{6B8966E3-E886-46CB-A358-00AEFE450927}" type="presParOf" srcId="{DAD20EC4-BC7E-4BBE-A043-5F1122079EE0}" destId="{46B76D3A-CC1B-4C15-8F6D-F6854F281717}" srcOrd="3" destOrd="0" presId="urn:microsoft.com/office/officeart/2005/8/layout/hierarchy1"/>
    <dgm:cxn modelId="{6C7E49D6-6C8E-46D6-A065-3D7D3B11ACDE}" type="presParOf" srcId="{46B76D3A-CC1B-4C15-8F6D-F6854F281717}" destId="{767E0C03-C08F-40E0-A741-33F333B8EF8E}" srcOrd="0" destOrd="0" presId="urn:microsoft.com/office/officeart/2005/8/layout/hierarchy1"/>
    <dgm:cxn modelId="{15A512ED-A83F-4C46-93C4-6B0088D40DB9}" type="presParOf" srcId="{767E0C03-C08F-40E0-A741-33F333B8EF8E}" destId="{792C28CA-1DB6-48EE-84CC-48B9BF61AB99}" srcOrd="0" destOrd="0" presId="urn:microsoft.com/office/officeart/2005/8/layout/hierarchy1"/>
    <dgm:cxn modelId="{662CDF56-ECBF-4483-9970-3618B45071B8}" type="presParOf" srcId="{767E0C03-C08F-40E0-A741-33F333B8EF8E}" destId="{904B80CC-D842-487B-A9F5-1471FDAF92A5}" srcOrd="1" destOrd="0" presId="urn:microsoft.com/office/officeart/2005/8/layout/hierarchy1"/>
    <dgm:cxn modelId="{0E462A5D-4258-4115-88C9-430101AD91D4}" type="presParOf" srcId="{46B76D3A-CC1B-4C15-8F6D-F6854F281717}" destId="{A332DC15-617E-4B2D-9909-91ED54A94CF7}" srcOrd="1" destOrd="0" presId="urn:microsoft.com/office/officeart/2005/8/layout/hierarchy1"/>
    <dgm:cxn modelId="{89D309B8-B891-46BD-9B84-1D51FCBF99B2}" type="presParOf" srcId="{A332DC15-617E-4B2D-9909-91ED54A94CF7}" destId="{C78C2829-A805-4851-880F-3F8329CA699F}" srcOrd="0" destOrd="0" presId="urn:microsoft.com/office/officeart/2005/8/layout/hierarchy1"/>
    <dgm:cxn modelId="{75DAD5B9-2F0E-41CB-965B-D32B9E2C804F}" type="presParOf" srcId="{A332DC15-617E-4B2D-9909-91ED54A94CF7}" destId="{D43F8A87-16DF-4FA7-B61F-A27BB7BA7274}" srcOrd="1" destOrd="0" presId="urn:microsoft.com/office/officeart/2005/8/layout/hierarchy1"/>
    <dgm:cxn modelId="{1DEC2286-D34F-46A0-A9F7-4C700F7F19CE}" type="presParOf" srcId="{D43F8A87-16DF-4FA7-B61F-A27BB7BA7274}" destId="{CEF281A1-A931-4C8D-9348-BBB4DDF56362}" srcOrd="0" destOrd="0" presId="urn:microsoft.com/office/officeart/2005/8/layout/hierarchy1"/>
    <dgm:cxn modelId="{938F6C41-A757-4E17-9B7A-EA8A768929F8}" type="presParOf" srcId="{CEF281A1-A931-4C8D-9348-BBB4DDF56362}" destId="{556BA387-3EE9-4690-AC5C-0C00C05AD42B}" srcOrd="0" destOrd="0" presId="urn:microsoft.com/office/officeart/2005/8/layout/hierarchy1"/>
    <dgm:cxn modelId="{5A7D514F-B94F-4846-A235-403BE372FAC4}" type="presParOf" srcId="{CEF281A1-A931-4C8D-9348-BBB4DDF56362}" destId="{4694D36B-3BE6-48C5-9E80-571DCBCAA38B}" srcOrd="1" destOrd="0" presId="urn:microsoft.com/office/officeart/2005/8/layout/hierarchy1"/>
    <dgm:cxn modelId="{8FE24AA1-9475-4D68-A1FF-5CF09C0F79AE}" type="presParOf" srcId="{D43F8A87-16DF-4FA7-B61F-A27BB7BA7274}" destId="{5FA3A1D6-E26F-4980-9E9F-D78F3E605EB0}" srcOrd="1" destOrd="0" presId="urn:microsoft.com/office/officeart/2005/8/layout/hierarchy1"/>
    <dgm:cxn modelId="{2CC98E11-D5FD-41BF-BAE3-B63EA10078C0}" type="presParOf" srcId="{A332DC15-617E-4B2D-9909-91ED54A94CF7}" destId="{762495B3-13EF-4D90-A45A-7EAEC230B284}" srcOrd="2" destOrd="0" presId="urn:microsoft.com/office/officeart/2005/8/layout/hierarchy1"/>
    <dgm:cxn modelId="{AB9A657C-7C63-435C-8D43-134E5AE16B27}" type="presParOf" srcId="{A332DC15-617E-4B2D-9909-91ED54A94CF7}" destId="{C080CEC1-7699-4822-AA28-C15B6B95B76F}" srcOrd="3" destOrd="0" presId="urn:microsoft.com/office/officeart/2005/8/layout/hierarchy1"/>
    <dgm:cxn modelId="{5C5E22B7-F0E4-483C-9552-60BF741AA3AA}" type="presParOf" srcId="{C080CEC1-7699-4822-AA28-C15B6B95B76F}" destId="{34588185-8A06-4C69-8DBC-22B0FBCFB0E3}" srcOrd="0" destOrd="0" presId="urn:microsoft.com/office/officeart/2005/8/layout/hierarchy1"/>
    <dgm:cxn modelId="{D932F46A-8299-4B48-B068-14EC2DB342A1}" type="presParOf" srcId="{34588185-8A06-4C69-8DBC-22B0FBCFB0E3}" destId="{A2A91916-FB0D-4CB1-8F68-B8A2B42BFAAB}" srcOrd="0" destOrd="0" presId="urn:microsoft.com/office/officeart/2005/8/layout/hierarchy1"/>
    <dgm:cxn modelId="{9C7B0CD6-A062-414E-A79E-468FE271BACD}" type="presParOf" srcId="{34588185-8A06-4C69-8DBC-22B0FBCFB0E3}" destId="{181DC7EB-0FE8-4E97-9B79-B68D0E1292CA}" srcOrd="1" destOrd="0" presId="urn:microsoft.com/office/officeart/2005/8/layout/hierarchy1"/>
    <dgm:cxn modelId="{612C6A9B-4982-41AE-93EB-304FA0B7E25D}" type="presParOf" srcId="{C080CEC1-7699-4822-AA28-C15B6B95B76F}" destId="{9F64B666-C58D-47D8-92E2-67D2D2426599}" srcOrd="1" destOrd="0" presId="urn:microsoft.com/office/officeart/2005/8/layout/hierarchy1"/>
  </dgm:cxnLst>
  <dgm:bg/>
  <dgm:whole/>
  <dgm:extLst>
    <a:ext uri="http://schemas.microsoft.com/office/drawing/2008/diagram">
      <dsp:dataModelExt relId="rId6"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62495B3-13EF-4D90-A45A-7EAEC230B284}">
      <dsp:nvSpPr>
        <dsp:cNvPr id="0" name=""/>
        <dsp:cNvSpPr/>
      </dsp:nvSpPr>
      <dsp:spPr>
        <a:xfrm>
          <a:off x="6420098" y="2515359"/>
          <a:ext cx="820822" cy="390637"/>
        </a:xfrm>
        <a:custGeom>
          <a:avLst/>
          <a:gdLst/>
          <a:ahLst/>
          <a:cxnLst/>
          <a:rect l="0" t="0" r="0" b="0"/>
          <a:pathLst>
            <a:path>
              <a:moveTo>
                <a:pt x="0" y="0"/>
              </a:moveTo>
              <a:lnTo>
                <a:pt x="0" y="266207"/>
              </a:lnTo>
              <a:lnTo>
                <a:pt x="820822" y="266207"/>
              </a:lnTo>
              <a:lnTo>
                <a:pt x="820822"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C2829-A805-4851-880F-3F8329CA699F}">
      <dsp:nvSpPr>
        <dsp:cNvPr id="0" name=""/>
        <dsp:cNvSpPr/>
      </dsp:nvSpPr>
      <dsp:spPr>
        <a:xfrm>
          <a:off x="5599275" y="2515359"/>
          <a:ext cx="820822" cy="390637"/>
        </a:xfrm>
        <a:custGeom>
          <a:avLst/>
          <a:gdLst/>
          <a:ahLst/>
          <a:cxnLst/>
          <a:rect l="0" t="0" r="0" b="0"/>
          <a:pathLst>
            <a:path>
              <a:moveTo>
                <a:pt x="820822" y="0"/>
              </a:moveTo>
              <a:lnTo>
                <a:pt x="820822"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C69D7-CF8F-4517-BF86-BE46A979E87B}">
      <dsp:nvSpPr>
        <dsp:cNvPr id="0" name=""/>
        <dsp:cNvSpPr/>
      </dsp:nvSpPr>
      <dsp:spPr>
        <a:xfrm>
          <a:off x="4368041" y="1271813"/>
          <a:ext cx="2052056" cy="390637"/>
        </a:xfrm>
        <a:custGeom>
          <a:avLst/>
          <a:gdLst/>
          <a:ahLst/>
          <a:cxnLst/>
          <a:rect l="0" t="0" r="0" b="0"/>
          <a:pathLst>
            <a:path>
              <a:moveTo>
                <a:pt x="0" y="0"/>
              </a:moveTo>
              <a:lnTo>
                <a:pt x="0" y="266207"/>
              </a:lnTo>
              <a:lnTo>
                <a:pt x="2052056" y="266207"/>
              </a:lnTo>
              <a:lnTo>
                <a:pt x="2052056"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224-6AD0-4E78-85A5-3C657F2EDA5C}">
      <dsp:nvSpPr>
        <dsp:cNvPr id="0" name=""/>
        <dsp:cNvSpPr/>
      </dsp:nvSpPr>
      <dsp:spPr>
        <a:xfrm>
          <a:off x="2315984" y="2515359"/>
          <a:ext cx="1641645" cy="390637"/>
        </a:xfrm>
        <a:custGeom>
          <a:avLst/>
          <a:gdLst/>
          <a:ahLst/>
          <a:cxnLst/>
          <a:rect l="0" t="0" r="0" b="0"/>
          <a:pathLst>
            <a:path>
              <a:moveTo>
                <a:pt x="0" y="0"/>
              </a:moveTo>
              <a:lnTo>
                <a:pt x="0" y="266207"/>
              </a:lnTo>
              <a:lnTo>
                <a:pt x="1641645" y="266207"/>
              </a:lnTo>
              <a:lnTo>
                <a:pt x="1641645"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F9682-62AA-4C2B-A0A5-639EC494FF46}">
      <dsp:nvSpPr>
        <dsp:cNvPr id="0" name=""/>
        <dsp:cNvSpPr/>
      </dsp:nvSpPr>
      <dsp:spPr>
        <a:xfrm>
          <a:off x="2270264" y="2515359"/>
          <a:ext cx="91440" cy="390637"/>
        </a:xfrm>
        <a:custGeom>
          <a:avLst/>
          <a:gdLst/>
          <a:ahLst/>
          <a:cxnLst/>
          <a:rect l="0" t="0" r="0" b="0"/>
          <a:pathLst>
            <a:path>
              <a:moveTo>
                <a:pt x="45720" y="0"/>
              </a:moveTo>
              <a:lnTo>
                <a:pt x="4572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0A72-109B-40F2-A9ED-06866C6B47FD}">
      <dsp:nvSpPr>
        <dsp:cNvPr id="0" name=""/>
        <dsp:cNvSpPr/>
      </dsp:nvSpPr>
      <dsp:spPr>
        <a:xfrm>
          <a:off x="674338" y="2515359"/>
          <a:ext cx="1641645" cy="390637"/>
        </a:xfrm>
        <a:custGeom>
          <a:avLst/>
          <a:gdLst/>
          <a:ahLst/>
          <a:cxnLst/>
          <a:rect l="0" t="0" r="0" b="0"/>
          <a:pathLst>
            <a:path>
              <a:moveTo>
                <a:pt x="1641645" y="0"/>
              </a:moveTo>
              <a:lnTo>
                <a:pt x="1641645"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2B667-0D20-4011-99F8-74CAC78DDCF0}">
      <dsp:nvSpPr>
        <dsp:cNvPr id="0" name=""/>
        <dsp:cNvSpPr/>
      </dsp:nvSpPr>
      <dsp:spPr>
        <a:xfrm>
          <a:off x="2315984" y="1271813"/>
          <a:ext cx="2052056" cy="390637"/>
        </a:xfrm>
        <a:custGeom>
          <a:avLst/>
          <a:gdLst/>
          <a:ahLst/>
          <a:cxnLst/>
          <a:rect l="0" t="0" r="0" b="0"/>
          <a:pathLst>
            <a:path>
              <a:moveTo>
                <a:pt x="2052056" y="0"/>
              </a:moveTo>
              <a:lnTo>
                <a:pt x="2052056" y="266207"/>
              </a:lnTo>
              <a:lnTo>
                <a:pt x="0" y="266207"/>
              </a:lnTo>
              <a:lnTo>
                <a:pt x="0"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F1FC-9A84-453C-A254-8C41806FB2EA}">
      <dsp:nvSpPr>
        <dsp:cNvPr id="0" name=""/>
        <dsp:cNvSpPr/>
      </dsp:nvSpPr>
      <dsp:spPr>
        <a:xfrm>
          <a:off x="3696458" y="418903"/>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F571-7AE7-4E46-89CC-F4B5459F9FAA}">
      <dsp:nvSpPr>
        <dsp:cNvPr id="0" name=""/>
        <dsp:cNvSpPr/>
      </dsp:nvSpPr>
      <dsp:spPr>
        <a:xfrm>
          <a:off x="3845699" y="560682"/>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změna</a:t>
          </a:r>
          <a:endParaRPr lang="cs-CZ" sz="1500" kern="1200" dirty="false"/>
        </a:p>
      </dsp:txBody>
      <dsp:txXfrm>
        <a:off x="3870680" y="585663"/>
        <a:ext cx="1293202" cy="802947"/>
      </dsp:txXfrm>
    </dsp:sp>
    <dsp:sp modelId="{455635BB-0ED8-427C-ADE9-FD6E4E31BCD0}">
      <dsp:nvSpPr>
        <dsp:cNvPr id="0" name=""/>
        <dsp:cNvSpPr/>
      </dsp:nvSpPr>
      <dsp:spPr>
        <a:xfrm>
          <a:off x="1644401"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839F-234D-4A90-B2B1-13F4A35F0BF0}">
      <dsp:nvSpPr>
        <dsp:cNvPr id="0" name=""/>
        <dsp:cNvSpPr/>
      </dsp:nvSpPr>
      <dsp:spPr>
        <a:xfrm>
          <a:off x="1793642"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nepodstatná</a:t>
          </a:r>
          <a:endParaRPr lang="cs-CZ" sz="1500" kern="1200" dirty="false"/>
        </a:p>
      </dsp:txBody>
      <dsp:txXfrm>
        <a:off x="1818623" y="1829209"/>
        <a:ext cx="1293202" cy="802947"/>
      </dsp:txXfrm>
    </dsp:sp>
    <dsp:sp modelId="{BFFA7DAC-A963-495C-98A2-5E3D87050E5D}">
      <dsp:nvSpPr>
        <dsp:cNvPr id="0" name=""/>
        <dsp:cNvSpPr/>
      </dsp:nvSpPr>
      <dsp:spPr>
        <a:xfrm>
          <a:off x="2756"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7F63-5B39-4287-B99F-1552ECBDF06D}">
      <dsp:nvSpPr>
        <dsp:cNvPr id="0" name=""/>
        <dsp:cNvSpPr/>
      </dsp:nvSpPr>
      <dsp:spPr>
        <a:xfrm>
          <a:off x="151996"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neprodlené oznámení</a:t>
          </a:r>
          <a:endParaRPr lang="cs-CZ" sz="1500" kern="1200" dirty="false"/>
        </a:p>
      </dsp:txBody>
      <dsp:txXfrm>
        <a:off x="176977" y="3072755"/>
        <a:ext cx="1293202" cy="802947"/>
      </dsp:txXfrm>
    </dsp:sp>
    <dsp:sp modelId="{A30ACC11-984C-4E00-A97F-442E199894A5}">
      <dsp:nvSpPr>
        <dsp:cNvPr id="0" name=""/>
        <dsp:cNvSpPr/>
      </dsp:nvSpPr>
      <dsp:spPr>
        <a:xfrm>
          <a:off x="1644401"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5A3BC-1C32-44AB-ADA2-FB6F41E3E46D}">
      <dsp:nvSpPr>
        <dsp:cNvPr id="0" name=""/>
        <dsp:cNvSpPr/>
      </dsp:nvSpPr>
      <dsp:spPr>
        <a:xfrm>
          <a:off x="1793642"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oznámení nejpozději 10 dní před </a:t>
          </a:r>
          <a:r>
            <a:rPr lang="cs-CZ" sz="1500" kern="1200" dirty="false" err="true" smtClean="false"/>
            <a:t>ZoR</a:t>
          </a:r>
          <a:endParaRPr lang="cs-CZ" sz="1500" kern="1200" dirty="false"/>
        </a:p>
      </dsp:txBody>
      <dsp:txXfrm>
        <a:off x="1818623" y="3072755"/>
        <a:ext cx="1293202" cy="802947"/>
      </dsp:txXfrm>
    </dsp:sp>
    <dsp:sp modelId="{FDE48088-25F1-4205-85F9-34F914C54C36}">
      <dsp:nvSpPr>
        <dsp:cNvPr id="0" name=""/>
        <dsp:cNvSpPr/>
      </dsp:nvSpPr>
      <dsp:spPr>
        <a:xfrm>
          <a:off x="3286047"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F872-F8D3-4CA7-BFFC-8B7D82189BC0}">
      <dsp:nvSpPr>
        <dsp:cNvPr id="0" name=""/>
        <dsp:cNvSpPr/>
      </dsp:nvSpPr>
      <dsp:spPr>
        <a:xfrm>
          <a:off x="3435287"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oznámení spolu se </a:t>
          </a:r>
          <a:r>
            <a:rPr lang="cs-CZ" sz="1500" kern="1200" dirty="false" err="true" smtClean="false"/>
            <a:t>ZoR</a:t>
          </a:r>
          <a:endParaRPr lang="cs-CZ" sz="1500" kern="1200" dirty="false"/>
        </a:p>
      </dsp:txBody>
      <dsp:txXfrm>
        <a:off x="3460268" y="3072755"/>
        <a:ext cx="1293202" cy="802947"/>
      </dsp:txXfrm>
    </dsp:sp>
    <dsp:sp modelId="{792C28CA-1DB6-48EE-84CC-48B9BF61AB99}">
      <dsp:nvSpPr>
        <dsp:cNvPr id="0" name=""/>
        <dsp:cNvSpPr/>
      </dsp:nvSpPr>
      <dsp:spPr>
        <a:xfrm>
          <a:off x="5748515"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B80CC-D842-487B-A9F5-1471FDAF92A5}">
      <dsp:nvSpPr>
        <dsp:cNvPr id="0" name=""/>
        <dsp:cNvSpPr/>
      </dsp:nvSpPr>
      <dsp:spPr>
        <a:xfrm>
          <a:off x="5897756"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podstatná</a:t>
          </a:r>
          <a:endParaRPr lang="cs-CZ" sz="1500" kern="1200" dirty="false"/>
        </a:p>
      </dsp:txBody>
      <dsp:txXfrm>
        <a:off x="5922737" y="1829209"/>
        <a:ext cx="1293202" cy="802947"/>
      </dsp:txXfrm>
    </dsp:sp>
    <dsp:sp modelId="{556BA387-3EE9-4690-AC5C-0C00C05AD42B}">
      <dsp:nvSpPr>
        <dsp:cNvPr id="0" name=""/>
        <dsp:cNvSpPr/>
      </dsp:nvSpPr>
      <dsp:spPr>
        <a:xfrm>
          <a:off x="4927693"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4D36B-3BE6-48C5-9E80-571DCBCAA38B}">
      <dsp:nvSpPr>
        <dsp:cNvPr id="0" name=""/>
        <dsp:cNvSpPr/>
      </dsp:nvSpPr>
      <dsp:spPr>
        <a:xfrm>
          <a:off x="5076933"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vyžaduje změnu PA</a:t>
          </a:r>
          <a:endParaRPr lang="cs-CZ" sz="1500" kern="1200" dirty="false"/>
        </a:p>
      </dsp:txBody>
      <dsp:txXfrm>
        <a:off x="5101914" y="3072755"/>
        <a:ext cx="1293202" cy="802947"/>
      </dsp:txXfrm>
    </dsp:sp>
    <dsp:sp modelId="{A2A91916-FB0D-4CB1-8F68-B8A2B42BFAAB}">
      <dsp:nvSpPr>
        <dsp:cNvPr id="0" name=""/>
        <dsp:cNvSpPr/>
      </dsp:nvSpPr>
      <dsp:spPr>
        <a:xfrm>
          <a:off x="6569338"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C7EB-0FE8-4E97-9B79-B68D0E1292CA}">
      <dsp:nvSpPr>
        <dsp:cNvPr id="0" name=""/>
        <dsp:cNvSpPr/>
      </dsp:nvSpPr>
      <dsp:spPr>
        <a:xfrm>
          <a:off x="6718579"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nevyžaduje změnu PA</a:t>
          </a:r>
          <a:endParaRPr lang="cs-CZ" sz="1500" kern="1200" dirty="false"/>
        </a:p>
      </dsp:txBody>
      <dsp:txXfrm>
        <a:off x="6743560" y="3072755"/>
        <a:ext cx="1293202" cy="802947"/>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1">
  <dgm:title val=""/>
  <dgm:desc val=""/>
  <dgm:catLst>
    <dgm:cat type="hierarchy" pri="2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op="equ" val="65.0" type="primFontSz" for="des" ptType="node"/>
      <dgm:constr type="w" for="des" forName="composite" refType="w"/>
      <dgm:constr fact="0.667" type="h" for="des" forName="composite" refType="w" refFor="des" refForName="composite"/>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fact="0.1" type="sibSp" refType="w" refFor="des" refForName="composite"/>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fact="0.25" type="sp" for="des" forName="hierRoot1" refType="h" refFor="des" refForName="composite"/>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ptType="" hideLastTrans="" st="" cnt="" step="">
      <dgm:forEach name="Name4" axis="self" ptType="node" hideLastTrans="" st="" cnt="" step="">
        <dgm:layoutNode name="hierRoot1">
          <dgm:alg type="hierRoot"/>
          <dgm:shape r:blip="">
            <dgm:adjLst/>
          </dgm:shape>
          <dgm:presOf axis="" ptType="" hideLastTrans="" st="" cnt="" step=""/>
          <dgm:constrLst>
            <dgm:constr fact="0.5" type="bendDist" for="des" ptType="parTrans" refType="sp"/>
          </dgm:constrLst>
          <dgm:ruleLst/>
          <dgm:layoutNode name="composite">
            <dgm:alg type="composite"/>
            <dgm:shape r:blip="">
              <dgm:adjLst/>
            </dgm:shape>
            <dgm:presOf axis="" ptType="" hideLastTrans="" st="" cnt="" step=""/>
            <dgm:constrLst>
              <dgm:constr fact="0.9" type="w" for="ch" forName="background" refType="w"/>
              <dgm:constr fact="0.635" type="h" for="ch" forName="background" refType="w" refFor="ch" refForName="background"/>
              <dgm:constr type="t" for="ch" forName="background"/>
              <dgm:constr type="l" for="ch" forName="background"/>
              <dgm:constr fact="0.9" type="w" for="ch" forName="text" refType="w"/>
              <dgm:constr fact="0.635" type="h" for="ch" forName="text" refType="w" refFor="ch" refForName="text"/>
              <dgm:constr fact="0.095" type="t" for="ch" forName="text" refType="w"/>
              <dgm:constr fact="0.1" type="l" for="ch" forName="text" refType="w"/>
            </dgm:constrLst>
            <dgm:ruleLst/>
            <dgm:layoutNode name="background" styleLbl="node0" moveWith="text">
              <dgm:alg type="sp"/>
              <dgm:shape type="roundRect" r:blip="">
                <dgm:adjLst>
                  <dgm:adj idx="1" val="0.1"/>
                </dgm:adjLst>
              </dgm:shape>
              <dgm:presOf axis="" ptType="" hideLastTrans="" st="" cnt="" step=""/>
              <dgm:constrLst/>
              <dgm:ruleLst/>
            </dgm:layoutNode>
            <dgm:layoutNode name="text" styleLbl="fgAcc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2">
            <dgm:choose name="Name5">
              <dgm:if name="Name6" func="var" arg="dir" op="equ" val="norm" axis="" ptType="" hideLastTrans="" st="" cnt="" step="">
                <dgm:alg type="hierChild">
                  <dgm:param type="linDir" val="fromL"/>
                </dgm:alg>
              </dgm:if>
              <dgm:else name="Name7">
                <dgm:alg type="hierChild">
                  <dgm:param type="linDir" val="fromR"/>
                </dgm:alg>
              </dgm:else>
            </dgm:choose>
            <dgm:shape r:blip="">
              <dgm:adjLst/>
            </dgm:shape>
            <dgm:presOf axis="" ptType="" hideLastTrans="" st="" cnt="" step=""/>
            <dgm:constrLst/>
            <dgm:ruleLst/>
            <dgm:forEach name="Name8" axis="ch" ptType="" hideLastTrans="" st="" cnt="" step="">
              <dgm:forEach name="Name9" axis="self" ptType="parTrans" hideLastTrans="" st="" cnt="1" step="">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ptType="" hideLastTrans="" st="" cnt="" step=""/>
                  <dgm:constrLst>
                    <dgm:constr type="begPad"/>
                    <dgm:constr type="endPad"/>
                  </dgm:constrLst>
                  <dgm:ruleLst/>
                </dgm:layoutNode>
              </dgm:forEach>
              <dgm:forEach name="Name11" axis="self" ptType="node" hideLastTrans="" st="" cnt="" step="">
                <dgm:layoutNode name="hierRoot2">
                  <dgm:alg type="hierRoot"/>
                  <dgm:shape r:blip="">
                    <dgm:adjLst/>
                  </dgm:shape>
                  <dgm:presOf axis="" ptType="" hideLastTrans="" st="" cnt="" step=""/>
                  <dgm:constrLst>
                    <dgm:constr fact="0.5" type="bendDist" for="des" ptType="parTrans" refType="sp"/>
                  </dgm:constrLst>
                  <dgm:ruleLst/>
                  <dgm:layoutNode name="composite2">
                    <dgm:alg type="composite"/>
                    <dgm:shape r:blip="">
                      <dgm:adjLst/>
                    </dgm:shape>
                    <dgm:presOf axis="" ptType="" hideLastTrans="" st="" cnt="" step=""/>
                    <dgm:constrLst>
                      <dgm:constr fact="0.9" type="w" for="ch" forName="background2" refType="w"/>
                      <dgm:constr fact="0.635" type="h" for="ch" forName="background2" refType="w" refFor="ch" refForName="background2"/>
                      <dgm:constr type="t" for="ch" forName="background2"/>
                      <dgm:constr type="l" for="ch" forName="background2"/>
                      <dgm:constr fact="0.9" type="w" for="ch" forName="text2" refType="w"/>
                      <dgm:constr fact="0.635" type="h" for="ch" forName="text2" refType="w" refFor="ch" refForName="text2"/>
                      <dgm:constr fact="0.095" type="t" for="ch" forName="text2" refType="w"/>
                      <dgm:constr fact="0.1" type="l" for="ch" forName="text2" refType="w"/>
                    </dgm:constrLst>
                    <dgm:ruleLst/>
                    <dgm:layoutNode name="background2" moveWith="text2">
                      <dgm:alg type="sp"/>
                      <dgm:shape type="roundRect" r:blip="">
                        <dgm:adjLst>
                          <dgm:adj idx="1" val="0.1"/>
                        </dgm:adjLst>
                      </dgm:shape>
                      <dgm:presOf axis="" ptType="" hideLastTrans="" st="" cnt="" step=""/>
                      <dgm:constrLst/>
                      <dgm:ruleLst/>
                    </dgm:layoutNode>
                    <dgm:layoutNode name="text2" styleLbl="fgAcc2">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3">
                    <dgm:choose name="Name12">
                      <dgm:if name="Name13" func="var" arg="dir" op="equ" val="norm" axis="" ptType="" hideLastTrans="" st="" cnt="" step="">
                        <dgm:alg type="hierChild">
                          <dgm:param type="linDir" val="fromL"/>
                        </dgm:alg>
                      </dgm:if>
                      <dgm:else name="Name14">
                        <dgm:alg type="hierChild">
                          <dgm:param type="linDir" val="fromR"/>
                        </dgm:alg>
                      </dgm:else>
                    </dgm:choose>
                    <dgm:shape r:blip="">
                      <dgm:adjLst/>
                    </dgm:shape>
                    <dgm:presOf axis="" ptType="" hideLastTrans="" st="" cnt="" step=""/>
                    <dgm:constrLst/>
                    <dgm:ruleLst/>
                    <dgm:forEach name="Name15" axis="ch" ptType="" hideLastTrans="" st="" cnt="" step="">
                      <dgm:forEach name="Name16" axis="self" ptType="parTrans" hideLastTrans="" st="" cnt="1" step="">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ptType="" hideLastTrans="" st="" cnt="" step=""/>
                          <dgm:constrLst>
                            <dgm:constr type="begPad"/>
                            <dgm:constr type="endPad"/>
                          </dgm:constrLst>
                          <dgm:ruleLst/>
                        </dgm:layoutNode>
                      </dgm:forEach>
                      <dgm:forEach name="Name18" axis="self" ptType="node" hideLastTrans="" st="" cnt="" step="">
                        <dgm:layoutNode name="hierRoot3">
                          <dgm:alg type="hierRoot"/>
                          <dgm:shape r:blip="">
                            <dgm:adjLst/>
                          </dgm:shape>
                          <dgm:presOf axis="" ptType="" hideLastTrans="" st="" cnt="" step=""/>
                          <dgm:constrLst>
                            <dgm:constr fact="0.5" type="bendDist" for="des" ptType="parTrans" refType="sp"/>
                          </dgm:constrLst>
                          <dgm:ruleLst/>
                          <dgm:layoutNode name="composite3">
                            <dgm:alg type="composite"/>
                            <dgm:shape r:blip="">
                              <dgm:adjLst/>
                            </dgm:shape>
                            <dgm:presOf axis="" ptType="" hideLastTrans="" st="" cnt="" step=""/>
                            <dgm:constrLst>
                              <dgm:constr fact="0.9" type="w" for="ch" forName="background3" refType="w"/>
                              <dgm:constr fact="0.635" type="h" for="ch" forName="background3" refType="w" refFor="ch" refForName="background3"/>
                              <dgm:constr type="t" for="ch" forName="background3"/>
                              <dgm:constr type="l" for="ch" forName="background3"/>
                              <dgm:constr fact="0.9" type="w" for="ch" forName="text3" refType="w"/>
                              <dgm:constr fact="0.635" type="h" for="ch" forName="text3" refType="w" refFor="ch" refForName="text3"/>
                              <dgm:constr fact="0.095" type="t" for="ch" forName="text3" refType="w"/>
                              <dgm:constr fact="0.1" type="l" for="ch" forName="text3" refType="w"/>
                            </dgm:constrLst>
                            <dgm:ruleLst/>
                            <dgm:layoutNode name="background3" moveWith="text3">
                              <dgm:alg type="sp"/>
                              <dgm:shape type="roundRect" r:blip="">
                                <dgm:adjLst>
                                  <dgm:adj idx="1" val="0.1"/>
                                </dgm:adjLst>
                              </dgm:shape>
                              <dgm:presOf axis="" ptType="" hideLastTrans="" st="" cnt="" step=""/>
                              <dgm:constrLst/>
                              <dgm:ruleLst/>
                            </dgm:layoutNode>
                            <dgm:layoutNode name="text3" styleLbl="fgAcc3">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4">
                            <dgm:choose name="Name19">
                              <dgm:if name="Name20" func="var" arg="dir" op="equ" val="norm" axis="" ptType="" hideLastTrans="" st="" cnt="" step="">
                                <dgm:alg type="hierChild">
                                  <dgm:param type="linDir" val="fromL"/>
                                </dgm:alg>
                              </dgm:if>
                              <dgm:else name="Name21">
                                <dgm:alg type="hierChild">
                                  <dgm:param type="linDir" val="fromR"/>
                                </dgm:alg>
                              </dgm:else>
                            </dgm:choose>
                            <dgm:shape r:blip="">
                              <dgm:adjLst/>
                            </dgm:shape>
                            <dgm:presOf axis="" ptType="" hideLastTrans="" st="" cnt="" step=""/>
                            <dgm:constrLst/>
                            <dgm:ruleLst/>
                            <dgm:forEach name="repeat" axis="ch" ptType="" hideLastTrans="" st="" cnt="" step="">
                              <dgm:forEach name="Name22" axis="self" ptType="parTrans" hideLastTrans="" st="" cnt="1" step="">
                                <dgm:layoutNode name="Name23">
                                  <dgm:choose name="Name24">
                                    <dgm:if name="Name25" func="depth" op="lte" val="4" axis="self" ptType="" hideLastTrans="" st="" cnt="" step="">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ptType="" hideLastTrans="" st="" cnt="" step=""/>
                                  <dgm:constrLst>
                                    <dgm:constr type="begPad"/>
                                    <dgm:constr type="endPad"/>
                                  </dgm:constrLst>
                                  <dgm:ruleLst/>
                                </dgm:layoutNode>
                              </dgm:forEach>
                              <dgm:forEach name="Name27" axis="self" ptType="node" hideLastTrans="" st="" cnt="" step="">
                                <dgm:layoutNode name="hierRoot4">
                                  <dgm:alg type="hierRoot"/>
                                  <dgm:shape r:blip="">
                                    <dgm:adjLst/>
                                  </dgm:shape>
                                  <dgm:presOf axis="" ptType="" hideLastTrans="" st="" cnt="" step=""/>
                                  <dgm:constrLst>
                                    <dgm:constr fact="0.5" type="bendDist" for="des" ptType="parTrans" refType="sp"/>
                                  </dgm:constrLst>
                                  <dgm:ruleLst/>
                                  <dgm:layoutNode name="composite4">
                                    <dgm:alg type="composite"/>
                                    <dgm:shape r:blip="">
                                      <dgm:adjLst/>
                                    </dgm:shape>
                                    <dgm:presOf axis="" ptType="" hideLastTrans="" st="" cnt="" step=""/>
                                    <dgm:constrLst>
                                      <dgm:constr fact="0.9" type="w" for="ch" forName="background4" refType="w"/>
                                      <dgm:constr fact="0.635" type="h" for="ch" forName="background4" refType="w" refFor="ch" refForName="background4"/>
                                      <dgm:constr type="t" for="ch" forName="background4"/>
                                      <dgm:constr type="l" for="ch" forName="background4"/>
                                      <dgm:constr fact="0.9" type="w" for="ch" forName="text4" refType="w"/>
                                      <dgm:constr fact="0.635" type="h" for="ch" forName="text4" refType="w" refFor="ch" refForName="text4"/>
                                      <dgm:constr fact="0.095" type="t" for="ch" forName="text4" refType="w"/>
                                      <dgm:constr fact="0.1" type="l" for="ch" forName="text4" refType="w"/>
                                    </dgm:constrLst>
                                    <dgm:ruleLst/>
                                    <dgm:layoutNode name="background4" moveWith="text4">
                                      <dgm:alg type="sp"/>
                                      <dgm:shape type="roundRect" r:blip="">
                                        <dgm:adjLst>
                                          <dgm:adj idx="1" val="0.1"/>
                                        </dgm:adjLst>
                                      </dgm:shape>
                                      <dgm:presOf axis="" ptType="" hideLastTrans="" st="" cnt="" step=""/>
                                      <dgm:constrLst/>
                                      <dgm:ruleLst/>
                                    </dgm:layoutNode>
                                    <dgm:layoutNode name="text4" styleLbl="fgAcc4">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5">
                                    <dgm:choose name="Name28">
                                      <dgm:if name="Name29" func="var" arg="dir" op="equ" val="norm" axis="" ptType="" hideLastTrans="" st="" cnt="" step="">
                                        <dgm:alg type="hierChild">
                                          <dgm:param type="linDir" val="fromL"/>
                                        </dgm:alg>
                                      </dgm:if>
                                      <dgm:else name="Name30">
                                        <dgm:alg type="hierChild">
                                          <dgm:param type="linDir" val="fromR"/>
                                        </dgm:alg>
                                      </dgm:else>
                                    </dgm:choose>
                                    <dgm:shape r:blip="">
                                      <dgm:adjLst/>
                                    </dgm:shape>
                                    <dgm:presOf axis="" ptType="" hideLastTrans="" st="" cnt="" step=""/>
                                    <dgm:constrLst/>
                                    <dgm:ruleLst/>
                                    <dgm:forEach name="Name31" ref="repeat" axis="" ptType="" hideLastTrans="" st="" cnt="" step=""/>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12.4.2018</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55.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86.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87.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Přesné vymezení předkládání</a:t>
            </a:r>
            <a:r>
              <a:rPr lang="cs-CZ" baseline="0" dirty="false" smtClean="false"/>
              <a:t> </a:t>
            </a:r>
            <a:r>
              <a:rPr lang="cs-CZ" baseline="0" dirty="false" err="true" smtClean="false"/>
              <a:t>ZoR</a:t>
            </a:r>
            <a:r>
              <a:rPr lang="cs-CZ" baseline="0" dirty="false" smtClean="false"/>
              <a:t> vymezeno v PA.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88230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aseline="0" dirty="false" smtClean="false"/>
              <a:t>Typ podpory pro PO 4 OP Z je pouze 1. Vzdělávání a 12. Jiné.</a:t>
            </a:r>
          </a:p>
          <a:p>
            <a:endParaRPr lang="cs-CZ" baseline="0" dirty="false" smtClean="false"/>
          </a:p>
          <a:p>
            <a:r>
              <a:rPr lang="cs-CZ" baseline="0" dirty="false" smtClean="false"/>
              <a:t>Podrobný popis jednotlivých typů podpor a specifikací je uveden v „Pokynech pro evidenci podpory poskytnuté účastníkům projektu“ Dostupné na výše uvedených stránkách</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19</a:t>
            </a:fld>
            <a:endParaRPr lang="cs-CZ">
              <a:solidFill>
                <a:prstClr val="black"/>
              </a:solidFill>
            </a:endParaRPr>
          </a:p>
        </p:txBody>
      </p:sp>
    </p:spTree>
    <p:extLst>
      <p:ext uri="{BB962C8B-B14F-4D97-AF65-F5344CB8AC3E}">
        <p14:creationId xmlns:p14="http://schemas.microsoft.com/office/powerpoint/2010/main" val="253405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Příjemce může průběžně sledovat plnění monitorovacích</a:t>
            </a:r>
            <a:r>
              <a:rPr lang="cs-CZ" baseline="0" dirty="false" smtClean="false"/>
              <a:t> indikátorů v IS ESF 2014+</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20</a:t>
            </a:fld>
            <a:endParaRPr lang="cs-CZ">
              <a:solidFill>
                <a:prstClr val="black"/>
              </a:solidFill>
            </a:endParaRPr>
          </a:p>
        </p:txBody>
      </p:sp>
    </p:spTree>
    <p:extLst>
      <p:ext uri="{BB962C8B-B14F-4D97-AF65-F5344CB8AC3E}">
        <p14:creationId xmlns:p14="http://schemas.microsoft.com/office/powerpoint/2010/main" val="98356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Změna</a:t>
            </a:r>
            <a:r>
              <a:rPr lang="cs-CZ" baseline="0" dirty="false" smtClean="false"/>
              <a:t> názvu příjemce – je nepodstatná za</a:t>
            </a:r>
            <a:r>
              <a:rPr lang="cs-CZ" dirty="false" smtClean="false"/>
              <a:t> podmínky dodržení pravidel pro změny příjemce viz kap. 5.1.3 Vymezení podstatných a nepodstatných změn v rámci změn v osobě příjemce,</a:t>
            </a:r>
            <a:r>
              <a:rPr lang="cs-CZ" baseline="0" dirty="false" smtClean="false"/>
              <a:t> může být i změnou podstatnou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Změna</a:t>
            </a:r>
            <a:r>
              <a:rPr lang="cs-CZ" baseline="0" dirty="false" smtClean="false"/>
              <a:t> názvu příjemce – je nepodstatná za </a:t>
            </a:r>
            <a:r>
              <a:rPr lang="cs-CZ" dirty="false" smtClean="false"/>
              <a:t>podmínky dodržení pravidel pro změny příjemce viz kap. 5.1.3 Vymezení podstatných a nepodstatných změn v rámci změn v osobě příjemce,</a:t>
            </a:r>
            <a:r>
              <a:rPr lang="cs-CZ" baseline="0" dirty="false" smtClean="false"/>
              <a:t> může být i změnou podstatnou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Změna klíčových aktivit</a:t>
            </a:r>
            <a:r>
              <a:rPr lang="cs-CZ" baseline="0" dirty="false" smtClean="false"/>
              <a:t> - </a:t>
            </a:r>
            <a:r>
              <a:rPr lang="cs-CZ" dirty="false" smtClean="false"/>
              <a:t>jedná se zejména o technické aspekty, jako jsou:</a:t>
            </a:r>
          </a:p>
          <a:p>
            <a:pPr marL="171450" indent="-171450">
              <a:buFontTx/>
              <a:buChar char="-"/>
            </a:pPr>
            <a:r>
              <a:rPr lang="cs-CZ" dirty="false" smtClean="false"/>
              <a:t>načasování provádění aktivity,</a:t>
            </a:r>
          </a:p>
          <a:p>
            <a:pPr marL="171450" indent="-171450">
              <a:buFontTx/>
              <a:buChar char="-"/>
            </a:pPr>
            <a:r>
              <a:rPr lang="cs-CZ" dirty="false" smtClean="false"/>
              <a:t>rozfázování provádění aktivity,</a:t>
            </a:r>
          </a:p>
          <a:p>
            <a:pPr marL="171450" indent="-171450">
              <a:buFontTx/>
              <a:buChar char="-"/>
            </a:pPr>
            <a:r>
              <a:rPr lang="cs-CZ" dirty="false" smtClean="false"/>
              <a:t>rozšíření/snížení počtu činností, které klíčová aktivita předpokládala původně v menším/větším rozsahu,</a:t>
            </a:r>
          </a:p>
          <a:p>
            <a:pPr marL="171450" indent="-171450">
              <a:buFontTx/>
              <a:buChar char="-"/>
            </a:pPr>
            <a:r>
              <a:rPr lang="cs-CZ" dirty="false" smtClean="false"/>
              <a:t>prodloužení provádění aktivity nad rozsah, který byl původně naplánovaný (ovšem stále v rámci schváleného období realizace projektu),</a:t>
            </a:r>
          </a:p>
          <a:p>
            <a:pPr marL="171450" indent="-171450">
              <a:buFontTx/>
              <a:buChar char="-"/>
            </a:pPr>
            <a:r>
              <a:rPr lang="cs-CZ" dirty="false" smtClean="false"/>
              <a:t>rozšíření/zúžení záběru klíčové aktivity co se týče počtu účastníků nebo lokality; </a:t>
            </a:r>
          </a:p>
          <a:p>
            <a:pPr marL="0" indent="0">
              <a:buFontTx/>
              <a:buNone/>
            </a:pPr>
            <a:endParaRPr lang="cs-CZ" dirty="false" smtClean="false"/>
          </a:p>
          <a:p>
            <a:pPr marL="0" indent="0">
              <a:buFontTx/>
              <a:buNone/>
            </a:pPr>
            <a:r>
              <a:rPr lang="cs-CZ" dirty="false" smtClean="false"/>
              <a:t>Změny partnerských smluv:</a:t>
            </a:r>
          </a:p>
          <a:p>
            <a:pPr marL="0" indent="0">
              <a:buFontTx/>
              <a:buNone/>
            </a:pPr>
            <a:r>
              <a:rPr lang="cs-CZ" dirty="false" smtClean="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p>
          <a:p>
            <a:pPr marL="0" indent="0">
              <a:buFontTx/>
              <a:buNone/>
            </a:pPr>
            <a:endParaRPr lang="cs-CZ" dirty="false" smtClean="false"/>
          </a:p>
          <a:p>
            <a:pPr marL="0" indent="0">
              <a:buFontTx/>
              <a:buNone/>
            </a:pPr>
            <a:r>
              <a:rPr lang="cs-CZ" dirty="false" smtClean="false"/>
              <a:t>Změna u partnera bez finančního příspěvku není pro projekt relevantní a není třeba o ní vůbec informovat.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KA:</a:t>
            </a:r>
          </a:p>
          <a:p>
            <a:r>
              <a:rPr lang="cs-CZ" dirty="false" smtClean="false"/>
              <a:t>Mezi podstatné změny kromě jiného vždy patří zrušení klíčové aktivity nebo přidání zcela nové klíčové aktivity; </a:t>
            </a:r>
          </a:p>
          <a:p>
            <a:r>
              <a:rPr lang="cs-CZ" dirty="false" smtClean="false"/>
              <a:t>CS:</a:t>
            </a:r>
          </a:p>
          <a:p>
            <a:r>
              <a:rPr lang="cs-CZ" dirty="false" smtClean="false"/>
              <a:t>ŘO může ovšem schválit pouze takovou změnu týkající se cílové skupiny / cílových skupin projektu, která respektuje obsah výzvy k předkládání žádostí o podporu, v rámci které byl projekt podpořen.</a:t>
            </a:r>
          </a:p>
          <a:p>
            <a:r>
              <a:rPr lang="cs-CZ" dirty="false" smtClean="false"/>
              <a:t>Bankovní</a:t>
            </a:r>
            <a:r>
              <a:rPr lang="cs-CZ" baseline="0" dirty="false" smtClean="false"/>
              <a:t> účet:</a:t>
            </a:r>
          </a:p>
          <a:p>
            <a:r>
              <a:rPr lang="cs-CZ" dirty="false" smtClean="false"/>
              <a:t>Výjimku z povinnosti mít podstatnou změnu schválenou před jejím provedením v praxi představuje situace, kdy je změna bankovního účtu vynucena uzavřením bankovních operací banky, u které byl otevřen původní účet.</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Překročení cílové hodnoty nebo naopak nedosažení cílové hodnoty stanovené pro daný indikátor se nepovažuje za změnu plánovaných výstupů a výsledků</a:t>
            </a:r>
          </a:p>
          <a:p>
            <a:r>
              <a:rPr lang="cs-CZ" dirty="false" smtClean="false"/>
              <a:t>Změna partnera:</a:t>
            </a:r>
          </a:p>
          <a:p>
            <a:r>
              <a:rPr lang="cs-CZ" dirty="false" smtClean="false"/>
              <a:t>Výměna partnera by měla nastat pouze ve výjimečných, individuálně posuzovaných a odůvodněných případech. Standardním řešením situace, kdy partner z realizace projektu vystoupí (příp. zanikne apod.), je převzetí jeho závazku příjemcem nebo ostatními partnery. Teprve pokud není možné, aby odstoupení partnera vyřešilo zapojení příjemce či ostatních partnerů, lze výjimečně přikročit k nahrazení odstupujícího partnera novým partnerem či novými partnery</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Lhůta se zastavuje</a:t>
            </a:r>
            <a:r>
              <a:rPr lang="cs-CZ" baseline="0" dirty="false" smtClean="false"/>
              <a:t> na dopracování žádosti</a:t>
            </a:r>
            <a:endParaRPr lang="cs-CZ" dirty="false" smtClean="false"/>
          </a:p>
          <a:p>
            <a:endParaRPr lang="cs-CZ" dirty="false" smtClean="false"/>
          </a:p>
          <a:p>
            <a:r>
              <a:rPr lang="cs-CZ" dirty="false" smtClean="false"/>
              <a:t>Žádosti o změnu podané na ŘO, u nichž ještě nebyla administrace ukončena, mohou, pokud platnost změny zasahuje do monitorovacího období, za které má být předložena zpráva o realizaci (či žádost o platbu), mít dopad na povinnosti příjemce týkající se předkládání zpráv o realizaci (a žádostí o platbu). Tyto souvislosti jsou uvedeny v Obecné části pravidel pro žadatele a příjemce v rámci OPZ, v části věnované zprávám o realizaci projektu.</a:t>
            </a:r>
          </a:p>
          <a:p>
            <a:endParaRPr lang="cs-CZ" dirty="false" smtClean="false"/>
          </a:p>
          <a:p>
            <a:r>
              <a:rPr lang="cs-CZ" dirty="false" smtClean="false"/>
              <a:t>Změny nařízené výběrovou komisí</a:t>
            </a:r>
            <a:r>
              <a:rPr lang="cs-CZ" baseline="0" dirty="false" smtClean="false"/>
              <a:t> již nejsou závazné po celou dobu projektu, lze je v odůvodněných případech posoudit znovu (v metodice to není uvedeno, bylo sděleno na semináři k právním aktům).</a:t>
            </a:r>
            <a:r>
              <a:rPr lang="cs-CZ" dirty="false" smtClean="false"/>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31</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Lhůta se počítá ode dne předložení zprávy. ŘO může požadovat ke zprávě dodatečné informace, případně nápravu nedostatků. Jakmile je nedostatek odstraněn, začíná lhůta běžet znovu od svého počátku.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Mimořádná</a:t>
            </a:r>
            <a:r>
              <a:rPr lang="cs-CZ" baseline="0" dirty="false" smtClean="false"/>
              <a:t> </a:t>
            </a:r>
            <a:r>
              <a:rPr lang="cs-CZ" baseline="0" dirty="false" err="true" smtClean="false"/>
              <a:t>ZoR</a:t>
            </a:r>
            <a:r>
              <a:rPr lang="cs-CZ" baseline="0" dirty="false" smtClean="false"/>
              <a:t> - </a:t>
            </a:r>
            <a:r>
              <a:rPr lang="cs-CZ" dirty="false" smtClean="false"/>
              <a:t>Tuto zprávu může příjemce předložit v situaci, kdy dosud poskytnuté části dotace nevystačí na financování realizace projektu až do doby, kdy lze očekávat vyplacení další části dotace ve vazbě na zprávu o realizaci projektu předloženou v nejbližším řádném termínu.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Sankce – uvedeny v PA, </a:t>
            </a:r>
            <a:r>
              <a:rPr lang="cs-CZ" sz="1200" kern="1200" dirty="false" smtClean="false">
                <a:solidFill>
                  <a:schemeClr val="tx1"/>
                </a:solidFill>
                <a:effectLst/>
                <a:latin typeface="+mn-lt"/>
                <a:ea typeface="+mn-ea"/>
                <a:cs typeface="+mn-cs"/>
              </a:rPr>
              <a:t>prodlení méně než 7 kalendářních dní není porušení rozpočtové</a:t>
            </a:r>
            <a:r>
              <a:rPr lang="cs-CZ" sz="1200" kern="1200" baseline="0" dirty="false" smtClean="false">
                <a:solidFill>
                  <a:schemeClr val="tx1"/>
                </a:solidFill>
                <a:effectLst/>
                <a:latin typeface="+mn-lt"/>
                <a:ea typeface="+mn-ea"/>
                <a:cs typeface="+mn-cs"/>
              </a:rPr>
              <a:t> kázně</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373815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36</a:t>
            </a:fld>
            <a:endParaRPr lang="cs-CZ"/>
          </a:p>
        </p:txBody>
      </p:sp>
    </p:spTree>
    <p:extLst>
      <p:ext uri="{BB962C8B-B14F-4D97-AF65-F5344CB8AC3E}">
        <p14:creationId xmlns:p14="http://schemas.microsoft.com/office/powerpoint/2010/main" val="392226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 - Příjemce musí zajistit,</a:t>
            </a:r>
            <a:r>
              <a:rPr lang="cs-CZ" baseline="0" dirty="false" smtClean="false"/>
              <a:t> aby subjekty, které se na realizaci projektu podílí (cílové skupiny – účastníci projektů/podpořené osoby, partneři s finančním příspěvkem, partneři bez finančního příspěvku), byly informovány o financování projektu z OPZ a ESF.</a:t>
            </a:r>
          </a:p>
          <a:p>
            <a:pPr marL="171450" indent="-171450">
              <a:buFontTx/>
              <a:buChar char="-"/>
            </a:pPr>
            <a:r>
              <a:rPr lang="cs-CZ" baseline="0" dirty="false" smtClean="false"/>
              <a:t>Jsou stanoveny případy, kdy je nutné vizuální identitu OPZ dodržovat a kdy není nutné používat vizuální identitu OPZ</a:t>
            </a:r>
          </a:p>
          <a:p>
            <a:pPr marL="171450" indent="-171450">
              <a:buFontTx/>
              <a:buChar char="-"/>
            </a:pPr>
            <a:r>
              <a:rPr lang="cs-CZ" baseline="0" dirty="false" smtClean="false"/>
              <a:t>Povinnými odkazy se rozumí odkaz „Evropská unie“, odkaz na fond „Evropský sociální fond“ či Evropské strukturální a investiční fondy“ a odkaz na operační program „Operační program Zaměstnanost“</a:t>
            </a:r>
            <a:endParaRPr lang="cs-CZ" dirty="false"/>
          </a:p>
        </p:txBody>
      </p:sp>
      <p:sp>
        <p:nvSpPr>
          <p:cNvPr id="4" name="Zástupný symbol pro datum 3"/>
          <p:cNvSpPr>
            <a:spLocks noGrp="true"/>
          </p:cNvSpPr>
          <p:nvPr>
            <p:ph type="dt" idx="10"/>
          </p:nvPr>
        </p:nvSpPr>
        <p:spPr/>
        <p:txBody>
          <a:bodyPr/>
          <a:lstStyle/>
          <a:p>
            <a:r>
              <a:rPr lang="cs-CZ" smtClean="false"/>
              <a:t>11.2.2016</a:t>
            </a:r>
            <a:endParaRPr lang="cs-CZ"/>
          </a:p>
        </p:txBody>
      </p:sp>
      <p:sp>
        <p:nvSpPr>
          <p:cNvPr id="5" name="Zástupný symbol pro číslo snímku 4"/>
          <p:cNvSpPr>
            <a:spLocks noGrp="true"/>
          </p:cNvSpPr>
          <p:nvPr>
            <p:ph type="sldNum" sz="quarter" idx="11"/>
          </p:nvPr>
        </p:nvSpPr>
        <p:spPr/>
        <p:txBody>
          <a:bodyPr/>
          <a:lstStyle/>
          <a:p>
            <a:fld id="{53FB31FA-E905-4016-9D4B-970DF0C7EE08}" type="slidenum">
              <a:rPr lang="cs-CZ" smtClean="false"/>
              <a:pPr/>
              <a:t>37</a:t>
            </a:fld>
            <a:endParaRPr lang="cs-CZ"/>
          </a:p>
        </p:txBody>
      </p:sp>
    </p:spTree>
    <p:extLst>
      <p:ext uri="{BB962C8B-B14F-4D97-AF65-F5344CB8AC3E}">
        <p14:creationId xmlns:p14="http://schemas.microsoft.com/office/powerpoint/2010/main" val="3502750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40</a:t>
            </a:fld>
            <a:endParaRPr lang="cs-CZ"/>
          </a:p>
        </p:txBody>
      </p:sp>
    </p:spTree>
    <p:extLst>
      <p:ext uri="{BB962C8B-B14F-4D97-AF65-F5344CB8AC3E}">
        <p14:creationId xmlns:p14="http://schemas.microsoft.com/office/powerpoint/2010/main" val="3922269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Seznam</a:t>
            </a:r>
            <a:r>
              <a:rPr lang="cs-CZ" baseline="0" dirty="false" smtClean="false"/>
              <a:t> pozic – viz příloha Přehled členů RT</a:t>
            </a:r>
            <a:endParaRPr lang="cs-CZ" dirty="false"/>
          </a:p>
        </p:txBody>
      </p:sp>
      <p:sp>
        <p:nvSpPr>
          <p:cNvPr id="4" name="Zástupný symbol pro číslo snímku 3"/>
          <p:cNvSpPr>
            <a:spLocks noGrp="true"/>
          </p:cNvSpPr>
          <p:nvPr>
            <p:ph type="sldNum" sz="quarter" idx="10"/>
          </p:nvPr>
        </p:nvSpPr>
        <p:spPr/>
        <p:txBody>
          <a:bodyPr/>
          <a:lstStyle/>
          <a:p>
            <a:fld id="{2BDFDC42-92D3-48E5-A2D4-AE260A848382}" type="slidenum">
              <a:rPr lang="cs-CZ" smtClean="false"/>
              <a:pPr/>
              <a:t>46</a:t>
            </a:fld>
            <a:endParaRPr lang="cs-CZ"/>
          </a:p>
        </p:txBody>
      </p:sp>
    </p:spTree>
    <p:extLst>
      <p:ext uri="{BB962C8B-B14F-4D97-AF65-F5344CB8AC3E}">
        <p14:creationId xmlns:p14="http://schemas.microsoft.com/office/powerpoint/2010/main" val="212595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Viz příloha Pracovní výkaz - návod</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48</a:t>
            </a:fld>
            <a:endParaRPr lang="cs-CZ"/>
          </a:p>
        </p:txBody>
      </p:sp>
    </p:spTree>
    <p:extLst>
      <p:ext uri="{BB962C8B-B14F-4D97-AF65-F5344CB8AC3E}">
        <p14:creationId xmlns:p14="http://schemas.microsoft.com/office/powerpoint/2010/main" val="121786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54</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Příjmy – pouze pokud je naplněna definice čistých příjmů přesahujících povinné spolufinancování</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55</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0658" name="Zástupný symbol pro obrázek snímku 1"/>
          <p:cNvSpPr>
            <a:spLocks noTextEdit="true" noGrp="true" noRot="true" noChangeAspect="true"/>
          </p:cNvSpPr>
          <p:nvPr>
            <p:ph type="sldImg"/>
          </p:nvPr>
        </p:nvSpPr>
        <p:spPr>
          <a:ln/>
        </p:spPr>
      </p:sp>
      <p:sp>
        <p:nvSpPr>
          <p:cNvPr id="70659" name="Zástupný symbol pro poznámky 2"/>
          <p:cNvSpPr>
            <a:spLocks noGrp="true"/>
          </p:cNvSpPr>
          <p:nvPr>
            <p:ph type="body" idx="1"/>
          </p:nvPr>
        </p:nvSpPr>
        <p:spPr>
          <a:noFill/>
        </p:spPr>
        <p:txBody>
          <a:bodyPr/>
          <a:lstStyle/>
          <a:p>
            <a:endParaRPr lang="cs-CZ" altLang="cs-CZ" smtClean="false"/>
          </a:p>
        </p:txBody>
      </p:sp>
      <p:sp>
        <p:nvSpPr>
          <p:cNvPr id="70660"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53D093B9-6372-43A1-B48B-D8003F38D20D}" type="slidenum">
              <a:rPr lang="cs-CZ" altLang="cs-CZ" smtClean="false">
                <a:latin typeface="Arial" charset="0"/>
              </a:rPr>
              <a:pPr>
                <a:spcBef>
                  <a:spcPct val="0"/>
                </a:spcBef>
              </a:pPr>
              <a:t>63</a:t>
            </a:fld>
            <a:endParaRPr lang="cs-CZ" altLang="cs-CZ" smtClean="false">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1682" name="Zástupný symbol pro obrázek snímku 1"/>
          <p:cNvSpPr>
            <a:spLocks noTextEdit="true" noGrp="true" noRot="true" noChangeAspect="true"/>
          </p:cNvSpPr>
          <p:nvPr>
            <p:ph type="sldImg"/>
          </p:nvPr>
        </p:nvSpPr>
        <p:spPr>
          <a:ln/>
        </p:spPr>
      </p:sp>
      <p:sp>
        <p:nvSpPr>
          <p:cNvPr id="71683" name="Zástupný symbol pro poznámky 2"/>
          <p:cNvSpPr>
            <a:spLocks noGrp="true"/>
          </p:cNvSpPr>
          <p:nvPr>
            <p:ph type="body" idx="1"/>
          </p:nvPr>
        </p:nvSpPr>
        <p:spPr>
          <a:noFill/>
        </p:spPr>
        <p:txBody>
          <a:bodyPr/>
          <a:lstStyle/>
          <a:p>
            <a:endParaRPr lang="cs-CZ" altLang="cs-CZ" smtClean="false"/>
          </a:p>
        </p:txBody>
      </p:sp>
      <p:sp>
        <p:nvSpPr>
          <p:cNvPr id="7168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57D30200-7E39-498B-8FC1-29C46824D621}" type="slidenum">
              <a:rPr lang="cs-CZ" altLang="cs-CZ" smtClean="false">
                <a:latin typeface="Arial" charset="0"/>
              </a:rPr>
              <a:pPr>
                <a:spcBef>
                  <a:spcPct val="0"/>
                </a:spcBef>
              </a:pPr>
              <a:t>64</a:t>
            </a:fld>
            <a:endParaRPr lang="cs-CZ" altLang="cs-CZ" smtClean="false">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2706" name="Zástupný symbol pro obrázek snímku 1"/>
          <p:cNvSpPr>
            <a:spLocks noTextEdit="true" noGrp="true" noRot="true" noChangeAspect="true"/>
          </p:cNvSpPr>
          <p:nvPr>
            <p:ph type="sldImg"/>
          </p:nvPr>
        </p:nvSpPr>
        <p:spPr>
          <a:ln/>
        </p:spPr>
      </p:sp>
      <p:sp>
        <p:nvSpPr>
          <p:cNvPr id="72707" name="Zástupný symbol pro poznámky 2"/>
          <p:cNvSpPr>
            <a:spLocks noGrp="true"/>
          </p:cNvSpPr>
          <p:nvPr>
            <p:ph type="body" idx="1"/>
          </p:nvPr>
        </p:nvSpPr>
        <p:spPr>
          <a:noFill/>
        </p:spPr>
        <p:txBody>
          <a:bodyPr/>
          <a:lstStyle/>
          <a:p>
            <a:endParaRPr lang="cs-CZ" altLang="cs-CZ" smtClean="false"/>
          </a:p>
        </p:txBody>
      </p:sp>
      <p:sp>
        <p:nvSpPr>
          <p:cNvPr id="7270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C7F519D-0C75-4B3B-B2BE-668B83117A0B}" type="slidenum">
              <a:rPr lang="cs-CZ" altLang="cs-CZ" smtClean="false">
                <a:latin typeface="Arial" charset="0"/>
              </a:rPr>
              <a:pPr>
                <a:spcBef>
                  <a:spcPct val="0"/>
                </a:spcBef>
              </a:pPr>
              <a:t>65</a:t>
            </a:fld>
            <a:endParaRPr lang="cs-CZ" altLang="cs-CZ" smtClean="false">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situaci, kdy příjemce rozpracuje zprávu o realizaci projektu či žádost o platbu a teprve následně je schválená žádost o změnu projektu, jejíž platnost spadá do monitorovacího období, ke kterému se rozpracované zpráva o realizaci projektu a žádost o platbu vztahují, musí příjemce provést aktualizaci dat v rozpracované zprávě o realizaci projektu či žádosti o platbu.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227741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3730" name="Zástupný symbol pro obrázek snímku 1"/>
          <p:cNvSpPr>
            <a:spLocks noTextEdit="true" noGrp="true" noRot="true" noChangeAspect="true"/>
          </p:cNvSpPr>
          <p:nvPr>
            <p:ph type="sldImg"/>
          </p:nvPr>
        </p:nvSpPr>
        <p:spPr>
          <a:ln/>
        </p:spPr>
      </p:sp>
      <p:sp>
        <p:nvSpPr>
          <p:cNvPr id="73731" name="Zástupný symbol pro poznámky 2"/>
          <p:cNvSpPr>
            <a:spLocks noGrp="true"/>
          </p:cNvSpPr>
          <p:nvPr>
            <p:ph type="body" idx="1"/>
          </p:nvPr>
        </p:nvSpPr>
        <p:spPr>
          <a:noFill/>
        </p:spPr>
        <p:txBody>
          <a:bodyPr/>
          <a:lstStyle/>
          <a:p>
            <a:endParaRPr lang="cs-CZ" altLang="cs-CZ" smtClean="false"/>
          </a:p>
        </p:txBody>
      </p:sp>
      <p:sp>
        <p:nvSpPr>
          <p:cNvPr id="73732"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5D9D94C-8E8E-404A-A223-A01A25454EE8}" type="slidenum">
              <a:rPr lang="cs-CZ" altLang="cs-CZ" smtClean="false">
                <a:latin typeface="Arial" charset="0"/>
              </a:rPr>
              <a:pPr>
                <a:spcBef>
                  <a:spcPct val="0"/>
                </a:spcBef>
              </a:pPr>
              <a:t>66</a:t>
            </a:fld>
            <a:endParaRPr lang="cs-CZ" altLang="cs-CZ" smtClean="false">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5778" name="Zástupný symbol pro obrázek snímku 1"/>
          <p:cNvSpPr>
            <a:spLocks noTextEdit="true" noGrp="true" noRot="true" noChangeAspect="true"/>
          </p:cNvSpPr>
          <p:nvPr>
            <p:ph type="sldImg"/>
          </p:nvPr>
        </p:nvSpPr>
        <p:spPr>
          <a:ln/>
        </p:spPr>
      </p:sp>
      <p:sp>
        <p:nvSpPr>
          <p:cNvPr id="75779" name="Zástupný symbol pro poznámky 2"/>
          <p:cNvSpPr>
            <a:spLocks noGrp="true"/>
          </p:cNvSpPr>
          <p:nvPr>
            <p:ph type="body" idx="1"/>
          </p:nvPr>
        </p:nvSpPr>
        <p:spPr>
          <a:noFill/>
        </p:spPr>
        <p:txBody>
          <a:bodyPr/>
          <a:lstStyle/>
          <a:p>
            <a:endParaRPr lang="cs-CZ" altLang="cs-CZ" smtClean="false"/>
          </a:p>
        </p:txBody>
      </p:sp>
      <p:sp>
        <p:nvSpPr>
          <p:cNvPr id="75780"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C9416C7B-0DC5-4458-B737-869D9385A76C}" type="slidenum">
              <a:rPr lang="cs-CZ" altLang="cs-CZ" smtClean="false">
                <a:latin typeface="Arial" charset="0"/>
              </a:rPr>
              <a:pPr>
                <a:spcBef>
                  <a:spcPct val="0"/>
                </a:spcBef>
              </a:pPr>
              <a:t>67</a:t>
            </a:fld>
            <a:endParaRPr lang="cs-CZ" altLang="cs-CZ" smtClean="false">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Pokud nelze předložit cestovní doklady, lze proplácet nejvýše v</a:t>
            </a:r>
            <a:r>
              <a:rPr lang="cs-CZ" baseline="0" dirty="false" smtClean="false"/>
              <a:t> ceně jízdenky do 2. třídy vlaku nebo na autobus pro nejkratší spoje z místa bydliště do místa konání vzdělávací akce, místa zaměstnání atd.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69</a:t>
            </a:fld>
            <a:endParaRPr lang="cs-CZ"/>
          </a:p>
        </p:txBody>
      </p:sp>
    </p:spTree>
    <p:extLst>
      <p:ext uri="{BB962C8B-B14F-4D97-AF65-F5344CB8AC3E}">
        <p14:creationId xmlns:p14="http://schemas.microsoft.com/office/powerpoint/2010/main" val="918009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1442" name="Zástupný symbol pro obrázek snímku 1"/>
          <p:cNvSpPr>
            <a:spLocks noTextEdit="true" noGrp="true" noRot="true" noChangeAspect="true"/>
          </p:cNvSpPr>
          <p:nvPr>
            <p:ph type="sldImg"/>
          </p:nvPr>
        </p:nvSpPr>
        <p:spPr>
          <a:ln/>
        </p:spPr>
      </p:sp>
      <p:sp>
        <p:nvSpPr>
          <p:cNvPr id="61443" name="Zástupný symbol pro poznámky 2"/>
          <p:cNvSpPr>
            <a:spLocks noGrp="true"/>
          </p:cNvSpPr>
          <p:nvPr>
            <p:ph type="body" idx="1"/>
          </p:nvPr>
        </p:nvSpPr>
        <p:spPr>
          <a:noFill/>
        </p:spPr>
        <p:txBody>
          <a:bodyPr/>
          <a:lstStyle/>
          <a:p>
            <a:endParaRPr lang="cs-CZ" altLang="cs-CZ" smtClean="false"/>
          </a:p>
        </p:txBody>
      </p:sp>
      <p:sp>
        <p:nvSpPr>
          <p:cNvPr id="6144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8613" indent="-227013" eaLnBrk="false" hangingPunct="false">
              <a:spcBef>
                <a:spcPct val="30000"/>
              </a:spcBef>
              <a:defRPr sz="1200">
                <a:solidFill>
                  <a:schemeClr val="tx1"/>
                </a:solidFill>
                <a:latin typeface="Calibri" pitchFamily="34" charset="0"/>
              </a:defRPr>
            </a:lvl4pPr>
            <a:lvl5pPr marL="2055813" indent="-227013" eaLnBrk="false" hangingPunct="false">
              <a:spcBef>
                <a:spcPct val="30000"/>
              </a:spcBef>
              <a:defRPr sz="1200">
                <a:solidFill>
                  <a:schemeClr val="tx1"/>
                </a:solidFill>
                <a:latin typeface="Calibri" pitchFamily="34" charset="0"/>
              </a:defRPr>
            </a:lvl5pPr>
            <a:lvl6pPr marL="2513013" indent="-227013" eaLnBrk="false" fontAlgn="base" hangingPunct="false">
              <a:spcBef>
                <a:spcPct val="30000"/>
              </a:spcBef>
              <a:spcAft>
                <a:spcPct val="0"/>
              </a:spcAft>
              <a:defRPr sz="1200">
                <a:solidFill>
                  <a:schemeClr val="tx1"/>
                </a:solidFill>
                <a:latin typeface="Calibri" pitchFamily="34" charset="0"/>
              </a:defRPr>
            </a:lvl6pPr>
            <a:lvl7pPr marL="2970213" indent="-227013" eaLnBrk="false" fontAlgn="base" hangingPunct="false">
              <a:spcBef>
                <a:spcPct val="30000"/>
              </a:spcBef>
              <a:spcAft>
                <a:spcPct val="0"/>
              </a:spcAft>
              <a:defRPr sz="1200">
                <a:solidFill>
                  <a:schemeClr val="tx1"/>
                </a:solidFill>
                <a:latin typeface="Calibri" pitchFamily="34" charset="0"/>
              </a:defRPr>
            </a:lvl7pPr>
            <a:lvl8pPr marL="3427413" indent="-227013" eaLnBrk="false" fontAlgn="base" hangingPunct="false">
              <a:spcBef>
                <a:spcPct val="30000"/>
              </a:spcBef>
              <a:spcAft>
                <a:spcPct val="0"/>
              </a:spcAft>
              <a:defRPr sz="1200">
                <a:solidFill>
                  <a:schemeClr val="tx1"/>
                </a:solidFill>
                <a:latin typeface="Calibri" pitchFamily="34" charset="0"/>
              </a:defRPr>
            </a:lvl8pPr>
            <a:lvl9pPr marL="3884613"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CAD7EA5-7555-4208-B446-942D0DE1DFA9}" type="slidenum">
              <a:rPr lang="cs-CZ" altLang="cs-CZ" smtClean="false">
                <a:latin typeface="Arial" charset="0"/>
              </a:rPr>
              <a:pPr>
                <a:spcBef>
                  <a:spcPct val="0"/>
                </a:spcBef>
              </a:pPr>
              <a:t>73</a:t>
            </a:fld>
            <a:endParaRPr lang="cs-CZ" altLang="cs-CZ" smtClean="false">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2466" name="Zástupný symbol pro obrázek snímku 1"/>
          <p:cNvSpPr>
            <a:spLocks noTextEdit="true" noGrp="true" noRot="true" noChangeAspect="true"/>
          </p:cNvSpPr>
          <p:nvPr>
            <p:ph type="sldImg"/>
          </p:nvPr>
        </p:nvSpPr>
        <p:spPr>
          <a:ln/>
        </p:spPr>
      </p:sp>
      <p:sp>
        <p:nvSpPr>
          <p:cNvPr id="62467" name="Zástupný symbol pro poznámky 2"/>
          <p:cNvSpPr>
            <a:spLocks noGrp="true"/>
          </p:cNvSpPr>
          <p:nvPr>
            <p:ph type="body" idx="1"/>
          </p:nvPr>
        </p:nvSpPr>
        <p:spPr>
          <a:noFill/>
        </p:spPr>
        <p:txBody>
          <a:bodyPr/>
          <a:lstStyle/>
          <a:p>
            <a:endParaRPr lang="cs-CZ" altLang="cs-CZ" smtClean="false"/>
          </a:p>
        </p:txBody>
      </p:sp>
      <p:sp>
        <p:nvSpPr>
          <p:cNvPr id="6246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C025F299-DCA5-404D-BDE7-782D34DEED8C}" type="slidenum">
              <a:rPr lang="cs-CZ" altLang="cs-CZ" smtClean="false">
                <a:latin typeface="Arial" charset="0"/>
              </a:rPr>
              <a:pPr>
                <a:spcBef>
                  <a:spcPct val="0"/>
                </a:spcBef>
              </a:pPr>
              <a:t>74</a:t>
            </a:fld>
            <a:endParaRPr lang="cs-CZ" altLang="cs-CZ" smtClean="false">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6562" name="Zástupný symbol pro obrázek snímku 1"/>
          <p:cNvSpPr>
            <a:spLocks noTextEdit="true" noGrp="true" noRot="true" noChangeAspect="true"/>
          </p:cNvSpPr>
          <p:nvPr>
            <p:ph type="sldImg"/>
          </p:nvPr>
        </p:nvSpPr>
        <p:spPr>
          <a:ln/>
        </p:spPr>
      </p:sp>
      <p:sp>
        <p:nvSpPr>
          <p:cNvPr id="66563" name="Zástupný symbol pro poznámky 2"/>
          <p:cNvSpPr>
            <a:spLocks noGrp="true"/>
          </p:cNvSpPr>
          <p:nvPr>
            <p:ph type="body" idx="1"/>
          </p:nvPr>
        </p:nvSpPr>
        <p:spPr>
          <a:noFill/>
        </p:spPr>
        <p:txBody>
          <a:bodyPr/>
          <a:lstStyle/>
          <a:p>
            <a:endParaRPr lang="cs-CZ" altLang="cs-CZ" smtClean="false"/>
          </a:p>
        </p:txBody>
      </p:sp>
      <p:sp>
        <p:nvSpPr>
          <p:cNvPr id="6656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C2C3023F-1D6B-4FF2-B804-0C678D596BD8}" type="slidenum">
              <a:rPr lang="cs-CZ" altLang="cs-CZ" smtClean="false">
                <a:latin typeface="Arial" charset="0"/>
              </a:rPr>
              <a:pPr>
                <a:spcBef>
                  <a:spcPct val="0"/>
                </a:spcBef>
              </a:pPr>
              <a:t>76</a:t>
            </a:fld>
            <a:endParaRPr lang="cs-CZ" altLang="cs-CZ" smtClean="false">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7586" name="Zástupný symbol pro obrázek snímku 1"/>
          <p:cNvSpPr>
            <a:spLocks noTextEdit="true" noGrp="true" noRot="true" noChangeAspect="true"/>
          </p:cNvSpPr>
          <p:nvPr>
            <p:ph type="sldImg"/>
          </p:nvPr>
        </p:nvSpPr>
        <p:spPr>
          <a:ln/>
        </p:spPr>
      </p:sp>
      <p:sp>
        <p:nvSpPr>
          <p:cNvPr id="67587" name="Zástupný symbol pro poznámky 2"/>
          <p:cNvSpPr>
            <a:spLocks noGrp="true"/>
          </p:cNvSpPr>
          <p:nvPr>
            <p:ph type="body" idx="1"/>
          </p:nvPr>
        </p:nvSpPr>
        <p:spPr>
          <a:noFill/>
        </p:spPr>
        <p:txBody>
          <a:bodyPr/>
          <a:lstStyle/>
          <a:p>
            <a:endParaRPr lang="cs-CZ" altLang="cs-CZ" smtClean="false"/>
          </a:p>
        </p:txBody>
      </p:sp>
      <p:sp>
        <p:nvSpPr>
          <p:cNvPr id="6758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F872456E-E4E9-4BB8-B625-2800FBBAF505}" type="slidenum">
              <a:rPr lang="cs-CZ" altLang="cs-CZ" smtClean="false">
                <a:latin typeface="Arial" charset="0"/>
              </a:rPr>
              <a:pPr>
                <a:spcBef>
                  <a:spcPct val="0"/>
                </a:spcBef>
              </a:pPr>
              <a:t>77</a:t>
            </a:fld>
            <a:endParaRPr lang="cs-CZ" altLang="cs-CZ" smtClean="false">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8610" name="Zástupný symbol pro obrázek snímku 1"/>
          <p:cNvSpPr>
            <a:spLocks noTextEdit="true" noGrp="true" noRot="true" noChangeAspect="true"/>
          </p:cNvSpPr>
          <p:nvPr>
            <p:ph type="sldImg"/>
          </p:nvPr>
        </p:nvSpPr>
        <p:spPr>
          <a:ln/>
        </p:spPr>
      </p:sp>
      <p:sp>
        <p:nvSpPr>
          <p:cNvPr id="68611" name="Zástupný symbol pro poznámky 2"/>
          <p:cNvSpPr>
            <a:spLocks noGrp="true"/>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true" hangingPunct="true">
              <a:spcBef>
                <a:spcPct val="0"/>
              </a:spcBef>
            </a:pPr>
            <a:endParaRPr lang="cs-CZ" altLang="cs-CZ" smtClean="false"/>
          </a:p>
        </p:txBody>
      </p:sp>
      <p:sp>
        <p:nvSpPr>
          <p:cNvPr id="68612" name="Zástupný symbol pro číslo snímku 3"/>
          <p:cNvSpPr>
            <a:spLocks noGrp="true"/>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false" hangingPunct="false">
              <a:spcBef>
                <a:spcPct val="30000"/>
              </a:spcBef>
              <a:defRPr sz="1200">
                <a:solidFill>
                  <a:schemeClr val="tx1"/>
                </a:solidFill>
                <a:latin typeface="Calibri" pitchFamily="34" charset="0"/>
              </a:defRPr>
            </a:lvl1pPr>
            <a:lvl2pPr marL="742950" indent="-284163" eaLnBrk="false" hangingPunct="false">
              <a:spcBef>
                <a:spcPct val="30000"/>
              </a:spcBef>
              <a:defRPr sz="1200">
                <a:solidFill>
                  <a:schemeClr val="tx1"/>
                </a:solidFill>
                <a:latin typeface="Calibri" pitchFamily="34" charset="0"/>
              </a:defRPr>
            </a:lvl2pPr>
            <a:lvl3pPr marL="1144588" indent="-227013" eaLnBrk="false" hangingPunct="false">
              <a:spcBef>
                <a:spcPct val="30000"/>
              </a:spcBef>
              <a:defRPr sz="1200">
                <a:solidFill>
                  <a:schemeClr val="tx1"/>
                </a:solidFill>
                <a:latin typeface="Calibri" pitchFamily="34" charset="0"/>
              </a:defRPr>
            </a:lvl3pPr>
            <a:lvl4pPr marL="1601788" indent="-227013" eaLnBrk="false" hangingPunct="false">
              <a:spcBef>
                <a:spcPct val="30000"/>
              </a:spcBef>
              <a:defRPr sz="1200">
                <a:solidFill>
                  <a:schemeClr val="tx1"/>
                </a:solidFill>
                <a:latin typeface="Calibri" pitchFamily="34" charset="0"/>
              </a:defRPr>
            </a:lvl4pPr>
            <a:lvl5pPr marL="2060575" indent="-227013" eaLnBrk="false" hangingPunct="false">
              <a:spcBef>
                <a:spcPct val="30000"/>
              </a:spcBef>
              <a:defRPr sz="1200">
                <a:solidFill>
                  <a:schemeClr val="tx1"/>
                </a:solidFill>
                <a:latin typeface="Calibri" pitchFamily="34" charset="0"/>
              </a:defRPr>
            </a:lvl5pPr>
            <a:lvl6pPr marL="2517775" indent="-227013" eaLnBrk="false" fontAlgn="base" hangingPunct="false">
              <a:spcBef>
                <a:spcPct val="30000"/>
              </a:spcBef>
              <a:spcAft>
                <a:spcPct val="0"/>
              </a:spcAft>
              <a:defRPr sz="1200">
                <a:solidFill>
                  <a:schemeClr val="tx1"/>
                </a:solidFill>
                <a:latin typeface="Calibri" pitchFamily="34" charset="0"/>
              </a:defRPr>
            </a:lvl6pPr>
            <a:lvl7pPr marL="2974975" indent="-227013" eaLnBrk="false" fontAlgn="base" hangingPunct="false">
              <a:spcBef>
                <a:spcPct val="30000"/>
              </a:spcBef>
              <a:spcAft>
                <a:spcPct val="0"/>
              </a:spcAft>
              <a:defRPr sz="1200">
                <a:solidFill>
                  <a:schemeClr val="tx1"/>
                </a:solidFill>
                <a:latin typeface="Calibri" pitchFamily="34" charset="0"/>
              </a:defRPr>
            </a:lvl7pPr>
            <a:lvl8pPr marL="3432175" indent="-227013" eaLnBrk="false" fontAlgn="base" hangingPunct="false">
              <a:spcBef>
                <a:spcPct val="30000"/>
              </a:spcBef>
              <a:spcAft>
                <a:spcPct val="0"/>
              </a:spcAft>
              <a:defRPr sz="1200">
                <a:solidFill>
                  <a:schemeClr val="tx1"/>
                </a:solidFill>
                <a:latin typeface="Calibri" pitchFamily="34" charset="0"/>
              </a:defRPr>
            </a:lvl8pPr>
            <a:lvl9pPr marL="388937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63CCD09A-4250-49FE-9FA2-6A63FEE737BA}" type="slidenum">
              <a:rPr lang="cs-CZ" altLang="cs-CZ" smtClean="false"/>
              <a:pPr>
                <a:spcBef>
                  <a:spcPct val="0"/>
                </a:spcBef>
              </a:pPr>
              <a:t>78</a:t>
            </a:fld>
            <a:endParaRPr lang="cs-CZ" altLang="cs-CZ" smtClean="fal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9634" name="Zástupný symbol pro obrázek snímku 1"/>
          <p:cNvSpPr>
            <a:spLocks noTextEdit="true" noGrp="true" noRot="true" noChangeAspect="true"/>
          </p:cNvSpPr>
          <p:nvPr>
            <p:ph type="sldImg"/>
          </p:nvPr>
        </p:nvSpPr>
        <p:spPr>
          <a:ln/>
        </p:spPr>
      </p:sp>
      <p:sp>
        <p:nvSpPr>
          <p:cNvPr id="69635" name="Zástupný symbol pro poznámky 2"/>
          <p:cNvSpPr>
            <a:spLocks noGrp="true"/>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true" hangingPunct="true">
              <a:spcBef>
                <a:spcPct val="0"/>
              </a:spcBef>
            </a:pPr>
            <a:endParaRPr lang="cs-CZ" altLang="cs-CZ" smtClean="false"/>
          </a:p>
        </p:txBody>
      </p:sp>
      <p:sp>
        <p:nvSpPr>
          <p:cNvPr id="69636" name="Zástupný symbol pro číslo snímku 3"/>
          <p:cNvSpPr>
            <a:spLocks noGrp="true"/>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false" hangingPunct="false">
              <a:spcBef>
                <a:spcPct val="30000"/>
              </a:spcBef>
              <a:defRPr sz="1200">
                <a:solidFill>
                  <a:schemeClr val="tx1"/>
                </a:solidFill>
                <a:latin typeface="Calibri" pitchFamily="34" charset="0"/>
              </a:defRPr>
            </a:lvl1pPr>
            <a:lvl2pPr marL="742950" indent="-284163" eaLnBrk="false" hangingPunct="false">
              <a:spcBef>
                <a:spcPct val="30000"/>
              </a:spcBef>
              <a:defRPr sz="1200">
                <a:solidFill>
                  <a:schemeClr val="tx1"/>
                </a:solidFill>
                <a:latin typeface="Calibri" pitchFamily="34" charset="0"/>
              </a:defRPr>
            </a:lvl2pPr>
            <a:lvl3pPr marL="1144588" indent="-227013" eaLnBrk="false" hangingPunct="false">
              <a:spcBef>
                <a:spcPct val="30000"/>
              </a:spcBef>
              <a:defRPr sz="1200">
                <a:solidFill>
                  <a:schemeClr val="tx1"/>
                </a:solidFill>
                <a:latin typeface="Calibri" pitchFamily="34" charset="0"/>
              </a:defRPr>
            </a:lvl3pPr>
            <a:lvl4pPr marL="1601788" indent="-227013" eaLnBrk="false" hangingPunct="false">
              <a:spcBef>
                <a:spcPct val="30000"/>
              </a:spcBef>
              <a:defRPr sz="1200">
                <a:solidFill>
                  <a:schemeClr val="tx1"/>
                </a:solidFill>
                <a:latin typeface="Calibri" pitchFamily="34" charset="0"/>
              </a:defRPr>
            </a:lvl4pPr>
            <a:lvl5pPr marL="2060575" indent="-227013" eaLnBrk="false" hangingPunct="false">
              <a:spcBef>
                <a:spcPct val="30000"/>
              </a:spcBef>
              <a:defRPr sz="1200">
                <a:solidFill>
                  <a:schemeClr val="tx1"/>
                </a:solidFill>
                <a:latin typeface="Calibri" pitchFamily="34" charset="0"/>
              </a:defRPr>
            </a:lvl5pPr>
            <a:lvl6pPr marL="2517775" indent="-227013" eaLnBrk="false" fontAlgn="base" hangingPunct="false">
              <a:spcBef>
                <a:spcPct val="30000"/>
              </a:spcBef>
              <a:spcAft>
                <a:spcPct val="0"/>
              </a:spcAft>
              <a:defRPr sz="1200">
                <a:solidFill>
                  <a:schemeClr val="tx1"/>
                </a:solidFill>
                <a:latin typeface="Calibri" pitchFamily="34" charset="0"/>
              </a:defRPr>
            </a:lvl6pPr>
            <a:lvl7pPr marL="2974975" indent="-227013" eaLnBrk="false" fontAlgn="base" hangingPunct="false">
              <a:spcBef>
                <a:spcPct val="30000"/>
              </a:spcBef>
              <a:spcAft>
                <a:spcPct val="0"/>
              </a:spcAft>
              <a:defRPr sz="1200">
                <a:solidFill>
                  <a:schemeClr val="tx1"/>
                </a:solidFill>
                <a:latin typeface="Calibri" pitchFamily="34" charset="0"/>
              </a:defRPr>
            </a:lvl7pPr>
            <a:lvl8pPr marL="3432175" indent="-227013" eaLnBrk="false" fontAlgn="base" hangingPunct="false">
              <a:spcBef>
                <a:spcPct val="30000"/>
              </a:spcBef>
              <a:spcAft>
                <a:spcPct val="0"/>
              </a:spcAft>
              <a:defRPr sz="1200">
                <a:solidFill>
                  <a:schemeClr val="tx1"/>
                </a:solidFill>
                <a:latin typeface="Calibri" pitchFamily="34" charset="0"/>
              </a:defRPr>
            </a:lvl8pPr>
            <a:lvl9pPr marL="388937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B48094EA-976A-4DFE-A99A-A5E9AC3335A2}" type="slidenum">
              <a:rPr lang="cs-CZ" altLang="cs-CZ" smtClean="false"/>
              <a:pPr>
                <a:spcBef>
                  <a:spcPct val="0"/>
                </a:spcBef>
              </a:pPr>
              <a:t>79</a:t>
            </a:fld>
            <a:endParaRPr lang="cs-CZ" altLang="cs-CZ" smtClean="fal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6802" name="Zástupný symbol pro obrázek snímku 1"/>
          <p:cNvSpPr>
            <a:spLocks noTextEdit="true" noGrp="true" noRot="true" noChangeAspect="true"/>
          </p:cNvSpPr>
          <p:nvPr>
            <p:ph type="sldImg"/>
          </p:nvPr>
        </p:nvSpPr>
        <p:spPr>
          <a:ln/>
        </p:spPr>
      </p:sp>
      <p:sp>
        <p:nvSpPr>
          <p:cNvPr id="76803" name="Zástupný symbol pro poznámky 2"/>
          <p:cNvSpPr>
            <a:spLocks noGrp="true"/>
          </p:cNvSpPr>
          <p:nvPr>
            <p:ph type="body" idx="1"/>
          </p:nvPr>
        </p:nvSpPr>
        <p:spPr>
          <a:noFill/>
        </p:spPr>
        <p:txBody>
          <a:bodyPr/>
          <a:lstStyle/>
          <a:p>
            <a:endParaRPr lang="cs-CZ" altLang="cs-CZ" smtClean="false"/>
          </a:p>
        </p:txBody>
      </p:sp>
      <p:sp>
        <p:nvSpPr>
          <p:cNvPr id="76804"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7025" indent="-227013" eaLnBrk="false" hangingPunct="false">
              <a:spcBef>
                <a:spcPct val="30000"/>
              </a:spcBef>
              <a:defRPr sz="1200">
                <a:solidFill>
                  <a:schemeClr val="tx1"/>
                </a:solidFill>
                <a:latin typeface="Calibri" pitchFamily="34" charset="0"/>
              </a:defRPr>
            </a:lvl4pPr>
            <a:lvl5pPr marL="2054225" indent="-227013" eaLnBrk="false" hangingPunct="false">
              <a:spcBef>
                <a:spcPct val="30000"/>
              </a:spcBef>
              <a:defRPr sz="1200">
                <a:solidFill>
                  <a:schemeClr val="tx1"/>
                </a:solidFill>
                <a:latin typeface="Calibri" pitchFamily="34" charset="0"/>
              </a:defRPr>
            </a:lvl5pPr>
            <a:lvl6pPr marL="2511425" indent="-227013" eaLnBrk="false" fontAlgn="base" hangingPunct="false">
              <a:spcBef>
                <a:spcPct val="30000"/>
              </a:spcBef>
              <a:spcAft>
                <a:spcPct val="0"/>
              </a:spcAft>
              <a:defRPr sz="1200">
                <a:solidFill>
                  <a:schemeClr val="tx1"/>
                </a:solidFill>
                <a:latin typeface="Calibri" pitchFamily="34" charset="0"/>
              </a:defRPr>
            </a:lvl6pPr>
            <a:lvl7pPr marL="2968625" indent="-227013" eaLnBrk="false" fontAlgn="base" hangingPunct="false">
              <a:spcBef>
                <a:spcPct val="30000"/>
              </a:spcBef>
              <a:spcAft>
                <a:spcPct val="0"/>
              </a:spcAft>
              <a:defRPr sz="1200">
                <a:solidFill>
                  <a:schemeClr val="tx1"/>
                </a:solidFill>
                <a:latin typeface="Calibri" pitchFamily="34" charset="0"/>
              </a:defRPr>
            </a:lvl7pPr>
            <a:lvl8pPr marL="3425825" indent="-227013" eaLnBrk="false" fontAlgn="base" hangingPunct="false">
              <a:spcBef>
                <a:spcPct val="30000"/>
              </a:spcBef>
              <a:spcAft>
                <a:spcPct val="0"/>
              </a:spcAft>
              <a:defRPr sz="1200">
                <a:solidFill>
                  <a:schemeClr val="tx1"/>
                </a:solidFill>
                <a:latin typeface="Calibri" pitchFamily="34" charset="0"/>
              </a:defRPr>
            </a:lvl8pPr>
            <a:lvl9pPr marL="3883025"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3AE27198-9D1D-455A-9152-644D6D07B803}" type="slidenum">
              <a:rPr lang="cs-CZ" altLang="cs-CZ" smtClean="false">
                <a:latin typeface="Arial" charset="0"/>
              </a:rPr>
              <a:pPr>
                <a:spcBef>
                  <a:spcPct val="0"/>
                </a:spcBef>
              </a:pPr>
              <a:t>86</a:t>
            </a:fld>
            <a:endParaRPr lang="cs-CZ" altLang="cs-CZ" smtClean="false">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10</a:t>
            </a:fld>
            <a:endParaRPr lang="cs-CZ">
              <a:solidFill>
                <a:prstClr val="black"/>
              </a:solidFill>
            </a:endParaRPr>
          </a:p>
        </p:txBody>
      </p:sp>
    </p:spTree>
    <p:extLst>
      <p:ext uri="{BB962C8B-B14F-4D97-AF65-F5344CB8AC3E}">
        <p14:creationId xmlns:p14="http://schemas.microsoft.com/office/powerpoint/2010/main" val="1496847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7826" name="Zástupný symbol pro obrázek snímku 1"/>
          <p:cNvSpPr>
            <a:spLocks noTextEdit="true" noGrp="true" noRot="true" noChangeAspect="true"/>
          </p:cNvSpPr>
          <p:nvPr>
            <p:ph type="sldImg"/>
          </p:nvPr>
        </p:nvSpPr>
        <p:spPr>
          <a:ln/>
        </p:spPr>
      </p:sp>
      <p:sp>
        <p:nvSpPr>
          <p:cNvPr id="77827" name="Zástupný symbol pro poznámky 2"/>
          <p:cNvSpPr>
            <a:spLocks noGrp="true"/>
          </p:cNvSpPr>
          <p:nvPr>
            <p:ph type="body" idx="1"/>
          </p:nvPr>
        </p:nvSpPr>
        <p:spPr>
          <a:noFill/>
        </p:spPr>
        <p:txBody>
          <a:bodyPr/>
          <a:lstStyle/>
          <a:p>
            <a:endParaRPr lang="cs-CZ" altLang="cs-CZ" smtClean="false"/>
          </a:p>
        </p:txBody>
      </p:sp>
      <p:sp>
        <p:nvSpPr>
          <p:cNvPr id="77828" name="Zástupný symbol pro číslo snímku 3"/>
          <p:cNvSpPr>
            <a:spLocks noGrp="true"/>
          </p:cNvSpPr>
          <p:nvPr>
            <p:ph type="sldNum" sz="quarter" idx="5"/>
          </p:nvPr>
        </p:nvSpPr>
        <p:spPr>
          <a:noFill/>
        </p:spPr>
        <p:txBody>
          <a:bodyPr/>
          <a:lstStyle>
            <a:lvl1pPr eaLnBrk="false" hangingPunct="false">
              <a:spcBef>
                <a:spcPct val="30000"/>
              </a:spcBef>
              <a:defRPr sz="1200">
                <a:solidFill>
                  <a:schemeClr val="tx1"/>
                </a:solidFill>
                <a:latin typeface="Calibri" pitchFamily="34" charset="0"/>
              </a:defRPr>
            </a:lvl1pPr>
            <a:lvl2pPr marL="741363" indent="-284163" eaLnBrk="false" hangingPunct="false">
              <a:spcBef>
                <a:spcPct val="30000"/>
              </a:spcBef>
              <a:defRPr sz="1200">
                <a:solidFill>
                  <a:schemeClr val="tx1"/>
                </a:solidFill>
                <a:latin typeface="Calibri" pitchFamily="34" charset="0"/>
              </a:defRPr>
            </a:lvl2pPr>
            <a:lvl3pPr marL="1141413" indent="-227013" eaLnBrk="false" hangingPunct="false">
              <a:spcBef>
                <a:spcPct val="30000"/>
              </a:spcBef>
              <a:defRPr sz="1200">
                <a:solidFill>
                  <a:schemeClr val="tx1"/>
                </a:solidFill>
                <a:latin typeface="Calibri" pitchFamily="34" charset="0"/>
              </a:defRPr>
            </a:lvl3pPr>
            <a:lvl4pPr marL="1598613" indent="-227013" eaLnBrk="false" hangingPunct="false">
              <a:spcBef>
                <a:spcPct val="30000"/>
              </a:spcBef>
              <a:defRPr sz="1200">
                <a:solidFill>
                  <a:schemeClr val="tx1"/>
                </a:solidFill>
                <a:latin typeface="Calibri" pitchFamily="34" charset="0"/>
              </a:defRPr>
            </a:lvl4pPr>
            <a:lvl5pPr marL="2055813" indent="-227013" eaLnBrk="false" hangingPunct="false">
              <a:spcBef>
                <a:spcPct val="30000"/>
              </a:spcBef>
              <a:defRPr sz="1200">
                <a:solidFill>
                  <a:schemeClr val="tx1"/>
                </a:solidFill>
                <a:latin typeface="Calibri" pitchFamily="34" charset="0"/>
              </a:defRPr>
            </a:lvl5pPr>
            <a:lvl6pPr marL="2513013" indent="-227013" eaLnBrk="false" fontAlgn="base" hangingPunct="false">
              <a:spcBef>
                <a:spcPct val="30000"/>
              </a:spcBef>
              <a:spcAft>
                <a:spcPct val="0"/>
              </a:spcAft>
              <a:defRPr sz="1200">
                <a:solidFill>
                  <a:schemeClr val="tx1"/>
                </a:solidFill>
                <a:latin typeface="Calibri" pitchFamily="34" charset="0"/>
              </a:defRPr>
            </a:lvl6pPr>
            <a:lvl7pPr marL="2970213" indent="-227013" eaLnBrk="false" fontAlgn="base" hangingPunct="false">
              <a:spcBef>
                <a:spcPct val="30000"/>
              </a:spcBef>
              <a:spcAft>
                <a:spcPct val="0"/>
              </a:spcAft>
              <a:defRPr sz="1200">
                <a:solidFill>
                  <a:schemeClr val="tx1"/>
                </a:solidFill>
                <a:latin typeface="Calibri" pitchFamily="34" charset="0"/>
              </a:defRPr>
            </a:lvl7pPr>
            <a:lvl8pPr marL="3427413" indent="-227013" eaLnBrk="false" fontAlgn="base" hangingPunct="false">
              <a:spcBef>
                <a:spcPct val="30000"/>
              </a:spcBef>
              <a:spcAft>
                <a:spcPct val="0"/>
              </a:spcAft>
              <a:defRPr sz="1200">
                <a:solidFill>
                  <a:schemeClr val="tx1"/>
                </a:solidFill>
                <a:latin typeface="Calibri" pitchFamily="34" charset="0"/>
              </a:defRPr>
            </a:lvl8pPr>
            <a:lvl9pPr marL="3884613" indent="-227013" eaLnBrk="false" fontAlgn="base" hangingPunct="false">
              <a:spcBef>
                <a:spcPct val="30000"/>
              </a:spcBef>
              <a:spcAft>
                <a:spcPct val="0"/>
              </a:spcAft>
              <a:defRPr sz="1200">
                <a:solidFill>
                  <a:schemeClr val="tx1"/>
                </a:solidFill>
                <a:latin typeface="Calibri" pitchFamily="34" charset="0"/>
              </a:defRPr>
            </a:lvl9pPr>
          </a:lstStyle>
          <a:p>
            <a:pPr>
              <a:spcBef>
                <a:spcPct val="0"/>
              </a:spcBef>
            </a:pPr>
            <a:fld id="{37DCB1B3-454F-412F-9450-EBC9B5C4134C}" type="slidenum">
              <a:rPr lang="cs-CZ" altLang="cs-CZ" smtClean="false">
                <a:latin typeface="Arial" charset="0"/>
              </a:rPr>
              <a:pPr>
                <a:spcBef>
                  <a:spcPct val="0"/>
                </a:spcBef>
              </a:pPr>
              <a:t>87</a:t>
            </a:fld>
            <a:endParaRPr lang="cs-CZ" altLang="cs-CZ" smtClean="false">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12</a:t>
            </a:fld>
            <a:endParaRPr lang="cs-CZ">
              <a:solidFill>
                <a:prstClr val="black"/>
              </a:solidFill>
            </a:endParaRPr>
          </a:p>
        </p:txBody>
      </p:sp>
    </p:spTree>
    <p:extLst>
      <p:ext uri="{BB962C8B-B14F-4D97-AF65-F5344CB8AC3E}">
        <p14:creationId xmlns:p14="http://schemas.microsoft.com/office/powerpoint/2010/main" val="124227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Příklad indikátoru netýkajícího</a:t>
            </a:r>
            <a:r>
              <a:rPr lang="cs-CZ" baseline="0" dirty="false" smtClean="false"/>
              <a:t> se účastníků projektu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8 05 00 Počet napsaných a zveřejněných analytických a strategických dokumentů (vč. evaluačních)</a:t>
            </a:r>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smtClean="false"/>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Pokud</a:t>
            </a:r>
            <a:r>
              <a:rPr lang="cs-CZ" baseline="0" dirty="false" smtClean="false"/>
              <a:t> během monitorovacího období nedošlo ke změně, nevyplňovat</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13</a:t>
            </a:fld>
            <a:endParaRPr lang="cs-CZ">
              <a:solidFill>
                <a:prstClr val="black"/>
              </a:solidFill>
            </a:endParaRPr>
          </a:p>
        </p:txBody>
      </p:sp>
    </p:spTree>
    <p:extLst>
      <p:ext uri="{BB962C8B-B14F-4D97-AF65-F5344CB8AC3E}">
        <p14:creationId xmlns:p14="http://schemas.microsoft.com/office/powerpoint/2010/main" val="194224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14</a:t>
            </a:fld>
            <a:endParaRPr lang="cs-CZ">
              <a:solidFill>
                <a:prstClr val="black"/>
              </a:solidFill>
            </a:endParaRPr>
          </a:p>
        </p:txBody>
      </p:sp>
    </p:spTree>
    <p:extLst>
      <p:ext uri="{BB962C8B-B14F-4D97-AF65-F5344CB8AC3E}">
        <p14:creationId xmlns:p14="http://schemas.microsoft.com/office/powerpoint/2010/main" val="369403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15</a:t>
            </a:fld>
            <a:endParaRPr lang="cs-CZ">
              <a:solidFill>
                <a:prstClr val="black"/>
              </a:solidFill>
            </a:endParaRPr>
          </a:p>
        </p:txBody>
      </p:sp>
    </p:spTree>
    <p:extLst>
      <p:ext uri="{BB962C8B-B14F-4D97-AF65-F5344CB8AC3E}">
        <p14:creationId xmlns:p14="http://schemas.microsoft.com/office/powerpoint/2010/main" val="217155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Vyplňuje</a:t>
            </a:r>
            <a:r>
              <a:rPr lang="cs-CZ" baseline="0" dirty="false" smtClean="false"/>
              <a:t> se jméno, příjmení, bydliště, datum narození – poté se data validují podle registru obyvatel</a:t>
            </a:r>
          </a:p>
          <a:p>
            <a:endParaRPr lang="cs-CZ" baseline="0" dirty="false" smtClean="false"/>
          </a:p>
          <a:p>
            <a:r>
              <a:rPr lang="cs-CZ" dirty="false" smtClean="false"/>
              <a:t>Omezení šablony – údaje musí být vyplněny v určitém formátu, jinak nedojde k načtení údajů</a:t>
            </a:r>
          </a:p>
          <a:p>
            <a:endParaRPr lang="cs-CZ" dirty="false" smtClean="false"/>
          </a:p>
          <a:p>
            <a:r>
              <a:rPr lang="cs-CZ" dirty="false" smtClean="false"/>
              <a:t>Je vhodné vést evidenci průběžně.</a:t>
            </a:r>
          </a:p>
          <a:p>
            <a:r>
              <a:rPr lang="cs-CZ" dirty="false" smtClean="false"/>
              <a:t>Viz příloha Monitorovací list podpořené osoby</a:t>
            </a:r>
          </a:p>
          <a:p>
            <a:endParaRPr lang="cs-CZ" baseline="0" dirty="false" smtClean="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18</a:t>
            </a:fld>
            <a:endParaRPr lang="cs-CZ">
              <a:solidFill>
                <a:prstClr val="black"/>
              </a:solidFill>
            </a:endParaRPr>
          </a:p>
        </p:txBody>
      </p:sp>
    </p:spTree>
    <p:extLst>
      <p:ext uri="{BB962C8B-B14F-4D97-AF65-F5344CB8AC3E}">
        <p14:creationId xmlns:p14="http://schemas.microsoft.com/office/powerpoint/2010/main" val="3263947221"/>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obsah 2"/>
          <p:cNvSpPr>
            <a:spLocks noGrp="true"/>
          </p:cNvSpPr>
          <p:nvPr>
            <p:ph idx="10"/>
          </p:nvPr>
        </p:nvSpPr>
        <p:spPr>
          <a:xfrm>
            <a:off x="540000" y="4032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4" name="Zástupný symbol pro obsah 2"/>
          <p:cNvSpPr>
            <a:spLocks noGrp="true"/>
          </p:cNvSpPr>
          <p:nvPr>
            <p:ph idx="10"/>
          </p:nvPr>
        </p:nvSpPr>
        <p:spPr>
          <a:xfrm>
            <a:off x="540000" y="2412000"/>
            <a:ext cx="8064000" cy="3744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smtClean="false"/>
              <a:t>Kliknutím lze upravit styl.</a:t>
            </a:r>
            <a:endParaRPr lang="cs-CZ" dirty="false"/>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smtClean="false"/>
              <a:t>Kliknutím lze upravit styly předlohy textu.</a:t>
            </a:r>
          </a:p>
          <a:p>
            <a:pPr lvl="1"/>
            <a:r>
              <a:rPr lang="cs-CZ" dirty="false" smtClean="false"/>
              <a:t>Druhá úroveň</a:t>
            </a:r>
          </a:p>
          <a:p>
            <a:pPr lvl="2"/>
            <a:r>
              <a:rPr lang="cs-CZ" dirty="false" smtClean="false"/>
              <a:t>Třetí úroveň</a:t>
            </a:r>
          </a:p>
          <a:p>
            <a:pPr lvl="3"/>
            <a:r>
              <a:rPr lang="cs-CZ" dirty="false" smtClean="false"/>
              <a:t>Čtvrtá úroveň</a:t>
            </a:r>
          </a:p>
          <a:p>
            <a:pPr lvl="4"/>
            <a:r>
              <a:rPr lang="cs-CZ" dirty="false" smtClean="false"/>
              <a:t>Pátá úroveň</a:t>
            </a:r>
            <a:endParaRPr lang="cs-CZ" dirty="false"/>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ode="External" Target="mailto:karel.karnik@mpsv.cz" Type="http://schemas.openxmlformats.org/officeDocument/2006/relationships/hyperlink" Id="rId3"/>
    <Relationship TargetMode="External" Target="mailto:david.prihoda@mpsv.cz" Type="http://schemas.openxmlformats.org/officeDocument/2006/relationships/hyperlink" Id="rId2"/>
    <Relationship Target="../slideLayouts/slideLayout1.xml" Type="http://schemas.openxmlformats.org/officeDocument/2006/relationships/slideLayout" Id="rId1"/>
    <Relationship Target="../media/image2.png" Type="http://schemas.openxmlformats.org/officeDocument/2006/relationships/image" Id="rId4"/>
</Relationships>

</file>

<file path=ppt/slides/_rels/slide10.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ode="External" Target="https://www.esfcr.cz/" Type="http://schemas.openxmlformats.org/officeDocument/2006/relationships/hyperlink" Id="rId3"/>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ode="External" Target="http://www.esfcr.cz/monitorovani-podporenych-osob" Type="http://schemas.openxmlformats.org/officeDocument/2006/relationships/hyperlink" Id="rId3"/>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23.xml.rels><?xml version="1.0" encoding="UTF-8" standalone="yes"?>
<Relationships xmlns="http://schemas.openxmlformats.org/package/2006/relationships">
    <Relationship Target="../diagrams/layout1.xml" Type="http://schemas.openxmlformats.org/officeDocument/2006/relationships/diagramLayout" Id="rId3"/>
    <Relationship Target="../diagrams/data1.xml" Type="http://schemas.openxmlformats.org/officeDocument/2006/relationships/diagramData" Id="rId2"/>
    <Relationship Target="../slideLayouts/slideLayout2.xml" Type="http://schemas.openxmlformats.org/officeDocument/2006/relationships/slideLayout" Id="rId1"/>
    <Relationship Target="../diagrams/drawing1.xml" Type="http://schemas.microsoft.com/office/2007/relationships/diagramDrawing" Id="rId6"/>
    <Relationship Target="../diagrams/colors1.xml" Type="http://schemas.openxmlformats.org/officeDocument/2006/relationships/diagramColors" Id="rId5"/>
    <Relationship Target="../diagrams/quickStyle1.xml" Type="http://schemas.openxmlformats.org/officeDocument/2006/relationships/diagramQuickStyle" Id="rId4"/>
</Relationships>

</file>

<file path=ppt/slides/_rels/slide24.xml.rels><?xml version="1.0" encoding="UTF-8" standalone="yes"?>
<Relationships xmlns="http://schemas.openxmlformats.org/package/2006/relationships">
    <Relationship TargetMode="External" Target="http://www.esfcr.cz/file/9003/" Type="http://schemas.openxmlformats.org/officeDocument/2006/relationships/hyperlink" Id="rId3"/>
    <Relationship Target="../notesSlides/notesSlide12.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5"/>
    <Relationship Target="../media/image3.png" Type="http://schemas.openxmlformats.org/officeDocument/2006/relationships/image" Id="rId4"/>
</Relationships>

</file>

<file path=ppt/slides/_rels/slide25.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ode="External" Target="http://www.esfcr.cz/file/9973/" Type="http://schemas.openxmlformats.org/officeDocument/2006/relationships/hyperlink" Id="rId3"/>
    <Relationship Target="../notesSlides/notesSlide18.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5"/>
    <Relationship Target="../media/image3.png" Type="http://schemas.openxmlformats.org/officeDocument/2006/relationships/image" Id="rId4"/>
</Relationships>

</file>

<file path=ppt/slides/_rels/slide31.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1.xml" Type="http://schemas.openxmlformats.org/officeDocument/2006/relationships/slideLayout" Id="rId1"/>
</Relationships>

</file>

<file path=ppt/slides/_rels/slide3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edia/image2.png" Type="http://schemas.openxmlformats.org/officeDocument/2006/relationships/image" Id="rId3"/>
    <Relationship Target="../notesSlides/notesSlide20.xml" Type="http://schemas.openxmlformats.org/officeDocument/2006/relationships/notesSlide" Id="rId2"/>
    <Relationship Target="../slideLayouts/slideLayout1.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2.png" Type="http://schemas.openxmlformats.org/officeDocument/2006/relationships/image" Id="rId3"/>
    <Relationship Target="../notesSlides/notesSlide22.xml" Type="http://schemas.openxmlformats.org/officeDocument/2006/relationships/notesSlide" Id="rId2"/>
    <Relationship Target="../slideLayouts/slideLayout1.xml" Type="http://schemas.openxmlformats.org/officeDocument/2006/relationships/slideLayout" Id="rId1"/>
</Relationships>

</file>

<file path=ppt/slides/_rels/slide41.xml.rels><?xml version="1.0" encoding="UTF-8" standalone="yes"?>
<Relationships xmlns="http://schemas.openxmlformats.org/package/2006/relationships">
    <Relationship TargetMode="External" Target="https://www.esfcr.cz/vyzvy-pro-usc-058-117" Type="http://schemas.openxmlformats.org/officeDocument/2006/relationships/hyperlink" Id="rId3"/>
    <Relationship TargetMode="External" Target="https://www.esfcr.cz/dokumenty-opz" Type="http://schemas.openxmlformats.org/officeDocument/2006/relationships/hyperlink"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Mode="External" Target="https://www.esfcr.cz/pokyny-k-vyplneni-zpravy-o-realizaci-zadosti-o-platbu-a-zadosti-o-zmenu-opz/-/dokument/809732" Type="http://schemas.openxmlformats.org/officeDocument/2006/relationships/hyperlink" Id="rId3"/>
    <Relationship TargetMode="External" Target="https://www.esfcr.cz/pokyny-k-vyplneni-zpravy-o-realizaci-zadosti-o-platbu-a-zadosti-o-zmenu-opz/-/dokument/809712" Type="http://schemas.openxmlformats.org/officeDocument/2006/relationships/hyperlink" Id="rId2"/>
    <Relationship Target="../slideLayouts/slideLayout2.xml" Type="http://schemas.openxmlformats.org/officeDocument/2006/relationships/slideLayout" Id="rId1"/>
    <Relationship TargetMode="External" Target="https://www.esfcr.cz/technicka-podpora" Type="http://schemas.openxmlformats.org/officeDocument/2006/relationships/hyperlink" Id="rId6"/>
    <Relationship TargetMode="External" Target="https://www.esfcr.cz/pokyny-k-vyplneni-zpravy-o-realizaci-zadosti-o-platbu-a-zadosti-o-zmenu-opz/-/dokument/2651257" Type="http://schemas.openxmlformats.org/officeDocument/2006/relationships/hyperlink" Id="rId5"/>
    <Relationship TargetMode="External" Target="https://www.esfcr.cz/documents/21802/798871/Pokyny+pro+evidenci+rozsahu+a+typu+podpory+jednotliv%C3%BDm+podpo%C5%99en%C3%BDm+osob%C3%A1m/47844036-98d0-4c08-befa-ba98b55480bb" Type="http://schemas.openxmlformats.org/officeDocument/2006/relationships/hyperlink" Id="rId4"/>
</Relationships>

</file>

<file path=ppt/slides/_rels/slide43.xml.rels><?xml version="1.0" encoding="UTF-8" standalone="yes"?>
<Relationships xmlns="http://schemas.openxmlformats.org/package/2006/relationships">
    <Relationship Target="../media/image4.png" Type="http://schemas.openxmlformats.org/officeDocument/2006/relationships/imag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5.png" Type="http://schemas.openxmlformats.org/officeDocument/2006/relationships/imag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ode="External" Target="http://www.esfcr.cz/file/9196/" Type="http://schemas.openxmlformats.org/officeDocument/2006/relationships/hyperlink" Id="rId3"/>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media/image2.png" Type="http://schemas.openxmlformats.org/officeDocument/2006/relationships/image" Id="rId3"/>
    <Relationship Target="../notesSlides/notesSlide25.xml" Type="http://schemas.openxmlformats.org/officeDocument/2006/relationships/notesSlide" Id="rId2"/>
    <Relationship Target="../slideLayouts/slideLayout1.xml" Type="http://schemas.openxmlformats.org/officeDocument/2006/relationships/slideLayout" Id="rId1"/>
</Relationships>

</file>

<file path=ppt/slides/_rels/slide55.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3.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Mode="External" Target="http://www.esfcr.cz/file/9003/" Type="http://schemas.openxmlformats.org/officeDocument/2006/relationships/hyperlink" Id="rId2"/>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60.xml.rels><?xml version="1.0" encoding="UTF-8" standalone="yes"?>
<Relationships xmlns="http://schemas.openxmlformats.org/package/2006/relationships">
    <Relationship TargetMode="External" Target="https://www.esfcr.cz/obvykle-ceny-a-mzdy-platy-opz" Type="http://schemas.openxmlformats.org/officeDocument/2006/relationships/hyperlink"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69.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7.xml" Type="http://schemas.openxmlformats.org/officeDocument/2006/relationships/slideLayout" Id="rId1"/>
</Relationships>

</file>

<file path=ppt/slides/_rels/slide7.xml.rels><?xml version="1.0" encoding="UTF-8" standalone="yes"?>
<Relationships xmlns="http://schemas.openxmlformats.org/package/2006/relationships">
    <Relationship TargetMode="External" Target="http://www.esfcr.cz/pokyny-k-vyplneni-zpravy-o-realizaci-a-zadosti-o-platbu" Type="http://schemas.openxmlformats.org/officeDocument/2006/relationships/hyperlink" Id="rId2"/>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7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6.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78.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79.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ode="External" Target="https://www.esfcr.cz/pokyny-k-vyplneni-zpravy-o-realizaci-zadosti-o-platbu-a-zadosti-o-zmenu-opz/-/dokument/809732" Type="http://schemas.openxmlformats.org/officeDocument/2006/relationships/hyperlink" Id="rId3"/>
    <Relationship TargetMode="External" Target="https://www.esfcr.cz/pokyny-k-vyplneni-zpravy-o-realizaci-zadosti-o-platbu-a-zadosti-o-zmenu-opz/-/dokument/809712" Type="http://schemas.openxmlformats.org/officeDocument/2006/relationships/hyperlink" Id="rId2"/>
    <Relationship Target="../slideLayouts/slideLayout2.xml" Type="http://schemas.openxmlformats.org/officeDocument/2006/relationships/slideLayout" Id="rId1"/>
    <Relationship TargetMode="External" Target="https://www.esfcr.cz/technicka-podpora" Type="http://schemas.openxmlformats.org/officeDocument/2006/relationships/hyperlink" Id="rId6"/>
    <Relationship TargetMode="External" Target="https://www.esfcr.cz/pokyny-k-vyplneni-zpravy-o-realizaci-zadosti-o-platbu-a-zadosti-o-zmenu-opz/-/dokument/2651257" Type="http://schemas.openxmlformats.org/officeDocument/2006/relationships/hyperlink" Id="rId5"/>
    <Relationship TargetMode="External" Target="https://www.esfcr.cz/documents/21802/798871/Pokyny+pro+evidenci+rozsahu+a+typu+podpory+jednotliv%C3%BDm+podpo%C5%99en%C3%BDm+osob%C3%A1m/47844036-98d0-4c08-befa-ba98b55480bb" Type="http://schemas.openxmlformats.org/officeDocument/2006/relationships/hyperlink" Id="rId4"/>
</Relationships>

</file>

<file path=ppt/slides/_rels/slide8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1.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8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6.xml.rels><?xml version="1.0" encoding="UTF-8" standalone="yes"?>
<Relationships xmlns="http://schemas.openxmlformats.org/package/2006/relationships">
    <Relationship Target="../notesSlides/notesSlide39.xml" Type="http://schemas.openxmlformats.org/officeDocument/2006/relationships/notesSlide" Id="rId2"/>
    <Relationship Target="../slideLayouts/slideLayout2.xml" Type="http://schemas.openxmlformats.org/officeDocument/2006/relationships/slideLayout" Id="rId1"/>
</Relationships>

</file>

<file path=ppt/slides/_rels/slide87.xml.rels><?xml version="1.0" encoding="UTF-8" standalone="yes"?>
<Relationships xmlns="http://schemas.openxmlformats.org/package/2006/relationships">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88.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89.xml.rels><?xml version="1.0" encoding="UTF-8" standalone="yes"?>
<Relationships xmlns="http://schemas.openxmlformats.org/package/2006/relationships">
    <Relationship TargetMode="External" Target="https://www.esfcr.cz/pokyny-k-vyplneni-zpravy-o-realizaci-zadosti-o-platbu-a-zadosti-o-zmenu-opz/-/dokument/809712" Type="http://schemas.openxmlformats.org/officeDocument/2006/relationships/hyperlink"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9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1.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9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4.xml.rels><?xml version="1.0" encoding="UTF-8" standalone="yes"?>
<Relationships xmlns="http://schemas.openxmlformats.org/package/2006/relationships">
    <Relationship Target="../slideLayouts/slideLayout6.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47664" y="1628801"/>
            <a:ext cx="7236336" cy="720080"/>
          </a:xfrm>
        </p:spPr>
        <p:txBody>
          <a:bodyPr>
            <a:normAutofit fontScale="90000"/>
          </a:bodyPr>
          <a:lstStyle/>
          <a:p>
            <a:r>
              <a:rPr lang="cs-CZ" dirty="false"/>
              <a:t>SEMINÁŘ pro </a:t>
            </a:r>
            <a:r>
              <a:rPr lang="cs-CZ" dirty="false" smtClean="false"/>
              <a:t>Příjemce</a:t>
            </a:r>
            <a:r>
              <a:rPr lang="cs-CZ" dirty="false"/>
              <a:t/>
            </a:r>
            <a:br>
              <a:rPr lang="cs-CZ" dirty="false"/>
            </a:br>
            <a:r>
              <a:rPr lang="cs-CZ" dirty="false"/>
              <a:t/>
            </a:r>
            <a:br>
              <a:rPr lang="cs-CZ" dirty="false"/>
            </a:br>
            <a:r>
              <a:rPr lang="cs-CZ" sz="3600" dirty="false"/>
              <a:t>Výzvy 03_16_058 a </a:t>
            </a:r>
            <a:r>
              <a:rPr lang="cs-CZ" sz="3600" dirty="false" smtClean="false"/>
              <a:t>03_16_117 </a:t>
            </a:r>
            <a:r>
              <a:rPr lang="cs-CZ" sz="3600" dirty="false"/>
              <a:t/>
            </a:r>
            <a:br>
              <a:rPr lang="cs-CZ" sz="3600" dirty="false"/>
            </a:br>
            <a:r>
              <a:rPr lang="cs-CZ" sz="2700" b="false" kern="1200" cap="none" dirty="false" smtClean="false">
                <a:solidFill>
                  <a:srgbClr val="084A8B"/>
                </a:solidFill>
              </a:rPr>
              <a:t>10.4. 2018 </a:t>
            </a:r>
            <a:r>
              <a:rPr lang="cs-CZ" sz="2700" b="false" kern="1200" cap="none" dirty="false">
                <a:solidFill>
                  <a:srgbClr val="084A8B"/>
                </a:solidFill>
              </a:rPr>
              <a:t>Praha</a:t>
            </a:r>
            <a:br>
              <a:rPr lang="cs-CZ" sz="2700" b="false" kern="1200" cap="none" dirty="false">
                <a:solidFill>
                  <a:srgbClr val="084A8B"/>
                </a:solidFill>
              </a:rPr>
            </a:br>
            <a:r>
              <a:rPr lang="cs-CZ" sz="2700" b="false" kern="1200" cap="none" dirty="false">
                <a:solidFill>
                  <a:srgbClr val="084A8B"/>
                </a:solidFill>
              </a:rPr>
              <a:t>Vyhlašovatel výzev:</a:t>
            </a:r>
            <a:br>
              <a:rPr lang="cs-CZ" sz="2700" b="false" kern="1200" cap="none" dirty="false">
                <a:solidFill>
                  <a:srgbClr val="084A8B"/>
                </a:solidFill>
              </a:rPr>
            </a:br>
            <a:r>
              <a:rPr lang="cs-CZ" sz="2700" b="false" kern="1200" cap="none" dirty="false">
                <a:solidFill>
                  <a:srgbClr val="084A8B"/>
                </a:solidFill>
              </a:rPr>
              <a:t>MPSV </a:t>
            </a:r>
            <a:br>
              <a:rPr lang="cs-CZ" sz="2700" b="false" kern="1200" cap="none" dirty="false">
                <a:solidFill>
                  <a:srgbClr val="084A8B"/>
                </a:solidFill>
              </a:rPr>
            </a:br>
            <a:r>
              <a:rPr lang="cs-CZ" sz="2700" b="false" kern="1200" cap="none" dirty="false">
                <a:solidFill>
                  <a:srgbClr val="084A8B"/>
                </a:solidFill>
              </a:rPr>
              <a:t>Odb.83 – Odbor realizace programů ESF veřejná </a:t>
            </a:r>
            <a:r>
              <a:rPr lang="cs-CZ" sz="2700" b="false" kern="1200" cap="none" dirty="false" smtClean="false">
                <a:solidFill>
                  <a:srgbClr val="084A8B"/>
                </a:solidFill>
              </a:rPr>
              <a:t>správa, sociální inovace a rovné příležitosti</a:t>
            </a:r>
            <a:r>
              <a:rPr lang="cs-CZ" sz="2700" b="false" kern="1200" cap="none" dirty="false">
                <a:solidFill>
                  <a:srgbClr val="084A8B"/>
                </a:solidFill>
              </a:rPr>
              <a:t/>
            </a:r>
            <a:br>
              <a:rPr lang="cs-CZ" sz="2700" b="false" kern="1200" cap="none" dirty="false">
                <a:solidFill>
                  <a:srgbClr val="084A8B"/>
                </a:solidFill>
              </a:rPr>
            </a:br>
            <a:r>
              <a:rPr lang="cs-CZ" sz="2700" b="false" kern="1200" cap="none" dirty="false">
                <a:solidFill>
                  <a:srgbClr val="084A8B"/>
                </a:solidFill>
              </a:rPr>
              <a:t>Odd. 832 – Oddělení projektů veřejné správy II</a:t>
            </a:r>
            <a:br>
              <a:rPr lang="cs-CZ" sz="2700" b="false" kern="1200" cap="none" dirty="false">
                <a:solidFill>
                  <a:srgbClr val="084A8B"/>
                </a:solidFill>
              </a:rPr>
            </a:br>
            <a:r>
              <a:rPr lang="cs-CZ" sz="2700" b="false" kern="1200" cap="none" dirty="false">
                <a:solidFill>
                  <a:srgbClr val="084A8B"/>
                </a:solidFill>
              </a:rPr>
              <a:t/>
            </a:r>
            <a:br>
              <a:rPr lang="cs-CZ" sz="2700" b="false" kern="1200" cap="none" dirty="false">
                <a:solidFill>
                  <a:srgbClr val="084A8B"/>
                </a:solidFill>
              </a:rPr>
            </a:br>
            <a:r>
              <a:rPr lang="cs-CZ" sz="2700" b="false" kern="1200" cap="none" dirty="false">
                <a:solidFill>
                  <a:srgbClr val="084A8B"/>
                </a:solidFill>
              </a:rPr>
              <a:t>Kontaktní osoby:</a:t>
            </a:r>
            <a:r>
              <a:rPr lang="en-US" sz="2700" b="false" kern="1200" cap="none" dirty="false">
                <a:solidFill>
                  <a:srgbClr val="084A8B"/>
                </a:solidFill>
              </a:rPr>
              <a:t> </a:t>
            </a:r>
            <a:r>
              <a:rPr lang="cs-CZ" sz="2700" b="false" kern="1200" cap="none" dirty="false">
                <a:solidFill>
                  <a:srgbClr val="084A8B"/>
                </a:solidFill>
              </a:rPr>
              <a:t/>
            </a:r>
            <a:br>
              <a:rPr lang="cs-CZ" sz="2700" b="false" kern="1200" cap="none" dirty="false">
                <a:solidFill>
                  <a:srgbClr val="084A8B"/>
                </a:solidFill>
              </a:rPr>
            </a:br>
            <a:r>
              <a:rPr lang="cs-CZ" sz="2700" kern="1200" cap="none" dirty="false">
                <a:solidFill>
                  <a:srgbClr val="084A8B"/>
                </a:solidFill>
              </a:rPr>
              <a:t>PhDr. David Příhoda - </a:t>
            </a:r>
            <a:r>
              <a:rPr lang="cs-CZ" sz="2700" b="false" kern="1200" cap="none" dirty="false" err="true">
                <a:solidFill>
                  <a:srgbClr val="084A8B"/>
                </a:solidFill>
                <a:hlinkClick r:id="rId2"/>
              </a:rPr>
              <a:t>david.prihoda</a:t>
            </a:r>
            <a:r>
              <a:rPr lang="en-US" sz="2700" b="false" kern="1200" cap="none" dirty="false">
                <a:solidFill>
                  <a:srgbClr val="084A8B"/>
                </a:solidFill>
                <a:hlinkClick r:id="rId2"/>
              </a:rPr>
              <a:t>@mpsv.cz</a:t>
            </a:r>
            <a:r>
              <a:rPr lang="cs-CZ" sz="2700" b="false" kern="1200" cap="none" dirty="false">
                <a:solidFill>
                  <a:srgbClr val="084A8B"/>
                </a:solidFill>
              </a:rPr>
              <a:t/>
            </a:r>
            <a:br>
              <a:rPr lang="cs-CZ" sz="2700" b="false" kern="1200" cap="none" dirty="false">
                <a:solidFill>
                  <a:srgbClr val="084A8B"/>
                </a:solidFill>
              </a:rPr>
            </a:br>
            <a:r>
              <a:rPr lang="cs-CZ" sz="2700" kern="1200" cap="none" dirty="false">
                <a:solidFill>
                  <a:srgbClr val="084A8B"/>
                </a:solidFill>
              </a:rPr>
              <a:t>Mgr. Karel Kárník</a:t>
            </a:r>
            <a:r>
              <a:rPr lang="cs-CZ" sz="2700" b="false" kern="1200" cap="none" dirty="false">
                <a:solidFill>
                  <a:srgbClr val="084A8B"/>
                </a:solidFill>
              </a:rPr>
              <a:t> - </a:t>
            </a:r>
            <a:r>
              <a:rPr lang="cs-CZ" sz="2700" b="false" kern="1200" cap="none" dirty="false">
                <a:solidFill>
                  <a:srgbClr val="084A8B"/>
                </a:solidFill>
                <a:hlinkClick r:id="rId3"/>
              </a:rPr>
              <a:t>karel.karnik@mpsv.cz</a:t>
            </a:r>
            <a:r>
              <a:rPr lang="cs-CZ" sz="2700" b="false" kern="1200" cap="none" dirty="false">
                <a:solidFill>
                  <a:srgbClr val="084A8B"/>
                </a:solidFill>
              </a:rPr>
              <a:t> </a:t>
            </a:r>
            <a:endParaRPr lang="cs-CZ" sz="2700" dirty="false"/>
          </a:p>
        </p:txBody>
      </p:sp>
      <p:pic>
        <p:nvPicPr>
          <p:cNvPr id="14" name="Zástupný symbol pro obrázek 13"/>
          <p:cNvPicPr>
            <a:picLocks noGrp="true" noChangeAspect="true"/>
          </p:cNvPicPr>
          <p:nvPr>
            <p:ph type="pic" sz="quarter" idx="15"/>
          </p:nvPr>
        </p:nvPicPr>
        <p:blipFill>
          <a:blip cstate="print"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695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 Indikátory (I)</a:t>
            </a:r>
            <a:endParaRPr lang="cs-CZ" dirty="false"/>
          </a:p>
        </p:txBody>
      </p:sp>
      <p:sp>
        <p:nvSpPr>
          <p:cNvPr id="3" name="Zástupný symbol pro obsah 2"/>
          <p:cNvSpPr>
            <a:spLocks noGrp="true"/>
          </p:cNvSpPr>
          <p:nvPr>
            <p:ph idx="1"/>
          </p:nvPr>
        </p:nvSpPr>
        <p:spPr>
          <a:xfrm>
            <a:off x="539552" y="1484784"/>
            <a:ext cx="8064448" cy="5112568"/>
          </a:xfrm>
        </p:spPr>
        <p:txBody>
          <a:bodyPr>
            <a:normAutofit/>
          </a:bodyPr>
          <a:lstStyle/>
          <a:p>
            <a:pPr marL="0" indent="0">
              <a:buNone/>
            </a:pPr>
            <a:r>
              <a:rPr lang="cs-CZ" b="true" dirty="false" smtClean="false"/>
              <a:t>Závazné indikátory k naplnění ve výzvě č. 58 a 117</a:t>
            </a:r>
          </a:p>
          <a:p>
            <a:pPr marL="0" indent="0">
              <a:buNone/>
            </a:pPr>
            <a:endParaRPr lang="cs-CZ" b="true" dirty="false" smtClean="false"/>
          </a:p>
          <a:p>
            <a:pPr marL="0" indent="0">
              <a:buNone/>
            </a:pPr>
            <a:endParaRPr lang="cs-CZ" sz="1800" b="true" dirty="false" smtClean="false"/>
          </a:p>
          <a:p>
            <a:pPr marL="0" indent="0">
              <a:buNone/>
            </a:pPr>
            <a:endParaRPr lang="cs-CZ" sz="1800" b="true" dirty="false"/>
          </a:p>
          <a:p>
            <a:pPr marL="0" indent="0"/>
            <a:endParaRPr lang="cs-CZ" dirty="false" smtClean="false"/>
          </a:p>
          <a:p>
            <a:pPr marL="0" indent="0"/>
            <a:r>
              <a:rPr lang="cs-CZ" dirty="false" smtClean="false"/>
              <a:t>Cílové </a:t>
            </a:r>
            <a:r>
              <a:rPr lang="cs-CZ" dirty="false"/>
              <a:t>hodnoty závazné, změnit lze jen </a:t>
            </a:r>
            <a:r>
              <a:rPr lang="cs-CZ" dirty="false" smtClean="false"/>
              <a:t>podstatnou</a:t>
            </a:r>
            <a:endParaRPr lang="cs-CZ" dirty="false"/>
          </a:p>
          <a:p>
            <a:pPr marL="0" indent="0">
              <a:buNone/>
            </a:pPr>
            <a:endParaRPr lang="cs-CZ" b="true" dirty="false" smtClean="false"/>
          </a:p>
          <a:p>
            <a:pPr marL="0" indent="0"/>
            <a:endParaRPr lang="cs-CZ" b="true" dirty="false" smtClean="false"/>
          </a:p>
          <a:p>
            <a:pPr marL="0" indent="0"/>
            <a:r>
              <a:rPr lang="cs-CZ" dirty="false" smtClean="false"/>
              <a:t>Cílové hodnoty indikátorů jsou závazné, lze je upravit pouze podstatnou změnou se změnovým právním aktem</a:t>
            </a:r>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10</a:t>
            </a:fld>
            <a:endParaRPr lang="cs-CZ" dirty="false">
              <a:solidFill>
                <a:srgbClr val="084A8B"/>
              </a:solidFill>
            </a:endParaRPr>
          </a:p>
        </p:txBody>
      </p:sp>
      <p:graphicFrame>
        <p:nvGraphicFramePr>
          <p:cNvPr id="13" name="Tabulka 12"/>
          <p:cNvGraphicFramePr>
            <a:graphicFrameLocks noGrp="true"/>
          </p:cNvGraphicFramePr>
          <p:nvPr>
            <p:extLst>
              <p:ext uri="{D42A27DB-BD31-4B8C-83A1-F6EECF244321}">
                <p14:modId xmlns:p14="http://schemas.microsoft.com/office/powerpoint/2010/main" val="3742978198"/>
              </p:ext>
            </p:extLst>
          </p:nvPr>
        </p:nvGraphicFramePr>
        <p:xfrm>
          <a:off x="539551" y="2132857"/>
          <a:ext cx="7920880" cy="3032482"/>
        </p:xfrm>
        <a:graphic>
          <a:graphicData uri="http://schemas.openxmlformats.org/drawingml/2006/table">
            <a:tbl>
              <a:tblPr firstRow="true" firstCol="true" bandRow="true">
                <a:tableStyleId>{8A107856-5554-42FB-B03E-39F5DBC370BA}</a:tableStyleId>
              </a:tblPr>
              <a:tblGrid>
                <a:gridCol w="864095"/>
                <a:gridCol w="4320480"/>
                <a:gridCol w="1584178"/>
                <a:gridCol w="1152127"/>
              </a:tblGrid>
              <a:tr h="318907">
                <a:tc>
                  <a:txBody>
                    <a:bodyPr/>
                    <a:lstStyle/>
                    <a:p>
                      <a:pPr marL="36195" marR="36195">
                        <a:spcBef>
                          <a:spcPts val="300"/>
                        </a:spcBef>
                        <a:spcAft>
                          <a:spcPts val="300"/>
                        </a:spcAft>
                      </a:pPr>
                      <a:r>
                        <a:rPr lang="cs-CZ" sz="1800" dirty="false">
                          <a:effectLst/>
                        </a:rPr>
                        <a:t>6 00 00</a:t>
                      </a:r>
                      <a:endParaRPr lang="cs-CZ" sz="18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800" dirty="false">
                          <a:effectLst/>
                        </a:rPr>
                        <a:t>Celkový počet účastníků</a:t>
                      </a:r>
                      <a:endParaRPr lang="cs-CZ" sz="18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800" dirty="false">
                          <a:effectLst/>
                        </a:rPr>
                        <a:t>Účastníci</a:t>
                      </a:r>
                      <a:endParaRPr lang="cs-CZ" sz="18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800" dirty="false">
                          <a:effectLst/>
                        </a:rPr>
                        <a:t>Výstup</a:t>
                      </a:r>
                      <a:endParaRPr lang="cs-CZ" sz="1800" dirty="false">
                        <a:solidFill>
                          <a:srgbClr val="080808"/>
                        </a:solidFill>
                        <a:effectLst/>
                        <a:latin typeface="Arial"/>
                        <a:ea typeface="Arial"/>
                        <a:cs typeface="Times New Roman"/>
                      </a:endParaRPr>
                    </a:p>
                  </a:txBody>
                  <a:tcPr marL="0" marR="0" marT="0" marB="0"/>
                </a:tc>
              </a:tr>
              <a:tr h="505165">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800" b="true" kern="1200" dirty="false" smtClean="false">
                          <a:solidFill>
                            <a:schemeClr val="dk1"/>
                          </a:solidFill>
                          <a:effectLst/>
                          <a:latin typeface="+mn-lt"/>
                          <a:ea typeface="+mn-ea"/>
                          <a:cs typeface="+mn-cs"/>
                        </a:rPr>
                        <a:t>6 80 00</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Počet institucí podpořených za účelem zavedení opatření</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Instituce</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Výstup</a:t>
                      </a:r>
                      <a:endParaRPr lang="cs-CZ" sz="1800" b="true" kern="1200" dirty="false">
                        <a:solidFill>
                          <a:schemeClr val="dk1"/>
                        </a:solidFill>
                        <a:effectLst/>
                        <a:latin typeface="+mn-lt"/>
                        <a:ea typeface="+mn-ea"/>
                        <a:cs typeface="+mn-cs"/>
                      </a:endParaRPr>
                    </a:p>
                  </a:txBody>
                  <a:tcPr marL="0" marR="0" marT="0" marB="0"/>
                </a:tc>
              </a:tr>
              <a:tr h="757747">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8</a:t>
                      </a:r>
                      <a:r>
                        <a:rPr lang="cs-CZ" sz="1800" b="true" kern="1200" dirty="false" smtClean="false">
                          <a:solidFill>
                            <a:schemeClr val="dk1"/>
                          </a:solidFill>
                          <a:effectLst/>
                          <a:latin typeface="+mn-lt"/>
                          <a:ea typeface="+mn-ea"/>
                          <a:cs typeface="+mn-cs"/>
                        </a:rPr>
                        <a:t> 05 </a:t>
                      </a:r>
                      <a:r>
                        <a:rPr lang="cs-CZ" sz="1800" b="true" kern="1200" dirty="false">
                          <a:solidFill>
                            <a:schemeClr val="dk1"/>
                          </a:solidFill>
                          <a:effectLst/>
                          <a:latin typeface="+mn-lt"/>
                          <a:ea typeface="+mn-ea"/>
                          <a:cs typeface="+mn-cs"/>
                        </a:rPr>
                        <a:t>00</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Počet napsaných a zveřejněných analytických a strategických dokumentů (vč. evaluačních)</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Dokumenty</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Výstup</a:t>
                      </a:r>
                      <a:endParaRPr lang="cs-CZ" sz="1800" b="true" kern="1200" dirty="false">
                        <a:solidFill>
                          <a:schemeClr val="dk1"/>
                        </a:solidFill>
                        <a:effectLst/>
                        <a:latin typeface="+mn-lt"/>
                        <a:ea typeface="+mn-ea"/>
                        <a:cs typeface="+mn-cs"/>
                      </a:endParaRPr>
                    </a:p>
                  </a:txBody>
                  <a:tcPr marL="0" marR="0" marT="0" marB="0"/>
                </a:tc>
              </a:tr>
              <a:tr h="505165">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6 </a:t>
                      </a:r>
                      <a:r>
                        <a:rPr lang="cs-CZ" sz="1800" b="true" kern="1200" dirty="false" smtClean="false">
                          <a:solidFill>
                            <a:schemeClr val="dk1"/>
                          </a:solidFill>
                          <a:effectLst/>
                          <a:latin typeface="+mn-lt"/>
                          <a:ea typeface="+mn-ea"/>
                          <a:cs typeface="+mn-cs"/>
                        </a:rPr>
                        <a:t>26 </a:t>
                      </a:r>
                      <a:r>
                        <a:rPr lang="cs-CZ" sz="1800" b="true" kern="1200" dirty="false">
                          <a:solidFill>
                            <a:schemeClr val="dk1"/>
                          </a:solidFill>
                          <a:effectLst/>
                          <a:latin typeface="+mn-lt"/>
                          <a:ea typeface="+mn-ea"/>
                          <a:cs typeface="+mn-cs"/>
                        </a:rPr>
                        <a:t>00</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Účastníci, kteří získali kvalifikaci po ukončení své účasti</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Účastníci</a:t>
                      </a: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a:solidFill>
                            <a:schemeClr val="dk1"/>
                          </a:solidFill>
                          <a:effectLst/>
                          <a:latin typeface="+mn-lt"/>
                          <a:ea typeface="+mn-ea"/>
                          <a:cs typeface="+mn-cs"/>
                        </a:rPr>
                        <a:t>Výsledek</a:t>
                      </a:r>
                    </a:p>
                  </a:txBody>
                  <a:tcPr marL="0" marR="0" marT="0" marB="0"/>
                </a:tc>
              </a:tr>
              <a:tr h="793335">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6 80 20</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Počet institucí, které s podporou ESF zavedly opatření</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Instituce</a:t>
                      </a:r>
                      <a:endParaRPr lang="cs-CZ" sz="18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800" b="true" kern="1200" dirty="false" smtClean="false">
                          <a:solidFill>
                            <a:schemeClr val="dk1"/>
                          </a:solidFill>
                          <a:effectLst/>
                          <a:latin typeface="+mn-lt"/>
                          <a:ea typeface="+mn-ea"/>
                          <a:cs typeface="+mn-cs"/>
                        </a:rPr>
                        <a:t>Výsledek</a:t>
                      </a:r>
                      <a:endParaRPr lang="cs-CZ" sz="1800" b="true" kern="1200" dirty="false">
                        <a:solidFill>
                          <a:schemeClr val="dk1"/>
                        </a:solidFill>
                        <a:effectLst/>
                        <a:latin typeface="+mn-lt"/>
                        <a:ea typeface="+mn-ea"/>
                        <a:cs typeface="+mn-cs"/>
                      </a:endParaRPr>
                    </a:p>
                  </a:txBody>
                  <a:tcPr marL="0" marR="0" marT="0" marB="0"/>
                </a:tc>
              </a:tr>
            </a:tbl>
          </a:graphicData>
        </a:graphic>
      </p:graphicFrame>
    </p:spTree>
    <p:extLst>
      <p:ext uri="{BB962C8B-B14F-4D97-AF65-F5344CB8AC3E}">
        <p14:creationId xmlns:p14="http://schemas.microsoft.com/office/powerpoint/2010/main" val="2348807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Indikátory (II)</a:t>
            </a:r>
            <a:endParaRPr lang="en-US" dirty="false"/>
          </a:p>
        </p:txBody>
      </p:sp>
      <p:sp>
        <p:nvSpPr>
          <p:cNvPr id="3" name="Zástupný symbol pro obsah 2"/>
          <p:cNvSpPr>
            <a:spLocks noGrp="true"/>
          </p:cNvSpPr>
          <p:nvPr>
            <p:ph idx="1"/>
          </p:nvPr>
        </p:nvSpPr>
        <p:spPr/>
        <p:txBody>
          <a:bodyPr/>
          <a:lstStyle/>
          <a:p>
            <a:pPr marL="0" indent="0">
              <a:buNone/>
            </a:pPr>
            <a:r>
              <a:rPr lang="cs-CZ" b="true" dirty="false" smtClean="false"/>
              <a:t>Sankce při nenaplnění cílových hodnot</a:t>
            </a:r>
          </a:p>
          <a:p>
            <a:r>
              <a:rPr lang="cs-CZ" dirty="false" smtClean="false"/>
              <a:t>Výše odvodu v procentech z dotace podle míry nenaplnění všech povinných indikátorů (</a:t>
            </a:r>
            <a:r>
              <a:rPr lang="cs-CZ" smtClean="false"/>
              <a:t>průměr</a:t>
            </a:r>
            <a:r>
              <a:rPr lang="cs-CZ" smtClean="false"/>
              <a:t>)</a:t>
            </a:r>
            <a:endParaRPr lang="cs-CZ" dirty="false" smtClean="false"/>
          </a:p>
          <a:p>
            <a:r>
              <a:rPr lang="cs-CZ" dirty="false" smtClean="false"/>
              <a:t>Plnění indikátorů se započítává maximálně do 120 %</a:t>
            </a:r>
          </a:p>
          <a:p>
            <a:r>
              <a:rPr lang="cs-CZ" dirty="false" smtClean="false"/>
              <a:t>Rozdílné výše odvodu u indikátorů výstupu a výsledku (výše sankcí uvedena v rozhodnutí a obecných pravidlech)</a:t>
            </a:r>
          </a:p>
          <a:p>
            <a:endParaRPr lang="en-US"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spTree>
    <p:extLst>
      <p:ext uri="{BB962C8B-B14F-4D97-AF65-F5344CB8AC3E}">
        <p14:creationId xmlns:p14="http://schemas.microsoft.com/office/powerpoint/2010/main" val="247457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a:t>
            </a:r>
            <a:endParaRPr lang="cs-CZ" dirty="false"/>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sz="2800" b="true" dirty="false" smtClean="false"/>
              <a:t>Indikátory</a:t>
            </a:r>
          </a:p>
          <a:p>
            <a:pPr marL="0" indent="0">
              <a:buNone/>
            </a:pPr>
            <a:r>
              <a:rPr lang="cs-CZ" dirty="false" smtClean="false"/>
              <a:t>Na záložce je uveden seznam všech indikátorů relevantních </a:t>
            </a:r>
            <a:r>
              <a:rPr lang="cs-CZ" dirty="false"/>
              <a:t>pro </a:t>
            </a:r>
            <a:r>
              <a:rPr lang="cs-CZ" dirty="false" smtClean="false"/>
              <a:t>projekt, které vykazuje příjemce v </a:t>
            </a:r>
            <a:r>
              <a:rPr lang="cs-CZ" dirty="false" err="true" smtClean="false"/>
              <a:t>ZoR</a:t>
            </a:r>
            <a:r>
              <a:rPr lang="cs-CZ" dirty="false" smtClean="false"/>
              <a:t>.</a:t>
            </a:r>
          </a:p>
          <a:p>
            <a:pPr marL="0" indent="0">
              <a:buNone/>
            </a:pPr>
            <a:r>
              <a:rPr lang="cs-CZ" b="true" dirty="false" smtClean="false"/>
              <a:t>Způsoby vykázání dosažených hodnot</a:t>
            </a:r>
          </a:p>
          <a:p>
            <a:r>
              <a:rPr lang="cs-CZ" dirty="false" smtClean="false"/>
              <a:t>Přímá editace hodnot v IS KP 14+ pro indikátory, které nesledují účastníky projektů</a:t>
            </a:r>
          </a:p>
          <a:p>
            <a:r>
              <a:rPr lang="cs-CZ" dirty="false" smtClean="false"/>
              <a:t>Při vytváření </a:t>
            </a:r>
            <a:r>
              <a:rPr lang="cs-CZ" dirty="false" err="true" smtClean="false"/>
              <a:t>ZoR</a:t>
            </a:r>
            <a:r>
              <a:rPr lang="cs-CZ" dirty="false" smtClean="false"/>
              <a:t> nahrání hodnot ze systému IS ESF 2014+ do IS KP14+ pro indikátory, které sledují účastníky projektů</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12</a:t>
            </a:fld>
            <a:endParaRPr lang="cs-CZ" dirty="false">
              <a:solidFill>
                <a:srgbClr val="084A8B"/>
              </a:solidFill>
            </a:endParaRPr>
          </a:p>
        </p:txBody>
      </p:sp>
    </p:spTree>
    <p:extLst>
      <p:ext uri="{BB962C8B-B14F-4D97-AF65-F5344CB8AC3E}">
        <p14:creationId xmlns:p14="http://schemas.microsoft.com/office/powerpoint/2010/main" val="61355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 </a:t>
            </a:r>
            <a:endParaRPr lang="cs-CZ" dirty="false"/>
          </a:p>
        </p:txBody>
      </p:sp>
      <p:sp>
        <p:nvSpPr>
          <p:cNvPr id="3" name="Zástupný symbol pro obsah 2"/>
          <p:cNvSpPr>
            <a:spLocks noGrp="true"/>
          </p:cNvSpPr>
          <p:nvPr>
            <p:ph idx="1"/>
          </p:nvPr>
        </p:nvSpPr>
        <p:spPr>
          <a:xfrm>
            <a:off x="539552" y="1268760"/>
            <a:ext cx="8064448" cy="5112568"/>
          </a:xfrm>
        </p:spPr>
        <p:txBody>
          <a:bodyPr/>
          <a:lstStyle/>
          <a:p>
            <a:pPr marL="0" indent="0">
              <a:buNone/>
            </a:pPr>
            <a:r>
              <a:rPr lang="cs-CZ" sz="2800" b="true" dirty="false" smtClean="false"/>
              <a:t>Indikátory editovatelné příjemcem v IS KP 14+</a:t>
            </a:r>
          </a:p>
          <a:p>
            <a:pPr marL="0" indent="0">
              <a:buNone/>
            </a:pPr>
            <a:r>
              <a:rPr lang="cs-CZ" dirty="false" smtClean="false"/>
              <a:t>Indikátory, které se netýkají účastníků projektu</a:t>
            </a:r>
          </a:p>
          <a:p>
            <a:pPr marL="0" indent="0">
              <a:buNone/>
            </a:pPr>
            <a:r>
              <a:rPr lang="cs-CZ" dirty="false" smtClean="false"/>
              <a:t>Nejprve </a:t>
            </a:r>
            <a:r>
              <a:rPr lang="cs-CZ" dirty="false"/>
              <a:t>je nutno </a:t>
            </a:r>
            <a:r>
              <a:rPr lang="cs-CZ" dirty="false" smtClean="false"/>
              <a:t>označit konkrétní indikátor a </a:t>
            </a:r>
            <a:r>
              <a:rPr lang="cs-CZ" dirty="false"/>
              <a:t>poté kliknout na tlačítko </a:t>
            </a:r>
            <a:r>
              <a:rPr lang="cs-CZ" b="true" dirty="false"/>
              <a:t>Vykázat změnu/přírůstek</a:t>
            </a:r>
          </a:p>
          <a:p>
            <a:pPr lvl="0"/>
            <a:r>
              <a:rPr lang="cs-CZ" dirty="false"/>
              <a:t>PŘÍRŮSTKOVÁ HODNOTA – tj. o kolik narostla dosažená hodnota (za projekt) v daném období</a:t>
            </a:r>
          </a:p>
          <a:p>
            <a:pPr lvl="0"/>
            <a:r>
              <a:rPr lang="cs-CZ" dirty="false"/>
              <a:t>DATUM PŘÍRŮSTKOVÉ HODNOTY</a:t>
            </a:r>
          </a:p>
          <a:p>
            <a:pPr lvl="0"/>
            <a:r>
              <a:rPr lang="cs-CZ" dirty="false"/>
              <a:t>KOMENTÁŘ – uveďte podrobnosti k vykazovanému přírůstku v dosažené hodnotě indikátoru ve sledovaném období</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13</a:t>
            </a:fld>
            <a:endParaRPr lang="cs-CZ" dirty="false">
              <a:solidFill>
                <a:srgbClr val="084A8B"/>
              </a:solidFill>
            </a:endParaRPr>
          </a:p>
        </p:txBody>
      </p:sp>
    </p:spTree>
    <p:extLst>
      <p:ext uri="{BB962C8B-B14F-4D97-AF65-F5344CB8AC3E}">
        <p14:creationId xmlns:p14="http://schemas.microsoft.com/office/powerpoint/2010/main" val="1111259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a:t>
            </a:r>
            <a:endParaRPr lang="cs-CZ" dirty="false"/>
          </a:p>
        </p:txBody>
      </p:sp>
      <p:sp>
        <p:nvSpPr>
          <p:cNvPr id="3" name="Zástupný symbol pro obsah 2"/>
          <p:cNvSpPr>
            <a:spLocks noGrp="true"/>
          </p:cNvSpPr>
          <p:nvPr>
            <p:ph idx="1"/>
          </p:nvPr>
        </p:nvSpPr>
        <p:spPr>
          <a:xfrm>
            <a:off x="539552" y="1412776"/>
            <a:ext cx="8064448" cy="5112568"/>
          </a:xfrm>
        </p:spPr>
        <p:txBody>
          <a:bodyPr/>
          <a:lstStyle/>
          <a:p>
            <a:pPr marL="0" indent="0">
              <a:buNone/>
            </a:pPr>
            <a:r>
              <a:rPr lang="cs-CZ" sz="2800" b="true" dirty="false" smtClean="false"/>
              <a:t>Indikátory sledované v IS ESF 2014+ </a:t>
            </a:r>
          </a:p>
          <a:p>
            <a:pPr marL="0" indent="0">
              <a:buNone/>
            </a:pPr>
            <a:r>
              <a:rPr lang="cs-CZ" dirty="false"/>
              <a:t>Indikátory, které se </a:t>
            </a:r>
            <a:r>
              <a:rPr lang="cs-CZ" dirty="false" smtClean="false"/>
              <a:t>týkají účastníků projektu</a:t>
            </a:r>
            <a:endParaRPr lang="cs-CZ" dirty="false"/>
          </a:p>
          <a:p>
            <a:pPr marL="0" indent="0">
              <a:buNone/>
            </a:pPr>
            <a:r>
              <a:rPr lang="cs-CZ" dirty="false" smtClean="false"/>
              <a:t>Podmínka: nutné mít vyplněné příslušné údaje v systému IS ESF 2014+ </a:t>
            </a:r>
          </a:p>
          <a:p>
            <a:pPr marL="0" indent="0">
              <a:buNone/>
            </a:pPr>
            <a:r>
              <a:rPr lang="cs-CZ" dirty="false" smtClean="false"/>
              <a:t>Poté kliknout v IS KP14+ </a:t>
            </a:r>
            <a:r>
              <a:rPr lang="cs-CZ" dirty="false"/>
              <a:t>na tlačítko </a:t>
            </a:r>
            <a:r>
              <a:rPr lang="en-US" b="true" dirty="false" smtClean="false"/>
              <a:t>A</a:t>
            </a:r>
            <a:r>
              <a:rPr lang="cs-CZ" b="true" dirty="false" err="true" smtClean="false"/>
              <a:t>ktualizace</a:t>
            </a:r>
            <a:r>
              <a:rPr lang="en-US" b="true" dirty="false" smtClean="false"/>
              <a:t> z IS ESF</a:t>
            </a:r>
            <a:r>
              <a:rPr lang="en-US" dirty="false" smtClean="false"/>
              <a:t> </a:t>
            </a:r>
            <a:endParaRPr lang="cs-CZ" b="true" dirty="false"/>
          </a:p>
          <a:p>
            <a:pPr lvl="0"/>
            <a:r>
              <a:rPr lang="cs-CZ" dirty="false" smtClean="false"/>
              <a:t>Dojde k automatickému dotažení hodnot do IS KP 14+</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14</a:t>
            </a:fld>
            <a:endParaRPr lang="cs-CZ" dirty="false">
              <a:solidFill>
                <a:srgbClr val="084A8B"/>
              </a:solidFill>
            </a:endParaRPr>
          </a:p>
        </p:txBody>
      </p:sp>
    </p:spTree>
    <p:extLst>
      <p:ext uri="{BB962C8B-B14F-4D97-AF65-F5344CB8AC3E}">
        <p14:creationId xmlns:p14="http://schemas.microsoft.com/office/powerpoint/2010/main" val="377159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484784"/>
            <a:ext cx="8064000" cy="4635216"/>
          </a:xfrm>
        </p:spPr>
        <p:txBody>
          <a:bodyPr/>
          <a:lstStyle/>
          <a:p>
            <a:pPr marL="0" indent="0">
              <a:buNone/>
            </a:pPr>
            <a:r>
              <a:rPr lang="cs-CZ" sz="2800" b="true" dirty="false" smtClean="false"/>
              <a:t>Provoz a systémové požadavky</a:t>
            </a:r>
          </a:p>
          <a:p>
            <a:pPr marL="0" indent="0">
              <a:buNone/>
            </a:pPr>
            <a:r>
              <a:rPr lang="cs-CZ" dirty="false" smtClean="false"/>
              <a:t>Přístup on-line přes:</a:t>
            </a:r>
          </a:p>
          <a:p>
            <a:pPr marL="0" indent="0">
              <a:buNone/>
            </a:pPr>
            <a:r>
              <a:rPr lang="cs-CZ" dirty="false" smtClean="false"/>
              <a:t>- portál ESF - </a:t>
            </a:r>
            <a:r>
              <a:rPr lang="cs-CZ" u="sng" dirty="false" smtClean="false">
                <a:hlinkClick r:id="rId3"/>
              </a:rPr>
              <a:t>https</a:t>
            </a:r>
            <a:r>
              <a:rPr lang="cs-CZ" u="sng" dirty="false">
                <a:hlinkClick r:id="rId3"/>
              </a:rPr>
              <a:t>://www.esfcr.cz</a:t>
            </a:r>
            <a:r>
              <a:rPr lang="cs-CZ" u="sng" dirty="false" smtClean="false">
                <a:hlinkClick r:id="rId3"/>
              </a:rPr>
              <a:t>/</a:t>
            </a:r>
            <a:endParaRPr lang="cs-CZ" u="sng" dirty="false" smtClean="false"/>
          </a:p>
          <a:p>
            <a:pPr marL="0" indent="0">
              <a:buNone/>
            </a:pPr>
            <a:r>
              <a:rPr lang="cs-CZ" dirty="false" smtClean="false"/>
              <a:t>- přímý přístup - </a:t>
            </a:r>
            <a:r>
              <a:rPr lang="cs-CZ" u="sng" dirty="false"/>
              <a:t>https://esf2014.esfcr.cz </a:t>
            </a:r>
            <a:endParaRPr lang="cs-CZ" u="sng" dirty="false" smtClean="false"/>
          </a:p>
          <a:p>
            <a:r>
              <a:rPr lang="cs-CZ" dirty="false"/>
              <a:t>Bezproblémové fungování aplikace </a:t>
            </a:r>
            <a:r>
              <a:rPr lang="cs-CZ" dirty="false" smtClean="false"/>
              <a:t>v </a:t>
            </a:r>
            <a:r>
              <a:rPr lang="cs-CZ" dirty="false"/>
              <a:t>prohlížečích Internet Explorer od verze 10 a novější, Google Chrome, </a:t>
            </a:r>
            <a:r>
              <a:rPr lang="cs-CZ" dirty="false" err="true"/>
              <a:t>Mozilla</a:t>
            </a:r>
            <a:r>
              <a:rPr lang="cs-CZ" dirty="false"/>
              <a:t> </a:t>
            </a:r>
            <a:r>
              <a:rPr lang="cs-CZ" dirty="false" err="true"/>
              <a:t>Firefox</a:t>
            </a:r>
            <a:r>
              <a:rPr lang="cs-CZ" dirty="false"/>
              <a:t> a Safari, a to vždy v aktuální verzi nebo nejbližší předchozí verzi.</a:t>
            </a:r>
          </a:p>
          <a:p>
            <a:r>
              <a:rPr lang="cs-CZ" dirty="false"/>
              <a:t>Žádné speciální hardwarové požadavky pro uživatele stanoveny nejsou</a:t>
            </a:r>
            <a:r>
              <a:rPr lang="cs-CZ" dirty="false" smtClean="false"/>
              <a:t>.</a:t>
            </a:r>
          </a:p>
          <a:p>
            <a:pPr marL="0" indent="0">
              <a:buNone/>
            </a:pPr>
            <a:endParaRPr lang="cs-CZ"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15</a:t>
            </a:fld>
            <a:endParaRPr lang="cs-CZ" dirty="false">
              <a:solidFill>
                <a:srgbClr val="084A8B"/>
              </a:solidFill>
            </a:endParaRPr>
          </a:p>
        </p:txBody>
      </p:sp>
    </p:spTree>
    <p:extLst>
      <p:ext uri="{BB962C8B-B14F-4D97-AF65-F5344CB8AC3E}">
        <p14:creationId xmlns:p14="http://schemas.microsoft.com/office/powerpoint/2010/main" val="92910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467544" y="1484784"/>
            <a:ext cx="8064000" cy="4635216"/>
          </a:xfrm>
        </p:spPr>
        <p:txBody>
          <a:bodyPr>
            <a:noAutofit/>
          </a:bodyPr>
          <a:lstStyle/>
          <a:p>
            <a:pPr marL="0" indent="0">
              <a:buNone/>
            </a:pPr>
            <a:r>
              <a:rPr lang="cs-CZ" sz="2800" b="true" dirty="false" smtClean="false"/>
              <a:t>Registrace </a:t>
            </a:r>
          </a:p>
          <a:p>
            <a:pPr marL="0" indent="0">
              <a:buNone/>
            </a:pPr>
            <a:r>
              <a:rPr lang="cs-CZ" dirty="false" smtClean="false"/>
              <a:t>Podmínka: každý uživatel musí být v systému registrován</a:t>
            </a:r>
          </a:p>
          <a:p>
            <a:pPr marL="0" indent="0">
              <a:buNone/>
            </a:pPr>
            <a:r>
              <a:rPr lang="cs-CZ" b="true" dirty="false" smtClean="false"/>
              <a:t>Zjednodušená registrace do IS ESF 2014+</a:t>
            </a:r>
          </a:p>
          <a:p>
            <a:r>
              <a:rPr lang="cs-CZ" dirty="false"/>
              <a:t>P</a:t>
            </a:r>
            <a:r>
              <a:rPr lang="cs-CZ" dirty="false" smtClean="false"/>
              <a:t>ro kontaktní osoby a statutárního zástupce uvedené v IS KP 14+ systém automaticky založí uživatelský účet na portálu ESFCR</a:t>
            </a:r>
          </a:p>
          <a:p>
            <a:r>
              <a:rPr lang="cs-CZ" dirty="false"/>
              <a:t>A</a:t>
            </a:r>
            <a:r>
              <a:rPr lang="cs-CZ" dirty="false" smtClean="false"/>
              <a:t>ktivační kód s odkazem zaslán do datové schránky příjemce</a:t>
            </a:r>
          </a:p>
          <a:p>
            <a:r>
              <a:rPr lang="cs-CZ" dirty="false" smtClean="false"/>
              <a:t>Mailem zaslán ověřovací kód, na zaslaném odkazu je nutné oba kódy spárovat</a:t>
            </a:r>
            <a:endParaRPr lang="cs-CZ" b="true"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16</a:t>
            </a:fld>
            <a:endParaRPr lang="cs-CZ" dirty="false">
              <a:solidFill>
                <a:srgbClr val="084A8B"/>
              </a:solidFill>
            </a:endParaRPr>
          </a:p>
        </p:txBody>
      </p:sp>
    </p:spTree>
    <p:extLst>
      <p:ext uri="{BB962C8B-B14F-4D97-AF65-F5344CB8AC3E}">
        <p14:creationId xmlns:p14="http://schemas.microsoft.com/office/powerpoint/2010/main" val="261739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en-US" dirty="false"/>
          </a:p>
        </p:txBody>
      </p:sp>
      <p:sp>
        <p:nvSpPr>
          <p:cNvPr id="3" name="Zástupný symbol pro obsah 2"/>
          <p:cNvSpPr>
            <a:spLocks noGrp="true"/>
          </p:cNvSpPr>
          <p:nvPr>
            <p:ph idx="1"/>
          </p:nvPr>
        </p:nvSpPr>
        <p:spPr>
          <a:xfrm>
            <a:off x="540000" y="1800000"/>
            <a:ext cx="8064000" cy="4437312"/>
          </a:xfrm>
        </p:spPr>
        <p:txBody>
          <a:bodyPr>
            <a:noAutofit/>
          </a:bodyPr>
          <a:lstStyle/>
          <a:p>
            <a:r>
              <a:rPr lang="cs-CZ" dirty="false" smtClean="false"/>
              <a:t>Vygenerované kódy platí 20 kalendářních dnů, pokud platnost kódu uplyne, je nutné požádat PM depeší buď o prodloužení platnosti kódů nebo v případě ztráty o vygenerování nových kódů</a:t>
            </a:r>
          </a:p>
          <a:p>
            <a:r>
              <a:rPr lang="cs-CZ" dirty="false" smtClean="false"/>
              <a:t>Aktivní uživatel přiřazen již k jinému projektu dostane do datové schránky pouze zprávu o přiřazení k novému projektu</a:t>
            </a:r>
          </a:p>
          <a:p>
            <a:r>
              <a:rPr lang="cs-CZ" dirty="false" smtClean="false"/>
              <a:t>Statutárnímu zástupce a kontaktní osoba příjemce mají roli hlavní zástupce příjemce, mohou přidělovat role dalším osobám (musí být ale registrovány na portále ESFCR)</a:t>
            </a:r>
          </a:p>
          <a:p>
            <a:endParaRPr lang="en-US"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306925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268760"/>
            <a:ext cx="8064000" cy="4635216"/>
          </a:xfrm>
        </p:spPr>
        <p:txBody>
          <a:bodyPr/>
          <a:lstStyle/>
          <a:p>
            <a:pPr marL="0" lvl="1" indent="0">
              <a:lnSpc>
                <a:spcPts val="2880"/>
              </a:lnSpc>
              <a:spcBef>
                <a:spcPts val="600"/>
              </a:spcBef>
              <a:spcAft>
                <a:spcPts val="600"/>
              </a:spcAft>
              <a:buSzPct val="100000"/>
              <a:buNone/>
            </a:pPr>
            <a:r>
              <a:rPr lang="cs-CZ" sz="2800" b="true" dirty="false"/>
              <a:t>Záznam vedený pro každého účastníka</a:t>
            </a:r>
            <a:endParaRPr lang="cs-CZ" sz="2800" dirty="false" smtClean="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Rozsah </a:t>
            </a:r>
            <a:r>
              <a:rPr lang="cs-CZ" sz="2400" dirty="false"/>
              <a:t>sledovaných údajů (viz Obecná pravidla pro žadatele a </a:t>
            </a:r>
            <a:r>
              <a:rPr lang="cs-CZ" sz="2400" dirty="false" smtClean="false"/>
              <a:t>příjemce a </a:t>
            </a:r>
            <a:r>
              <a:rPr lang="cs-CZ" sz="2400" dirty="false">
                <a:hlinkClick r:id="rId3"/>
              </a:rPr>
              <a:t>http://</a:t>
            </a:r>
            <a:r>
              <a:rPr lang="cs-CZ" sz="2400" dirty="false" smtClean="false">
                <a:hlinkClick r:id="rId3"/>
              </a:rPr>
              <a:t>www.esfcr.cz/</a:t>
            </a:r>
            <a:r>
              <a:rPr lang="cs-CZ" sz="2400" dirty="false" err="true" smtClean="false">
                <a:hlinkClick r:id="rId3"/>
              </a:rPr>
              <a:t>monitorovani</a:t>
            </a:r>
            <a:r>
              <a:rPr lang="cs-CZ" sz="2400" dirty="false" smtClean="false">
                <a:hlinkClick r:id="rId3"/>
              </a:rPr>
              <a:t>-</a:t>
            </a:r>
            <a:r>
              <a:rPr lang="cs-CZ" sz="2400" dirty="false" err="true" smtClean="false">
                <a:hlinkClick r:id="rId3"/>
              </a:rPr>
              <a:t>podporenych</a:t>
            </a:r>
            <a:r>
              <a:rPr lang="cs-CZ" sz="2400" dirty="false" smtClean="false">
                <a:hlinkClick r:id="rId3"/>
              </a:rPr>
              <a:t>-osob</a:t>
            </a:r>
            <a:r>
              <a:rPr lang="cs-CZ" sz="2400" dirty="false" smtClean="false"/>
              <a:t>)</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Příjemce může použít ke sběru údajů Monitorovací list podpořené osoby</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Příjemce může hromadně importovat údaje vyplněné ve stažené šabloně (formát </a:t>
            </a:r>
            <a:r>
              <a:rPr lang="cs-CZ" sz="2400" dirty="false" err="true" smtClean="false"/>
              <a:t>csv</a:t>
            </a:r>
            <a:r>
              <a:rPr lang="cs-CZ" sz="2400" dirty="false" smtClean="false"/>
              <a:t>, </a:t>
            </a:r>
            <a:r>
              <a:rPr lang="cs-CZ" sz="2400" dirty="false" err="true" smtClean="false"/>
              <a:t>pdf</a:t>
            </a:r>
            <a:r>
              <a:rPr lang="cs-CZ" sz="2400" dirty="false" smtClean="false"/>
              <a:t> nebo online formulář) a dále editovat informace o čerpané podpoře – šablona na webu OPZ</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18</a:t>
            </a:fld>
            <a:endParaRPr lang="cs-CZ" dirty="false">
              <a:solidFill>
                <a:srgbClr val="084A8B"/>
              </a:solidFill>
            </a:endParaRPr>
          </a:p>
        </p:txBody>
      </p:sp>
    </p:spTree>
    <p:extLst>
      <p:ext uri="{BB962C8B-B14F-4D97-AF65-F5344CB8AC3E}">
        <p14:creationId xmlns:p14="http://schemas.microsoft.com/office/powerpoint/2010/main" val="417040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412776"/>
            <a:ext cx="8064000" cy="4491200"/>
          </a:xfrm>
        </p:spPr>
        <p:txBody>
          <a:bodyPr/>
          <a:lstStyle/>
          <a:p>
            <a:pPr marL="0" indent="0">
              <a:buNone/>
            </a:pPr>
            <a:r>
              <a:rPr lang="cs-CZ" sz="2800" b="true" dirty="false" smtClean="false"/>
              <a:t>Způsob zápisu údajů o podpořené osobě</a:t>
            </a:r>
          </a:p>
          <a:p>
            <a:pPr marL="0" lvl="1" indent="0">
              <a:lnSpc>
                <a:spcPts val="2880"/>
              </a:lnSpc>
              <a:spcBef>
                <a:spcPts val="600"/>
              </a:spcBef>
              <a:spcAft>
                <a:spcPts val="600"/>
              </a:spcAft>
              <a:buSzPct val="100000"/>
              <a:buFont typeface="Wingdings" panose="05000000000000000000" pitchFamily="2" charset="2"/>
              <a:buChar char=""/>
            </a:pPr>
            <a:r>
              <a:rPr lang="cs-CZ" dirty="false" smtClean="false">
                <a:solidFill>
                  <a:srgbClr val="FF0000"/>
                </a:solidFill>
              </a:rPr>
              <a:t> </a:t>
            </a:r>
            <a:r>
              <a:rPr lang="cs-CZ" sz="2400" dirty="false" smtClean="false"/>
              <a:t>Evidence poskytnutých podpor (typ podpory a specifikace - k dispozici výběr z číselníku)</a:t>
            </a:r>
          </a:p>
          <a:p>
            <a:pPr marL="0" lvl="1" indent="0">
              <a:lnSpc>
                <a:spcPts val="2880"/>
              </a:lnSpc>
              <a:spcBef>
                <a:spcPts val="600"/>
              </a:spcBef>
              <a:spcAft>
                <a:spcPts val="600"/>
              </a:spcAft>
              <a:buSzPct val="100000"/>
              <a:buFont typeface="Wingdings" panose="05000000000000000000" pitchFamily="2" charset="2"/>
              <a:buChar char=""/>
            </a:pPr>
            <a:r>
              <a:rPr lang="cs-CZ" sz="2400" dirty="false" smtClean="false"/>
              <a:t> IS automaticky hlídá u jednotlivých osob limit bagatelní podpory</a:t>
            </a:r>
          </a:p>
          <a:p>
            <a:pPr marL="0" lvl="1" indent="0">
              <a:lnSpc>
                <a:spcPts val="2880"/>
              </a:lnSpc>
              <a:spcBef>
                <a:spcPts val="600"/>
              </a:spcBef>
              <a:spcAft>
                <a:spcPts val="600"/>
              </a:spcAft>
              <a:buSzPct val="100000"/>
              <a:buFont typeface="Wingdings" panose="05000000000000000000" pitchFamily="2" charset="2"/>
              <a:buChar char=""/>
            </a:pPr>
            <a:r>
              <a:rPr lang="cs-CZ" dirty="false" smtClean="false">
                <a:solidFill>
                  <a:srgbClr val="FF0000"/>
                </a:solidFill>
              </a:rPr>
              <a:t> </a:t>
            </a:r>
            <a:r>
              <a:rPr lang="cs-CZ" dirty="false" smtClean="false"/>
              <a:t>IS z vyplněných údajů generuje hodnoty pro všechny indikátory týkající se účastníků a přenáší hodnoty do IS KP14+</a:t>
            </a:r>
          </a:p>
          <a:p>
            <a:pPr marL="0" lvl="1" indent="0">
              <a:lnSpc>
                <a:spcPts val="2880"/>
              </a:lnSpc>
              <a:spcBef>
                <a:spcPts val="600"/>
              </a:spcBef>
              <a:spcAft>
                <a:spcPts val="600"/>
              </a:spcAft>
              <a:buSzPct val="100000"/>
              <a:buFont typeface="Wingdings" panose="05000000000000000000" pitchFamily="2" charset="2"/>
              <a:buChar char=""/>
            </a:pPr>
            <a:r>
              <a:rPr lang="cs-CZ" dirty="false" smtClean="false"/>
              <a:t>K zahrnutí podpory do indikátorů je nutné uvést datum jejího ukončení</a:t>
            </a:r>
          </a:p>
          <a:p>
            <a:pPr marL="0" lvl="1" indent="0">
              <a:lnSpc>
                <a:spcPts val="2880"/>
              </a:lnSpc>
              <a:spcBef>
                <a:spcPts val="600"/>
              </a:spcBef>
              <a:spcAft>
                <a:spcPts val="600"/>
              </a:spcAft>
              <a:buSzPct val="100000"/>
              <a:buFont typeface="Wingdings" panose="05000000000000000000" pitchFamily="2" charset="2"/>
              <a:buChar char=""/>
            </a:pPr>
            <a:endParaRPr lang="cs-CZ" dirty="false" smtClean="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19</a:t>
            </a:fld>
            <a:endParaRPr lang="cs-CZ" dirty="false">
              <a:solidFill>
                <a:srgbClr val="084A8B"/>
              </a:solidFill>
            </a:endParaRPr>
          </a:p>
        </p:txBody>
      </p:sp>
    </p:spTree>
    <p:extLst>
      <p:ext uri="{BB962C8B-B14F-4D97-AF65-F5344CB8AC3E}">
        <p14:creationId xmlns:p14="http://schemas.microsoft.com/office/powerpoint/2010/main" val="296905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Zpráva o Realizaci PROJEKTU (</a:t>
            </a:r>
            <a:r>
              <a:rPr lang="cs-CZ" dirty="false" err="true" smtClean="false"/>
              <a:t>ZoR</a:t>
            </a:r>
            <a:r>
              <a:rPr lang="cs-CZ" dirty="false" smtClean="false"/>
              <a:t>)</a:t>
            </a:r>
            <a:br>
              <a:rPr lang="cs-CZ" dirty="false" smtClean="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pic>
        <p:nvPicPr>
          <p:cNvPr id="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2636912"/>
            <a:ext cx="540000" cy="540000"/>
          </a:xfrm>
        </p:spPr>
      </p:pic>
    </p:spTree>
    <p:extLst>
      <p:ext uri="{BB962C8B-B14F-4D97-AF65-F5344CB8AC3E}">
        <p14:creationId xmlns:p14="http://schemas.microsoft.com/office/powerpoint/2010/main" val="2768005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340768"/>
            <a:ext cx="8064000" cy="4779232"/>
          </a:xfrm>
        </p:spPr>
        <p:txBody>
          <a:bodyPr/>
          <a:lstStyle/>
          <a:p>
            <a:pPr marL="0" indent="0">
              <a:buNone/>
            </a:pPr>
            <a:r>
              <a:rPr lang="cs-CZ" sz="2800" b="true" dirty="false" smtClean="false"/>
              <a:t>Výpočet indikátorů </a:t>
            </a:r>
          </a:p>
          <a:p>
            <a:pPr marL="0" indent="0">
              <a:buNone/>
            </a:pPr>
            <a:r>
              <a:rPr lang="cs-CZ" dirty="false" smtClean="false"/>
              <a:t>je možno dělat:</a:t>
            </a:r>
          </a:p>
          <a:p>
            <a:r>
              <a:rPr lang="cs-CZ" dirty="false" smtClean="false"/>
              <a:t>za účelem zpracování zprávy o realizaci</a:t>
            </a:r>
          </a:p>
          <a:p>
            <a:r>
              <a:rPr lang="cs-CZ" dirty="false"/>
              <a:t>a</a:t>
            </a:r>
            <a:r>
              <a:rPr lang="cs-CZ" dirty="false" smtClean="false"/>
              <a:t>d hoc k určitému datu</a:t>
            </a:r>
          </a:p>
          <a:p>
            <a:pPr marL="0" indent="0">
              <a:buNone/>
            </a:pPr>
            <a:r>
              <a:rPr lang="cs-CZ" dirty="false" smtClean="false"/>
              <a:t>Před spuštěním výpočtu je třeba zkontrolovat, zda:</a:t>
            </a:r>
          </a:p>
          <a:p>
            <a:r>
              <a:rPr lang="cs-CZ" dirty="false" smtClean="false"/>
              <a:t>jsou vyplněny údaje o podpořených osobách za sledované období</a:t>
            </a:r>
          </a:p>
          <a:p>
            <a:r>
              <a:rPr lang="cs-CZ" dirty="false"/>
              <a:t>j</a:t>
            </a:r>
            <a:r>
              <a:rPr lang="cs-CZ" dirty="false" smtClean="false"/>
              <a:t>e schválen seznam podpořených osob</a:t>
            </a:r>
          </a:p>
          <a:p>
            <a:pPr marL="0" indent="0">
              <a:buNone/>
            </a:pPr>
            <a:r>
              <a:rPr lang="cs-CZ" dirty="false" smtClean="false"/>
              <a:t>Indikátory se vypočítávají pro osoby, které jsou uvedeny ve schváleném seznamu podpořených osob. Příjemce tím systému sděluje, že údaje může použít pro výpočet.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20</a:t>
            </a:fld>
            <a:endParaRPr lang="cs-CZ" dirty="false">
              <a:solidFill>
                <a:srgbClr val="084A8B"/>
              </a:solidFill>
            </a:endParaRPr>
          </a:p>
        </p:txBody>
      </p:sp>
    </p:spTree>
    <p:extLst>
      <p:ext uri="{BB962C8B-B14F-4D97-AF65-F5344CB8AC3E}">
        <p14:creationId xmlns:p14="http://schemas.microsoft.com/office/powerpoint/2010/main" val="381027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 +</a:t>
            </a:r>
            <a:endParaRPr lang="cs-CZ" dirty="false"/>
          </a:p>
        </p:txBody>
      </p:sp>
      <p:sp>
        <p:nvSpPr>
          <p:cNvPr id="3" name="Zástupný symbol pro obsah 2"/>
          <p:cNvSpPr>
            <a:spLocks noGrp="true"/>
          </p:cNvSpPr>
          <p:nvPr>
            <p:ph idx="1"/>
          </p:nvPr>
        </p:nvSpPr>
        <p:spPr/>
        <p:txBody>
          <a:bodyPr/>
          <a:lstStyle/>
          <a:p>
            <a:r>
              <a:rPr lang="cs-CZ" dirty="false"/>
              <a:t>Jakmile je zpráva o realizaci projektu předložena ŘO ke kontrole, IS ESF2014+ automaticky zamkne možnost schvalovat seznam podpořených osob a otevře ji znovu až při případném vrácení zprávy o realizaci projektu k opravě nebo po jejím schválení. </a:t>
            </a:r>
          </a:p>
          <a:p>
            <a:r>
              <a:rPr lang="cs-CZ" dirty="false"/>
              <a:t>Po schválení zprávy o realizaci projektu se do systému zapíše datum schválení a uloží schválené hodnoty indikátorů. Příjemce může dále editovat údaje o podpořených osobách pro následující zprávu o realizaci projektu.</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21</a:t>
            </a:fld>
            <a:endParaRPr lang="cs-CZ" dirty="false">
              <a:solidFill>
                <a:srgbClr val="084A8B"/>
              </a:solidFill>
            </a:endParaRPr>
          </a:p>
        </p:txBody>
      </p:sp>
    </p:spTree>
    <p:extLst>
      <p:ext uri="{BB962C8B-B14F-4D97-AF65-F5344CB8AC3E}">
        <p14:creationId xmlns:p14="http://schemas.microsoft.com/office/powerpoint/2010/main" val="278116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Změny projektu</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21782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endParaRPr lang="cs-CZ"/>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graphicFrame>
        <p:nvGraphicFramePr>
          <p:cNvPr id="5" name="Zástupný symbol pro obsah 7"/>
          <p:cNvGraphicFramePr>
            <a:graphicFrameLocks noGrp="true"/>
          </p:cNvGraphicFramePr>
          <p:nvPr>
            <p:ph idx="1"/>
            <p:extLst>
              <p:ext uri="{D42A27DB-BD31-4B8C-83A1-F6EECF244321}">
                <p14:modId xmlns:p14="http://schemas.microsoft.com/office/powerpoint/2010/main" val="1737538071"/>
              </p:ext>
            </p:extLst>
          </p:nvPr>
        </p:nvGraphicFramePr>
        <p:xfrm>
          <a:off x="539750" y="1800225"/>
          <a:ext cx="8064500" cy="4319588"/>
        </p:xfrm>
        <a:graphic>
          <a:graphicData uri="http://schemas.openxmlformats.org/drawingml/2006/diagram">
            <dgm:relIds r:dm="rId2" r:lo="rId3" r:qs="rId4" r:cs="rId5"/>
          </a:graphicData>
        </a:graphic>
      </p:graphicFrame>
    </p:spTree>
    <p:extLst>
      <p:ext uri="{BB962C8B-B14F-4D97-AF65-F5344CB8AC3E}">
        <p14:creationId xmlns:p14="http://schemas.microsoft.com/office/powerpoint/2010/main" val="409642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a Nepodstatné změny</a:t>
            </a:r>
            <a:endParaRPr lang="cs-CZ" dirty="false"/>
          </a:p>
        </p:txBody>
      </p:sp>
      <p:sp>
        <p:nvSpPr>
          <p:cNvPr id="3" name="Zástupný symbol pro obsah 2"/>
          <p:cNvSpPr>
            <a:spLocks noGrp="true"/>
          </p:cNvSpPr>
          <p:nvPr>
            <p:ph idx="1"/>
          </p:nvPr>
        </p:nvSpPr>
        <p:spPr>
          <a:xfrm>
            <a:off x="540000" y="1556792"/>
            <a:ext cx="8064000" cy="3770263"/>
          </a:xfrm>
        </p:spPr>
        <p:txBody>
          <a:bodyPr>
            <a:noAutofit/>
          </a:bodyPr>
          <a:lstStyle/>
          <a:p>
            <a:pPr marL="0" indent="0">
              <a:buNone/>
            </a:pPr>
            <a:r>
              <a:rPr lang="cs-CZ" b="true" dirty="false" smtClean="false"/>
              <a:t>Specifická část pravidel - </a:t>
            </a:r>
            <a:r>
              <a:rPr lang="cs-CZ" b="true" dirty="false" smtClean="false">
                <a:hlinkClick r:id="rId3"/>
              </a:rPr>
              <a:t>http</a:t>
            </a:r>
            <a:r>
              <a:rPr lang="cs-CZ" b="true" dirty="false">
                <a:hlinkClick r:id="rId3"/>
              </a:rPr>
              <a:t>://www.esfcr.cz/file/9003</a:t>
            </a:r>
            <a:r>
              <a:rPr lang="cs-CZ" b="true" dirty="false" smtClean="false">
                <a:hlinkClick r:id="rId3"/>
              </a:rPr>
              <a:t>/</a:t>
            </a:r>
            <a:endParaRPr lang="cs-CZ" b="true" dirty="false" smtClean="false"/>
          </a:p>
          <a:p>
            <a:r>
              <a:rPr lang="cs-CZ" b="true" dirty="false" smtClean="false"/>
              <a:t>Nepodstatné změny:</a:t>
            </a:r>
          </a:p>
          <a:p>
            <a:pPr lvl="1"/>
            <a:r>
              <a:rPr lang="cs-CZ" dirty="false"/>
              <a:t>n</a:t>
            </a:r>
            <a:r>
              <a:rPr lang="cs-CZ" dirty="false" smtClean="false"/>
              <a:t>epodléhají předchozímu souhlasu ŘO</a:t>
            </a:r>
            <a:endParaRPr lang="cs-CZ"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r>
              <a:rPr lang="cs-CZ" sz="2400" b="true" dirty="false" smtClean="false"/>
              <a:t>:</a:t>
            </a:r>
            <a:endParaRPr lang="cs-CZ" sz="2400" b="true" dirty="false"/>
          </a:p>
          <a:p>
            <a:pPr lvl="1"/>
            <a:r>
              <a:rPr lang="cs-CZ" dirty="false"/>
              <a:t>před jejich provedením nezbytný souhlas </a:t>
            </a:r>
            <a:r>
              <a:rPr lang="cs-CZ" dirty="false" smtClean="false"/>
              <a:t>ŘO</a:t>
            </a:r>
          </a:p>
          <a:p>
            <a:pPr lvl="1"/>
            <a:r>
              <a:rPr lang="cs-CZ" dirty="false" smtClean="false"/>
              <a:t>mají </a:t>
            </a:r>
            <a:r>
              <a:rPr lang="cs-CZ" dirty="false"/>
              <a:t>vliv na charakter projektu, na splnění cílů projektu či dobu realizace </a:t>
            </a:r>
            <a:r>
              <a:rPr lang="cs-CZ" dirty="false" smtClean="false"/>
              <a:t>projektu</a:t>
            </a:r>
          </a:p>
          <a:p>
            <a:pPr marL="252000" lvl="2" indent="0">
              <a:lnSpc>
                <a:spcPts val="2880"/>
              </a:lnSpc>
              <a:spcBef>
                <a:spcPts val="600"/>
              </a:spcBef>
              <a:spcAft>
                <a:spcPts val="600"/>
              </a:spcAft>
              <a:buSzPct val="100000"/>
              <a:buNone/>
            </a:pPr>
            <a:r>
              <a:rPr lang="cs-CZ" dirty="false" smtClean="false">
                <a:solidFill>
                  <a:srgbClr val="FF0000"/>
                </a:solidFill>
              </a:rPr>
              <a:t>POZOR: </a:t>
            </a:r>
            <a:r>
              <a:rPr lang="cs-CZ" dirty="false" smtClean="false"/>
              <a:t>Rozlišení, zda se jedná o podstatnou či nepodstatnou změnu může být někdy problematické.</a:t>
            </a:r>
          </a:p>
          <a:p>
            <a:pPr marL="252000" lvl="2" indent="0">
              <a:lnSpc>
                <a:spcPts val="2880"/>
              </a:lnSpc>
              <a:spcBef>
                <a:spcPts val="600"/>
              </a:spcBef>
              <a:spcAft>
                <a:spcPts val="600"/>
              </a:spcAft>
              <a:buSzPct val="100000"/>
              <a:buNone/>
            </a:pPr>
            <a:r>
              <a:rPr lang="cs-CZ" dirty="false" smtClean="false">
                <a:solidFill>
                  <a:srgbClr val="FF0000"/>
                </a:solidFill>
              </a:rPr>
              <a:t>DOPORUČENÍ:</a:t>
            </a:r>
            <a:r>
              <a:rPr lang="cs-CZ" dirty="false" smtClean="false"/>
              <a:t> V případě nejistoty konzultovat plánovanou změnu v dostatečném časovém předstihu s kontaktní osobou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49430" y="2636912"/>
            <a:ext cx="1080120" cy="1080120"/>
          </a:xfrm>
          <a:prstGeom prst="rect">
            <a:avLst/>
          </a:prstGeom>
        </p:spPr>
      </p:pic>
    </p:spTree>
    <p:extLst>
      <p:ext uri="{BB962C8B-B14F-4D97-AF65-F5344CB8AC3E}">
        <p14:creationId xmlns:p14="http://schemas.microsoft.com/office/powerpoint/2010/main" val="4291841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a:t>
            </a:r>
            <a:endParaRPr lang="cs-CZ" dirty="false"/>
          </a:p>
        </p:txBody>
      </p:sp>
      <p:sp>
        <p:nvSpPr>
          <p:cNvPr id="3" name="Zástupný symbol pro obsah 2"/>
          <p:cNvSpPr>
            <a:spLocks noGrp="true"/>
          </p:cNvSpPr>
          <p:nvPr>
            <p:ph idx="1"/>
          </p:nvPr>
        </p:nvSpPr>
        <p:spPr/>
        <p:txBody>
          <a:bodyPr/>
          <a:lstStyle/>
          <a:p>
            <a:r>
              <a:rPr lang="cs-CZ" dirty="false" smtClean="false"/>
              <a:t>Nepodléhají předchozímu souhlasu, informace o změně se podává </a:t>
            </a:r>
            <a:r>
              <a:rPr lang="cs-CZ" b="true" dirty="false" smtClean="false"/>
              <a:t>neprodleně</a:t>
            </a:r>
            <a:r>
              <a:rPr lang="cs-CZ" dirty="false" smtClean="false"/>
              <a:t>:</a:t>
            </a:r>
          </a:p>
          <a:p>
            <a:pPr lvl="1"/>
            <a:r>
              <a:rPr lang="cs-CZ" dirty="false"/>
              <a:t>změna kontaktní osoby projektu (včetně změny kontaktních údajů – telefon, e-mail) či adresy pro doručení </a:t>
            </a:r>
            <a:r>
              <a:rPr lang="cs-CZ" dirty="false" smtClean="false"/>
              <a:t>písemností;</a:t>
            </a:r>
          </a:p>
          <a:p>
            <a:pPr lvl="1"/>
            <a:r>
              <a:rPr lang="cs-CZ" dirty="false" smtClean="false"/>
              <a:t>změna </a:t>
            </a:r>
            <a:r>
              <a:rPr lang="cs-CZ" dirty="false"/>
              <a:t>sídla příjemce </a:t>
            </a:r>
            <a:r>
              <a:rPr lang="cs-CZ" dirty="false" smtClean="false"/>
              <a:t>podpory;</a:t>
            </a:r>
          </a:p>
          <a:p>
            <a:pPr lvl="1"/>
            <a:r>
              <a:rPr lang="cs-CZ" dirty="false" smtClean="false"/>
              <a:t>změna </a:t>
            </a:r>
            <a:r>
              <a:rPr lang="cs-CZ" dirty="false"/>
              <a:t>názvu příjemce </a:t>
            </a:r>
            <a:r>
              <a:rPr lang="cs-CZ" dirty="false" smtClean="false"/>
              <a:t>změna </a:t>
            </a:r>
            <a:r>
              <a:rPr lang="cs-CZ" dirty="false"/>
              <a:t>v osobách vykonávajících funkci statutárního orgánu příjemce.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3810729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II</a:t>
            </a:r>
            <a:endParaRPr lang="cs-CZ" dirty="false"/>
          </a:p>
        </p:txBody>
      </p:sp>
      <p:sp>
        <p:nvSpPr>
          <p:cNvPr id="3" name="Zástupný symbol pro obsah 2"/>
          <p:cNvSpPr>
            <a:spLocks noGrp="true"/>
          </p:cNvSpPr>
          <p:nvPr>
            <p:ph idx="1"/>
          </p:nvPr>
        </p:nvSpPr>
        <p:spPr/>
        <p:txBody>
          <a:bodyPr/>
          <a:lstStyle/>
          <a:p>
            <a:r>
              <a:rPr lang="cs-CZ" dirty="false"/>
              <a:t>Nepodléhají předchozímu souhlasu, informace o změně </a:t>
            </a:r>
            <a:r>
              <a:rPr lang="cs-CZ" dirty="false" smtClean="false"/>
              <a:t>se podává </a:t>
            </a:r>
            <a:r>
              <a:rPr lang="cs-CZ" b="true" dirty="false" smtClean="false"/>
              <a:t>nejpozději 10 pracovních dní před termínem podání nejbližší </a:t>
            </a:r>
            <a:r>
              <a:rPr lang="cs-CZ" b="true" dirty="false" err="true" smtClean="false"/>
              <a:t>ZoR</a:t>
            </a:r>
            <a:r>
              <a:rPr lang="cs-CZ" dirty="false" smtClean="false"/>
              <a:t>:</a:t>
            </a:r>
            <a:endParaRPr lang="cs-CZ" dirty="false"/>
          </a:p>
          <a:p>
            <a:pPr lvl="1"/>
            <a:r>
              <a:rPr lang="cs-CZ" dirty="false"/>
              <a:t>změna finančního plánu projektu; </a:t>
            </a:r>
          </a:p>
          <a:p>
            <a:pPr lvl="1"/>
            <a:r>
              <a:rPr lang="cs-CZ" dirty="false" smtClean="false"/>
              <a:t>změna </a:t>
            </a:r>
            <a:r>
              <a:rPr lang="cs-CZ" dirty="false"/>
              <a:t>rozpočtu projektu (přesun prostředků mezi položkami, vytváření nových položek) v rámci jedné kapitoly </a:t>
            </a:r>
            <a:r>
              <a:rPr lang="cs-CZ" dirty="false" smtClean="false"/>
              <a:t>rozpočtu;</a:t>
            </a:r>
          </a:p>
          <a:p>
            <a:pPr lvl="1"/>
            <a:r>
              <a:rPr lang="cs-CZ" dirty="false" smtClean="false"/>
              <a:t>přesun </a:t>
            </a:r>
            <a:r>
              <a:rPr lang="cs-CZ" dirty="false"/>
              <a:t>prostředků mezi jednotlivými kapitolami rozpočtu do výše 20 % celkových způsobilých výdajů projektu v režimu financování skutečně prokazovaných </a:t>
            </a:r>
            <a:r>
              <a:rPr lang="cs-CZ" dirty="false" smtClean="false"/>
              <a:t>výdajů</a:t>
            </a:r>
            <a:r>
              <a:rPr lang="cs-CZ" dirty="false"/>
              <a:t> </a:t>
            </a:r>
            <a:r>
              <a:rPr lang="cs-CZ" dirty="false" smtClean="false"/>
              <a:t>(kumulovaně).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78577957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III</a:t>
            </a:r>
            <a:endParaRPr lang="cs-CZ" dirty="false"/>
          </a:p>
        </p:txBody>
      </p:sp>
      <p:sp>
        <p:nvSpPr>
          <p:cNvPr id="3" name="Zástupný symbol pro obsah 2"/>
          <p:cNvSpPr>
            <a:spLocks noGrp="true"/>
          </p:cNvSpPr>
          <p:nvPr>
            <p:ph idx="1"/>
          </p:nvPr>
        </p:nvSpPr>
        <p:spPr/>
        <p:txBody>
          <a:bodyPr/>
          <a:lstStyle/>
          <a:p>
            <a:r>
              <a:rPr lang="cs-CZ" dirty="false"/>
              <a:t>Nepodléhají předchozímu souhlasu, informace o změně se podává </a:t>
            </a:r>
            <a:r>
              <a:rPr lang="cs-CZ" b="true" dirty="false" smtClean="false"/>
              <a:t>spolu s nejbližší </a:t>
            </a:r>
            <a:r>
              <a:rPr lang="cs-CZ" b="true" dirty="false" err="true" smtClean="false"/>
              <a:t>ZoR</a:t>
            </a:r>
            <a:r>
              <a:rPr lang="cs-CZ" dirty="false" smtClean="false"/>
              <a:t>:</a:t>
            </a:r>
          </a:p>
          <a:p>
            <a:pPr lvl="1"/>
            <a:r>
              <a:rPr lang="cs-CZ" dirty="false"/>
              <a:t>změna místa realizace nebo území dopadu, které nemají dopad na způsobilost </a:t>
            </a:r>
            <a:r>
              <a:rPr lang="cs-CZ" dirty="false" smtClean="false"/>
              <a:t>výdajů;</a:t>
            </a:r>
          </a:p>
          <a:p>
            <a:pPr lvl="1"/>
            <a:r>
              <a:rPr lang="cs-CZ" dirty="false" smtClean="false"/>
              <a:t>změna </a:t>
            </a:r>
            <a:r>
              <a:rPr lang="cs-CZ" dirty="false"/>
              <a:t>ve způsobu provádění klíčových aktivit, která nemá negativní dopad na plnění cílů projektu; </a:t>
            </a:r>
          </a:p>
          <a:p>
            <a:pPr lvl="1"/>
            <a:r>
              <a:rPr lang="cs-CZ" dirty="false" smtClean="false"/>
              <a:t>navýšení </a:t>
            </a:r>
            <a:r>
              <a:rPr lang="cs-CZ" dirty="false"/>
              <a:t>počtu osob z cílové skupiny, které jsou do projektu zapojeny; </a:t>
            </a:r>
          </a:p>
          <a:p>
            <a:pPr lvl="1"/>
            <a:r>
              <a:rPr lang="cs-CZ" dirty="false"/>
              <a:t>n</a:t>
            </a:r>
            <a:r>
              <a:rPr lang="cs-CZ" dirty="false" smtClean="false"/>
              <a:t>ěkteré změny </a:t>
            </a:r>
            <a:r>
              <a:rPr lang="cs-CZ" dirty="false"/>
              <a:t>smluv o </a:t>
            </a:r>
            <a:r>
              <a:rPr lang="cs-CZ" dirty="false" smtClean="false"/>
              <a:t>partnerství; </a:t>
            </a:r>
            <a:endParaRPr lang="cs-CZ" dirty="false"/>
          </a:p>
          <a:p>
            <a:pPr lvl="1"/>
            <a:r>
              <a:rPr lang="cs-CZ" dirty="false" smtClean="false"/>
              <a:t>vypuštění </a:t>
            </a:r>
            <a:r>
              <a:rPr lang="cs-CZ" dirty="false"/>
              <a:t>partnera z realizace projektu z důvodu jeho </a:t>
            </a:r>
            <a:r>
              <a:rPr lang="cs-CZ" dirty="false" smtClean="false"/>
              <a:t>zániku;</a:t>
            </a:r>
          </a:p>
          <a:p>
            <a:pPr lvl="1"/>
            <a:r>
              <a:rPr lang="cs-CZ" dirty="false" smtClean="false"/>
              <a:t> </a:t>
            </a:r>
            <a:r>
              <a:rPr lang="cs-CZ" dirty="false"/>
              <a:t>změna týkající se plátcovství daně z přidané hodnoty </a:t>
            </a:r>
            <a:r>
              <a:rPr lang="cs-CZ" dirty="false" smtClean="false"/>
              <a:t>u příjemce </a:t>
            </a:r>
            <a:r>
              <a:rPr lang="cs-CZ" dirty="false"/>
              <a:t>či </a:t>
            </a:r>
            <a:r>
              <a:rPr lang="cs-CZ" dirty="false" smtClean="false"/>
              <a:t>u partnera </a:t>
            </a:r>
            <a:r>
              <a:rPr lang="cs-CZ" dirty="false"/>
              <a:t>s finančním příspěvkem</a:t>
            </a:r>
            <a:r>
              <a:rPr lang="cs-CZ" dirty="false" smtClean="false"/>
              <a:t>.</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2211990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a:t>
            </a:r>
            <a:endParaRPr lang="cs-CZ" dirty="false"/>
          </a:p>
        </p:txBody>
      </p:sp>
      <p:sp>
        <p:nvSpPr>
          <p:cNvPr id="3" name="Zástupný symbol pro obsah 2"/>
          <p:cNvSpPr>
            <a:spLocks noGrp="true"/>
          </p:cNvSpPr>
          <p:nvPr>
            <p:ph idx="1"/>
          </p:nvPr>
        </p:nvSpPr>
        <p:spPr>
          <a:xfrm>
            <a:off x="539552" y="1268760"/>
            <a:ext cx="8064000" cy="4320000"/>
          </a:xfrm>
          <a:ln>
            <a:noFill/>
          </a:ln>
        </p:spPr>
        <p:txBody>
          <a:bodyPr/>
          <a:lstStyle/>
          <a:p>
            <a:r>
              <a:rPr lang="cs-CZ" dirty="false"/>
              <a:t>P</a:t>
            </a:r>
            <a:r>
              <a:rPr lang="cs-CZ" dirty="false" smtClean="false"/>
              <a:t>odléhají </a:t>
            </a:r>
            <a:r>
              <a:rPr lang="cs-CZ" dirty="false"/>
              <a:t>předchozímu souhlasu ŘO, </a:t>
            </a:r>
            <a:r>
              <a:rPr lang="cs-CZ" dirty="false" smtClean="false"/>
              <a:t>nevyžadují </a:t>
            </a:r>
            <a:r>
              <a:rPr lang="cs-CZ" dirty="false"/>
              <a:t>vydání změnového právního aktu</a:t>
            </a:r>
            <a:r>
              <a:rPr lang="cs-CZ" dirty="false" smtClean="false"/>
              <a:t>:</a:t>
            </a:r>
            <a:endParaRPr lang="cs-CZ" dirty="false"/>
          </a:p>
          <a:p>
            <a:pPr lvl="1"/>
            <a:r>
              <a:rPr lang="cs-CZ" dirty="false"/>
              <a:t>změny v klíčových aktivitách, kdy se nejedná o technické aspekty spadající do nepodstatných změn; </a:t>
            </a:r>
          </a:p>
          <a:p>
            <a:pPr lvl="1"/>
            <a:r>
              <a:rPr lang="cs-CZ" dirty="false" smtClean="false"/>
              <a:t>zahrnutí </a:t>
            </a:r>
            <a:r>
              <a:rPr lang="cs-CZ" dirty="false"/>
              <a:t>nové cílové skupiny, tj. rozšíření projektu i na osoby, na které projekt původně zaměřen </a:t>
            </a:r>
            <a:r>
              <a:rPr lang="cs-CZ" dirty="false" smtClean="false"/>
              <a:t>nebyl;</a:t>
            </a:r>
          </a:p>
          <a:p>
            <a:pPr lvl="1"/>
            <a:r>
              <a:rPr lang="cs-CZ" dirty="false" smtClean="false"/>
              <a:t>přesun </a:t>
            </a:r>
            <a:r>
              <a:rPr lang="cs-CZ" dirty="false"/>
              <a:t>prostředků mezi jednotlivými kapitolami rozpočtu vyšší než 20 % celkových způsobilých výdajů projektu v režimu financování skutečně prokazovaných výdajů (počítáno </a:t>
            </a:r>
            <a:r>
              <a:rPr lang="cs-CZ" dirty="false" smtClean="false"/>
              <a:t>kumulovaně); </a:t>
            </a:r>
          </a:p>
          <a:p>
            <a:pPr lvl="1"/>
            <a:r>
              <a:rPr lang="cs-CZ" dirty="false" smtClean="false"/>
              <a:t>změna </a:t>
            </a:r>
            <a:r>
              <a:rPr lang="cs-CZ" dirty="false"/>
              <a:t>bankovního účtu </a:t>
            </a:r>
            <a:r>
              <a:rPr lang="cs-CZ" dirty="false" smtClean="false"/>
              <a:t>projektu, prostřednictvím kterého dochází </a:t>
            </a:r>
            <a:r>
              <a:rPr lang="cs-CZ" dirty="false"/>
              <a:t>k poskytování </a:t>
            </a:r>
            <a:r>
              <a:rPr lang="cs-CZ" dirty="false" smtClean="false"/>
              <a:t>podpory;</a:t>
            </a:r>
          </a:p>
          <a:p>
            <a:pPr lvl="1"/>
            <a:r>
              <a:rPr lang="cs-CZ" dirty="false" smtClean="false"/>
              <a:t>změna </a:t>
            </a:r>
            <a:r>
              <a:rPr lang="cs-CZ" dirty="false"/>
              <a:t>ve vymezení monitorovacích období (pokud se nemění termín ukončení realizace projektu);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602745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II</a:t>
            </a:r>
            <a:endParaRPr lang="cs-CZ" dirty="false"/>
          </a:p>
        </p:txBody>
      </p:sp>
      <p:sp>
        <p:nvSpPr>
          <p:cNvPr id="3" name="Zástupný symbol pro obsah 2"/>
          <p:cNvSpPr>
            <a:spLocks noGrp="true"/>
          </p:cNvSpPr>
          <p:nvPr>
            <p:ph idx="1"/>
          </p:nvPr>
        </p:nvSpPr>
        <p:spPr/>
        <p:txBody>
          <a:bodyPr/>
          <a:lstStyle/>
          <a:p>
            <a:r>
              <a:rPr lang="cs-CZ" dirty="false"/>
              <a:t>Podléhají předchozímu souhlasu ŘO, </a:t>
            </a:r>
            <a:r>
              <a:rPr lang="cs-CZ" dirty="false" smtClean="false"/>
              <a:t>vyžadují </a:t>
            </a:r>
            <a:r>
              <a:rPr lang="cs-CZ" dirty="false"/>
              <a:t>vydání změnového právního </a:t>
            </a:r>
            <a:r>
              <a:rPr lang="cs-CZ" dirty="false" smtClean="false"/>
              <a:t>aktu:</a:t>
            </a:r>
          </a:p>
          <a:p>
            <a:pPr lvl="1"/>
            <a:r>
              <a:rPr lang="cs-CZ" dirty="false" smtClean="false"/>
              <a:t>změna </a:t>
            </a:r>
            <a:r>
              <a:rPr lang="cs-CZ" dirty="false"/>
              <a:t>plánovaných výstupů a výsledků projektu (tj. cílových hodnot indikátorů</a:t>
            </a:r>
            <a:r>
              <a:rPr lang="cs-CZ" dirty="false" smtClean="false"/>
              <a:t>); </a:t>
            </a:r>
          </a:p>
          <a:p>
            <a:pPr lvl="1"/>
            <a:r>
              <a:rPr lang="cs-CZ" dirty="false" smtClean="false"/>
              <a:t>změna </a:t>
            </a:r>
            <a:r>
              <a:rPr lang="cs-CZ" dirty="false"/>
              <a:t>termínu ukončení realizace projektu; </a:t>
            </a:r>
          </a:p>
          <a:p>
            <a:pPr lvl="1"/>
            <a:r>
              <a:rPr lang="cs-CZ" dirty="false" smtClean="false"/>
              <a:t>nahrazení </a:t>
            </a:r>
            <a:r>
              <a:rPr lang="cs-CZ" dirty="false"/>
              <a:t>partnera projektu jiným subjektem / jinými </a:t>
            </a:r>
            <a:r>
              <a:rPr lang="cs-CZ" dirty="false" smtClean="false"/>
              <a:t>subjekty;</a:t>
            </a:r>
          </a:p>
          <a:p>
            <a:pPr lvl="1"/>
            <a:endParaRPr lang="cs-CZ" dirty="false"/>
          </a:p>
          <a:p>
            <a:pPr marL="414000" lvl="1" indent="0">
              <a:buNone/>
            </a:pPr>
            <a:r>
              <a:rPr lang="cs-CZ" dirty="false">
                <a:solidFill>
                  <a:srgbClr val="FF0000"/>
                </a:solidFill>
                <a:sym typeface="Wingdings"/>
              </a:rPr>
              <a:t> </a:t>
            </a:r>
            <a:r>
              <a:rPr lang="cs-CZ" dirty="false" smtClean="false">
                <a:solidFill>
                  <a:srgbClr val="FF0000"/>
                </a:solidFill>
              </a:rPr>
              <a:t>Změny v osobě příjemce </a:t>
            </a:r>
            <a:r>
              <a:rPr lang="cs-CZ" dirty="false" smtClean="false"/>
              <a:t>– řešeno podrobně ve specifických pravidlech – může se jednat jak o podstatnou x nepodstatnou změnu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372582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projektu</a:t>
            </a:r>
            <a:endParaRPr lang="cs-CZ" dirty="false"/>
          </a:p>
        </p:txBody>
      </p:sp>
      <p:sp>
        <p:nvSpPr>
          <p:cNvPr id="3" name="Zástupný symbol pro obsah 2"/>
          <p:cNvSpPr>
            <a:spLocks noGrp="true"/>
          </p:cNvSpPr>
          <p:nvPr>
            <p:ph idx="1"/>
          </p:nvPr>
        </p:nvSpPr>
        <p:spPr>
          <a:xfrm>
            <a:off x="540000" y="1412776"/>
            <a:ext cx="8064000" cy="4320000"/>
          </a:xfrm>
        </p:spPr>
        <p:txBody>
          <a:bodyPr/>
          <a:lstStyle/>
          <a:p>
            <a:r>
              <a:rPr lang="cs-CZ" dirty="false"/>
              <a:t>Zprávu o realizaci projektu má příjemce za povinnost předložit za každé monitorovací </a:t>
            </a:r>
            <a:r>
              <a:rPr lang="cs-CZ" dirty="false" smtClean="false"/>
              <a:t>období (většinou 6 měsíců);</a:t>
            </a:r>
          </a:p>
          <a:p>
            <a:r>
              <a:rPr lang="cs-CZ" dirty="false" smtClean="false"/>
              <a:t>Pro </a:t>
            </a:r>
            <a:r>
              <a:rPr lang="cs-CZ" dirty="false"/>
              <a:t>předložení platí lhůta do konce prvního měsíce následujícího po ukončení období, k němuž se zpráva </a:t>
            </a:r>
            <a:r>
              <a:rPr lang="cs-CZ" dirty="false" smtClean="false"/>
              <a:t>vztahuje;</a:t>
            </a:r>
          </a:p>
          <a:p>
            <a:r>
              <a:rPr lang="cs-CZ" dirty="false" smtClean="false"/>
              <a:t>Závěrečná zpráva musí </a:t>
            </a:r>
            <a:r>
              <a:rPr lang="cs-CZ" dirty="false"/>
              <a:t>být předložena do konce druhého měsíce následujícího po ukončení období, k němuž se </a:t>
            </a:r>
            <a:r>
              <a:rPr lang="cs-CZ" dirty="false" smtClean="false"/>
              <a:t>vztahuje;</a:t>
            </a:r>
          </a:p>
          <a:p>
            <a:r>
              <a:rPr lang="cs-CZ" dirty="false" smtClean="false"/>
              <a:t>Pokud </a:t>
            </a:r>
            <a:r>
              <a:rPr lang="cs-CZ" dirty="false"/>
              <a:t>realizace projektu nebyla zahájena (dle právního aktu) první den kalendářního měsíce, pak pro zpracování zprávy platí lhůta 30 dnů, resp. 60 dnů.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Tree>
    <p:extLst>
      <p:ext uri="{BB962C8B-B14F-4D97-AF65-F5344CB8AC3E}">
        <p14:creationId xmlns:p14="http://schemas.microsoft.com/office/powerpoint/2010/main" val="383547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projektu</a:t>
            </a:r>
            <a:endParaRPr lang="cs-CZ" dirty="false"/>
          </a:p>
        </p:txBody>
      </p:sp>
      <p:sp>
        <p:nvSpPr>
          <p:cNvPr id="3" name="Zástupný symbol pro obsah 2"/>
          <p:cNvSpPr>
            <a:spLocks noGrp="true"/>
          </p:cNvSpPr>
          <p:nvPr>
            <p:ph idx="1"/>
          </p:nvPr>
        </p:nvSpPr>
        <p:spPr>
          <a:xfrm>
            <a:off x="540000" y="1340768"/>
            <a:ext cx="8424488" cy="4320000"/>
          </a:xfrm>
        </p:spPr>
        <p:txBody>
          <a:bodyPr/>
          <a:lstStyle/>
          <a:p>
            <a:r>
              <a:rPr lang="cs-CZ" dirty="false"/>
              <a:t>Veškeré změny </a:t>
            </a:r>
            <a:r>
              <a:rPr lang="cs-CZ" dirty="false" smtClean="false"/>
              <a:t>projektu </a:t>
            </a:r>
            <a:r>
              <a:rPr lang="cs-CZ" dirty="false"/>
              <a:t>jsou administrovány v MS2014</a:t>
            </a:r>
            <a:r>
              <a:rPr lang="cs-CZ" dirty="false" smtClean="false"/>
              <a:t>+</a:t>
            </a:r>
          </a:p>
          <a:p>
            <a:r>
              <a:rPr lang="cs-CZ" dirty="false" smtClean="false">
                <a:sym typeface="Wingdings"/>
              </a:rPr>
              <a:t> </a:t>
            </a:r>
            <a:r>
              <a:rPr lang="cs-CZ" dirty="false"/>
              <a:t>Pokyny k vyplnění žádosti o změnu</a:t>
            </a:r>
            <a:r>
              <a:rPr lang="cs-CZ" dirty="false" smtClean="false"/>
              <a:t>:</a:t>
            </a:r>
          </a:p>
          <a:p>
            <a:pPr lvl="1"/>
            <a:r>
              <a:rPr lang="cs-CZ" sz="1800" dirty="false">
                <a:hlinkClick r:id="rId3"/>
              </a:rPr>
              <a:t>http://www.esfcr.cz/file/9973/</a:t>
            </a:r>
            <a:endParaRPr lang="cs-CZ" sz="18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ŘO může žádost o změnu: </a:t>
            </a:r>
          </a:p>
          <a:p>
            <a:pPr lvl="1"/>
            <a:r>
              <a:rPr lang="cs-CZ" sz="1800" dirty="false"/>
              <a:t>v případě žádostí o nepodstatnou změnu potvrdit (vzít na vědomí) nebo vrátit k přepracování</a:t>
            </a:r>
            <a:r>
              <a:rPr lang="cs-CZ" sz="1800" dirty="false" smtClean="false"/>
              <a:t>;</a:t>
            </a:r>
          </a:p>
          <a:p>
            <a:pPr lvl="1"/>
            <a:r>
              <a:rPr lang="cs-CZ" sz="1800" dirty="false"/>
              <a:t>v případě žádostí o podstatnou změnu schválit, zamítnout nebo vrátit k </a:t>
            </a:r>
            <a:r>
              <a:rPr lang="cs-CZ" sz="1800" dirty="false" smtClean="false"/>
              <a:t>přepracování;</a:t>
            </a:r>
          </a:p>
          <a:p>
            <a:pPr lvl="1"/>
            <a:r>
              <a:rPr lang="cs-CZ" sz="1800" dirty="false" smtClean="false"/>
              <a:t>ŘO </a:t>
            </a:r>
            <a:r>
              <a:rPr lang="cs-CZ" sz="1800" dirty="false"/>
              <a:t>má na posouzení </a:t>
            </a:r>
            <a:r>
              <a:rPr lang="cs-CZ" sz="1800" dirty="false" smtClean="false"/>
              <a:t>podstatné změny </a:t>
            </a:r>
            <a:r>
              <a:rPr lang="cs-CZ" sz="1800" b="true" dirty="false"/>
              <a:t>20 pracovních dnů </a:t>
            </a:r>
            <a:r>
              <a:rPr lang="cs-CZ" sz="1800" dirty="false"/>
              <a:t>(od předložení </a:t>
            </a:r>
            <a:r>
              <a:rPr lang="cs-CZ" sz="1800" dirty="false" smtClean="false"/>
              <a:t>žádosti </a:t>
            </a:r>
            <a:r>
              <a:rPr lang="cs-CZ" sz="1800" dirty="false"/>
              <a:t>o změnu</a:t>
            </a:r>
            <a:r>
              <a:rPr lang="cs-CZ" sz="1800" dirty="false" smtClean="false"/>
              <a:t>).</a:t>
            </a:r>
          </a:p>
          <a:p>
            <a:pPr lvl="1"/>
            <a:r>
              <a:rPr lang="cs-CZ" sz="1800" dirty="false"/>
              <a:t>Schválení žádosti o změnu rozpočtu projektu není možné chápat jako souhlas se všemi výdaji, které příjemce do nově vytvořených či navýšených řádků rozpočtu bude </a:t>
            </a:r>
            <a:r>
              <a:rPr lang="cs-CZ" sz="1800" dirty="false" smtClean="false"/>
              <a:t>následně</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2360" y="1772816"/>
            <a:ext cx="1080120" cy="1080120"/>
          </a:xfrm>
          <a:prstGeom prst="rect">
            <a:avLst/>
          </a:prstGeom>
        </p:spPr>
      </p:pic>
    </p:spTree>
    <p:extLst>
      <p:ext uri="{BB962C8B-B14F-4D97-AF65-F5344CB8AC3E}">
        <p14:creationId xmlns:p14="http://schemas.microsoft.com/office/powerpoint/2010/main" val="598152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r>
              <a:rPr lang="cs-CZ" dirty="false" smtClean="false"/>
              <a:t/>
            </a:r>
            <a:br>
              <a:rPr lang="cs-CZ" dirty="false" smtClean="false"/>
            </a:br>
            <a:r>
              <a:rPr lang="cs-CZ" dirty="false" smtClean="false"/>
              <a:t>Změnové </a:t>
            </a:r>
            <a:r>
              <a:rPr lang="cs-CZ" dirty="false"/>
              <a:t>řízení v </a:t>
            </a:r>
            <a:r>
              <a:rPr lang="cs-CZ" dirty="false" smtClean="false"/>
              <a:t>Iskp14</a:t>
            </a:r>
            <a:r>
              <a:rPr lang="cs-CZ" dirty="false"/>
              <a:t>+</a:t>
            </a:r>
            <a:br>
              <a:rPr lang="cs-CZ" dirty="false"/>
            </a:br>
            <a:r>
              <a:rPr lang="cs-CZ" b="false" baseline="0" dirty="false" smtClean="false"/>
              <a:t/>
            </a:r>
            <a:br>
              <a:rPr lang="cs-CZ" b="false" baseline="0" dirty="false" smtClean="false"/>
            </a:br>
            <a:endParaRPr lang="cs-CZ" sz="3200" b="false" cap="none" dirty="false"/>
          </a:p>
        </p:txBody>
      </p:sp>
    </p:spTree>
    <p:extLst>
      <p:ext uri="{BB962C8B-B14F-4D97-AF65-F5344CB8AC3E}">
        <p14:creationId xmlns:p14="http://schemas.microsoft.com/office/powerpoint/2010/main" val="1497403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vyžádané příjemcem – IS KP14+</a:t>
            </a:r>
            <a:endParaRPr lang="cs-CZ" dirty="false"/>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a:t>
            </a:r>
            <a:r>
              <a:rPr lang="cs-CZ" dirty="false" smtClean="false"/>
              <a:t>změny</a:t>
            </a:r>
          </a:p>
          <a:p>
            <a:pPr marL="252000" lvl="3" indent="0">
              <a:lnSpc>
                <a:spcPct val="100000"/>
              </a:lnSpc>
              <a:spcBef>
                <a:spcPts val="600"/>
              </a:spcBef>
              <a:spcAft>
                <a:spcPts val="600"/>
              </a:spcAft>
              <a:buSzPct val="100000"/>
              <a:buNone/>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Vybrat záložky nutné pro </a:t>
            </a:r>
            <a:r>
              <a:rPr lang="cs-CZ" dirty="false" smtClean="false"/>
              <a:t>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Vybrat záložku </a:t>
            </a:r>
            <a:r>
              <a:rPr lang="cs-CZ" dirty="false" smtClean="false"/>
              <a:t>Dokumenty - povinné</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Tlačítko SPUSTIT zcela dole na stránce s výběrem obrazovek</a:t>
            </a:r>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2483768" y="4166592"/>
            <a:ext cx="3600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2489372" y="4149080"/>
            <a:ext cx="360040" cy="0"/>
          </a:xfrm>
          <a:prstGeom prst="line">
            <a:avLst/>
          </a:prstGeom>
          <a:ln w="50800">
            <a:solidFill>
              <a:schemeClr val="accent6"/>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95951"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5951" y="57332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87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smtClean="false"/>
              <a:t>Změny </a:t>
            </a:r>
            <a:r>
              <a:rPr lang="cs-CZ" dirty="false"/>
              <a:t>vyžádané příjemcem – IS </a:t>
            </a:r>
            <a:r>
              <a:rPr lang="cs-CZ" dirty="false" smtClean="false"/>
              <a:t>KP14</a:t>
            </a:r>
            <a:r>
              <a:rPr lang="cs-CZ" dirty="false"/>
              <a:t>+</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Záložka Dokumenty</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smtClean="false"/>
              <a:t>Je třeba vložit dokument s odůvodněním změny. Bez tohoto dokumentu není možné změnu akceptovat ani schválit.</a:t>
            </a:r>
          </a:p>
          <a:p>
            <a:pPr marL="684000" lvl="3" indent="-432000">
              <a:lnSpc>
                <a:spcPct val="100000"/>
              </a:lnSpc>
              <a:spcBef>
                <a:spcPts val="0"/>
              </a:spcBef>
              <a:spcAft>
                <a:spcPts val="600"/>
              </a:spcAft>
              <a:buSzPct val="100000"/>
              <a:buFont typeface="Courier New" panose="02070309020205020404" pitchFamily="49" charset="0"/>
              <a:buChar char="o"/>
            </a:pPr>
            <a:r>
              <a:rPr lang="cs-CZ" b="true" dirty="false"/>
              <a:t>Chybějící zdůvodnění = zamítnutí žádosti (99 %)</a:t>
            </a:r>
          </a:p>
          <a:p>
            <a:pPr marL="252000" lvl="3" indent="0">
              <a:lnSpc>
                <a:spcPct val="100000"/>
              </a:lnSpc>
              <a:spcBef>
                <a:spcPts val="0"/>
              </a:spcBef>
              <a:spcAft>
                <a:spcPts val="600"/>
              </a:spcAft>
              <a:buSzPct val="100000"/>
              <a:buNone/>
            </a:pPr>
            <a:endParaRPr lang="cs-CZ"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Zaslání na ŘO</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smtClean="false"/>
              <a:t>Kontrola – finalizace – podpis </a:t>
            </a:r>
            <a:r>
              <a:rPr lang="cs-CZ" dirty="false" err="true" smtClean="false"/>
              <a:t>ŽoZ</a:t>
            </a:r>
            <a:r>
              <a:rPr lang="cs-CZ" dirty="false" smtClean="false"/>
              <a:t> = odeslání na ŘO</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735802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a:t>
            </a:r>
            <a:r>
              <a:rPr lang="cs-CZ" dirty="false"/>
              <a:t>vyžádané příjemcem – </a:t>
            </a:r>
            <a:r>
              <a:rPr lang="cs-CZ" dirty="false" smtClean="false"/>
              <a:t>ŘO</a:t>
            </a:r>
            <a:endParaRPr lang="cs-CZ" dirty="false"/>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ŘO určí druh změny (podstatná se změnou PA, bez změny PA, nepodstatná změna).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V závislosti na druhu změny probíhá schvalovací proces.</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Je-li třeba opravu </a:t>
            </a:r>
            <a:r>
              <a:rPr lang="cs-CZ" sz="2400" dirty="false" err="true" smtClean="false"/>
              <a:t>ŽoZ</a:t>
            </a:r>
            <a:r>
              <a:rPr lang="cs-CZ" sz="2400" dirty="false" smtClean="false"/>
              <a:t>, ŘO vrátí k dopracování, jinak bude </a:t>
            </a:r>
            <a:r>
              <a:rPr lang="cs-CZ" sz="2400" dirty="false" err="true" smtClean="false"/>
              <a:t>ŽoZ</a:t>
            </a:r>
            <a:r>
              <a:rPr lang="cs-CZ" sz="2400" dirty="false" smtClean="false"/>
              <a:t> buď akceptována, schválena, nebo neschválena.</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1569796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a:t>
            </a:r>
            <a:r>
              <a:rPr lang="cs-CZ" dirty="false"/>
              <a:t>vyžádané </a:t>
            </a:r>
            <a:r>
              <a:rPr lang="cs-CZ" dirty="false" smtClean="false"/>
              <a:t>ŘO</a:t>
            </a:r>
            <a:endParaRPr lang="cs-CZ" dirty="false"/>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ŘO vytvoří </a:t>
            </a:r>
            <a:r>
              <a:rPr lang="cs-CZ" sz="2400" dirty="false" err="true" smtClean="false"/>
              <a:t>ŽoZ</a:t>
            </a:r>
            <a:r>
              <a:rPr lang="cs-CZ" sz="2400" dirty="false" smtClean="false"/>
              <a:t> a zašle příjemci (stav </a:t>
            </a:r>
            <a:r>
              <a:rPr lang="cs-CZ" sz="2400" dirty="false" err="true" smtClean="false"/>
              <a:t>ŽoZ</a:t>
            </a:r>
            <a:r>
              <a:rPr lang="cs-CZ" sz="2400" dirty="false" smtClean="false"/>
              <a:t> – rozpracována). O zaslání </a:t>
            </a:r>
            <a:r>
              <a:rPr lang="cs-CZ" sz="2400" dirty="false" err="true" smtClean="false"/>
              <a:t>ŽoZ</a:t>
            </a:r>
            <a:r>
              <a:rPr lang="cs-CZ" sz="2400" dirty="false" smtClean="false"/>
              <a:t> informuje systémová depeše.</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Současně se změnou zašle příjemci depeši s odůvodněním změny a popisem dalšího postupu.</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Příjemce se se změnou seznámí, příp. ji dopracuje.</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Kontrola – finalizace – podpis = odeslání na ŘO</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Schvalovací proces na ŘO</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cxnSp>
        <p:nvCxnSpPr>
          <p:cNvPr id="5" name="Přímá spojnice se šipkou 4"/>
          <p:cNvCxnSpPr/>
          <p:nvPr/>
        </p:nvCxnSpPr>
        <p:spPr>
          <a:xfrm>
            <a:off x="2699792" y="38610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702104"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804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259632" y="2636912"/>
            <a:ext cx="7416824" cy="1872208"/>
          </a:xfrm>
        </p:spPr>
        <p:txBody>
          <a:bodyPr/>
          <a:lstStyle/>
          <a:p>
            <a:r>
              <a:rPr lang="cs-CZ" dirty="false" smtClean="false"/>
              <a:t>Informační </a:t>
            </a:r>
            <a:br>
              <a:rPr lang="cs-CZ" dirty="false" smtClean="false"/>
            </a:br>
            <a:r>
              <a:rPr lang="cs-CZ" dirty="false" smtClean="false"/>
              <a:t>a komunikační opatření (Publicita) </a:t>
            </a:r>
            <a:br>
              <a:rPr lang="cs-CZ" dirty="false" smtClean="false"/>
            </a:br>
            <a:endParaRPr lang="cs-CZ" sz="2800" b="fals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323528" y="2636912"/>
            <a:ext cx="540000" cy="540000"/>
          </a:xfrm>
        </p:spPr>
      </p:pic>
    </p:spTree>
    <p:extLst>
      <p:ext uri="{BB962C8B-B14F-4D97-AF65-F5344CB8AC3E}">
        <p14:creationId xmlns:p14="http://schemas.microsoft.com/office/powerpoint/2010/main" val="1924308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Povinnosti příjemců</a:t>
            </a:r>
            <a:endParaRPr lang="cs-CZ" dirty="false"/>
          </a:p>
        </p:txBody>
      </p:sp>
      <p:sp>
        <p:nvSpPr>
          <p:cNvPr id="3" name="Zástupný symbol pro obsah 2"/>
          <p:cNvSpPr>
            <a:spLocks noGrp="true"/>
          </p:cNvSpPr>
          <p:nvPr>
            <p:ph idx="1"/>
          </p:nvPr>
        </p:nvSpPr>
        <p:spPr>
          <a:xfrm>
            <a:off x="467544" y="1412776"/>
            <a:ext cx="8064000" cy="4635216"/>
          </a:xfrm>
        </p:spPr>
        <p:txBody>
          <a:bodyPr/>
          <a:lstStyle/>
          <a:p>
            <a:pPr marL="0" indent="0">
              <a:buNone/>
            </a:pPr>
            <a:r>
              <a:rPr lang="cs-CZ" b="true" dirty="false" smtClean="false"/>
              <a:t>Podrobné informace: Obecná část pravidel pro žadatele a příjemce v rámci OPZ, kap. 19 Pravidla pro informování a komunikaci a vizuální identita</a:t>
            </a:r>
          </a:p>
          <a:p>
            <a:r>
              <a:rPr lang="cs-CZ" dirty="false" smtClean="false"/>
              <a:t>Informování veřejnosti o podpoře získané z ESI fondů</a:t>
            </a:r>
          </a:p>
          <a:p>
            <a:pPr lvl="1"/>
            <a:r>
              <a:rPr lang="cs-CZ" dirty="false" smtClean="false"/>
              <a:t>Na internetové stránce, pokud taková stránka existuje</a:t>
            </a:r>
          </a:p>
          <a:p>
            <a:pPr lvl="1"/>
            <a:r>
              <a:rPr lang="cs-CZ" dirty="false" smtClean="false"/>
              <a:t>Prezentace projektu na portálu </a:t>
            </a:r>
            <a:r>
              <a:rPr lang="cs-CZ" dirty="false" smtClean="false">
                <a:hlinkClick r:id="rId3"/>
              </a:rPr>
              <a:t>www.esfcr.cz</a:t>
            </a:r>
            <a:endParaRPr lang="cs-CZ" dirty="false" smtClean="false"/>
          </a:p>
          <a:p>
            <a:pPr lvl="1"/>
            <a:r>
              <a:rPr lang="cs-CZ" dirty="false" smtClean="false"/>
              <a:t>Alespoň 1 povinný plakát velikosti minimálně A3</a:t>
            </a:r>
          </a:p>
          <a:p>
            <a:pPr lvl="0">
              <a:buClr>
                <a:srgbClr val="5FBBF5"/>
              </a:buClr>
            </a:pPr>
            <a:r>
              <a:rPr lang="cs-CZ" dirty="false" smtClean="false">
                <a:solidFill>
                  <a:srgbClr val="084A8B"/>
                </a:solidFill>
              </a:rPr>
              <a:t>Musí být použity povinné prvky vizuální identity OPZ</a:t>
            </a:r>
          </a:p>
          <a:p>
            <a:pPr marL="0" lvl="0" indent="0">
              <a:buClr>
                <a:srgbClr val="5FBBF5"/>
              </a:buClr>
              <a:buNone/>
            </a:pPr>
            <a:r>
              <a:rPr lang="cs-CZ" dirty="false" smtClean="false">
                <a:solidFill>
                  <a:srgbClr val="084A8B"/>
                </a:solidFill>
              </a:rPr>
              <a:t>      </a:t>
            </a:r>
            <a:r>
              <a:rPr lang="cs-CZ" sz="1800" dirty="false" smtClean="false">
                <a:solidFill>
                  <a:srgbClr val="084A8B"/>
                </a:solidFill>
              </a:rPr>
              <a:t>(znak EU, povinné odkazy, používání log)</a:t>
            </a:r>
          </a:p>
          <a:p>
            <a:pPr lvl="0">
              <a:buClr>
                <a:srgbClr val="5FBBF5"/>
              </a:buClr>
            </a:pPr>
            <a:r>
              <a:rPr lang="cs-CZ" dirty="false" smtClean="false">
                <a:solidFill>
                  <a:srgbClr val="084A8B"/>
                </a:solidFill>
              </a:rPr>
              <a:t>Výdaje na zajištění publicity jsou NEPŘÍMÝMI NÁKLADY.</a:t>
            </a:r>
            <a:endParaRPr lang="cs-CZ" dirty="false">
              <a:solidFill>
                <a:srgbClr val="084A8B"/>
              </a:solidFill>
            </a:endParaRPr>
          </a:p>
          <a:p>
            <a:pPr marL="0" lvl="0" indent="0">
              <a:buClr>
                <a:srgbClr val="5FBBF5"/>
              </a:buClr>
              <a:buNone/>
            </a:pPr>
            <a:endParaRPr lang="cs-CZ" sz="1800" dirty="false" smtClean="false">
              <a:solidFill>
                <a:srgbClr val="084A8B"/>
              </a:solidFill>
            </a:endParaRPr>
          </a:p>
          <a:p>
            <a:pPr marL="0" lvl="0" indent="0">
              <a:buClr>
                <a:srgbClr val="5FBBF5"/>
              </a:buClr>
              <a:buNone/>
            </a:pPr>
            <a:endParaRPr lang="cs-CZ" dirty="false">
              <a:solidFill>
                <a:srgbClr val="084A8B"/>
              </a:solidFill>
            </a:endParaRPr>
          </a:p>
          <a:p>
            <a:pPr marL="0" lvl="0" indent="0">
              <a:buClr>
                <a:srgbClr val="5FBBF5"/>
              </a:buClr>
              <a:buNone/>
            </a:pPr>
            <a:endParaRPr lang="cs-CZ" sz="1800" dirty="false" smtClean="false">
              <a:solidFill>
                <a:srgbClr val="084A8B"/>
              </a:solidFill>
            </a:endParaRPr>
          </a:p>
          <a:p>
            <a:pPr marL="0" lvl="0" indent="0">
              <a:buClr>
                <a:srgbClr val="5FBBF5"/>
              </a:buClr>
              <a:buNone/>
            </a:pPr>
            <a:endParaRPr lang="cs-CZ" sz="1800" dirty="false" smtClean="false">
              <a:solidFill>
                <a:srgbClr val="084A8B"/>
              </a:solidFill>
            </a:endParaRPr>
          </a:p>
          <a:p>
            <a:pPr lvl="0">
              <a:buClr>
                <a:srgbClr val="5FBBF5"/>
              </a:buClr>
            </a:pPr>
            <a:endParaRPr lang="cs-CZ" dirty="false" smtClean="false">
              <a:solidFill>
                <a:srgbClr val="084A8B"/>
              </a:solidFill>
            </a:endParaRPr>
          </a:p>
          <a:p>
            <a:pPr marL="0" lvl="0" indent="0">
              <a:buClr>
                <a:srgbClr val="5FBBF5"/>
              </a:buClr>
              <a:buNone/>
            </a:pPr>
            <a:endParaRPr lang="cs-CZ" dirty="false" smtClean="false">
              <a:solidFill>
                <a:srgbClr val="084A8B"/>
              </a:solidFill>
            </a:endParaRPr>
          </a:p>
          <a:p>
            <a:pPr marL="414000" lvl="1" indent="0">
              <a:buNone/>
            </a:pPr>
            <a:endParaRPr lang="cs-CZ" dirty="false" smtClean="false"/>
          </a:p>
          <a:p>
            <a:endParaRPr lang="cs-CZ" dirty="false" smtClean="false"/>
          </a:p>
          <a:p>
            <a:endParaRPr lang="cs-CZ" dirty="false" smtClean="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1356635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Publicita v </a:t>
            </a:r>
            <a:r>
              <a:rPr lang="cs-CZ" dirty="false" err="true" smtClean="false"/>
              <a:t>ZoR</a:t>
            </a:r>
            <a:endParaRPr lang="cs-CZ" dirty="false"/>
          </a:p>
        </p:txBody>
      </p:sp>
      <p:sp>
        <p:nvSpPr>
          <p:cNvPr id="3" name="Zástupný symbol pro obsah 2"/>
          <p:cNvSpPr>
            <a:spLocks noGrp="true"/>
          </p:cNvSpPr>
          <p:nvPr>
            <p:ph idx="1"/>
          </p:nvPr>
        </p:nvSpPr>
        <p:spPr/>
        <p:txBody>
          <a:bodyPr/>
          <a:lstStyle/>
          <a:p>
            <a:r>
              <a:rPr lang="cs-CZ" dirty="false" smtClean="false"/>
              <a:t>2 záznamy k povinné publicitě</a:t>
            </a:r>
          </a:p>
          <a:p>
            <a:pPr lvl="1"/>
            <a:r>
              <a:rPr lang="cs-CZ" dirty="false"/>
              <a:t>Plakát u projektů ESF a u projektů ERDF/FS v hodnotě nižší než 500 000 EUR velikosti min A3 </a:t>
            </a:r>
            <a:endParaRPr lang="cs-CZ" dirty="false" smtClean="false"/>
          </a:p>
          <a:p>
            <a:pPr lvl="1"/>
            <a:r>
              <a:rPr lang="cs-CZ" dirty="false"/>
              <a:t>Povinné prvky jsou uvedeny na dokumentech, webových stránkách a dalších nosičích financovaných z evropských fondů v souladu s Pravidly pro </a:t>
            </a:r>
            <a:r>
              <a:rPr lang="cs-CZ" dirty="false" smtClean="false"/>
              <a:t>žadatele </a:t>
            </a:r>
            <a:r>
              <a:rPr lang="cs-CZ" dirty="false"/>
              <a:t>a příjemce a to v souladu s povinnými technickými </a:t>
            </a:r>
            <a:r>
              <a:rPr lang="cs-CZ" dirty="false" smtClean="false"/>
              <a:t>parametry</a:t>
            </a:r>
          </a:p>
          <a:p>
            <a:r>
              <a:rPr lang="cs-CZ" dirty="false" smtClean="false"/>
              <a:t>Příjemce musí vybrat buď ano nebo prozatím ne</a:t>
            </a:r>
          </a:p>
          <a:p>
            <a:r>
              <a:rPr lang="cs-CZ" dirty="false" smtClean="false"/>
              <a:t>pokud je publicitní povinnost splněna, příjemce již tyto záznamy nemusí vyplňovat</a:t>
            </a:r>
          </a:p>
          <a:p>
            <a:r>
              <a:rPr lang="cs-CZ" dirty="false" smtClean="false"/>
              <a:t>Mohou být uvedeny informace k dalším informačním opatřením</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3077621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smtClean="false"/>
              <a:t>Sankce za nedodržování povinností v oblasti informování a komunikace</a:t>
            </a:r>
            <a:endParaRPr lang="cs-CZ" sz="2800" dirty="false"/>
          </a:p>
        </p:txBody>
      </p:sp>
      <p:sp>
        <p:nvSpPr>
          <p:cNvPr id="3" name="Zástupný symbol pro obsah 2"/>
          <p:cNvSpPr>
            <a:spLocks noGrp="true"/>
          </p:cNvSpPr>
          <p:nvPr>
            <p:ph idx="1"/>
          </p:nvPr>
        </p:nvSpPr>
        <p:spPr>
          <a:xfrm>
            <a:off x="539552" y="1340768"/>
            <a:ext cx="8136456" cy="4653336"/>
          </a:xfrm>
        </p:spPr>
        <p:txBody>
          <a:bodyPr/>
          <a:lstStyle/>
          <a:p>
            <a:r>
              <a:rPr lang="cs-CZ" sz="1800" dirty="false"/>
              <a:t>J</a:t>
            </a:r>
            <a:r>
              <a:rPr lang="cs-CZ" sz="1800" dirty="false" smtClean="false"/>
              <a:t>akékoli </a:t>
            </a:r>
            <a:r>
              <a:rPr lang="cs-CZ" sz="1800" dirty="false"/>
              <a:t>pochybení podléhající sankci musí být viditelné/rozpoznatelné pouhým okem (tzn. případné nedostatky, které nejsou pouhým okem rozpoznatelné, nejsou sankcionovány</a:t>
            </a:r>
            <a:r>
              <a:rPr lang="cs-CZ" sz="1800" dirty="false" smtClean="false"/>
              <a:t>)</a:t>
            </a:r>
            <a:endParaRPr lang="cs-CZ" sz="1800" dirty="false"/>
          </a:p>
          <a:p>
            <a:r>
              <a:rPr lang="cs-CZ" sz="1800" dirty="false"/>
              <a:t>K</a:t>
            </a:r>
            <a:r>
              <a:rPr lang="cs-CZ" sz="1800" dirty="false" smtClean="false"/>
              <a:t> </a:t>
            </a:r>
            <a:r>
              <a:rPr lang="cs-CZ" sz="1800" dirty="false"/>
              <a:t>nápravě je vždy stanovena přiměřená </a:t>
            </a:r>
            <a:r>
              <a:rPr lang="cs-CZ" sz="1800" dirty="false" smtClean="false"/>
              <a:t>lhůta</a:t>
            </a:r>
            <a:endParaRPr lang="cs-CZ" sz="1800" dirty="false"/>
          </a:p>
          <a:p>
            <a:r>
              <a:rPr lang="cs-CZ" sz="1800" dirty="false"/>
              <a:t>M</a:t>
            </a:r>
            <a:r>
              <a:rPr lang="cs-CZ" sz="1800" dirty="false" smtClean="false"/>
              <a:t>aximální </a:t>
            </a:r>
            <a:r>
              <a:rPr lang="cs-CZ" sz="1800" dirty="false"/>
              <a:t>výše všech sankcí týkajících se pochybení v oblasti informování a komunikace na jeden projekt je 1.000.000 </a:t>
            </a:r>
            <a:r>
              <a:rPr lang="cs-CZ" sz="1800" dirty="false" smtClean="false"/>
              <a:t>Kč</a:t>
            </a:r>
            <a:endParaRPr lang="cs-CZ" sz="1800" dirty="false"/>
          </a:p>
          <a:p>
            <a:r>
              <a:rPr lang="cs-CZ" sz="1800" dirty="false"/>
              <a:t>S</a:t>
            </a:r>
            <a:r>
              <a:rPr lang="cs-CZ" sz="1800" dirty="false" smtClean="false"/>
              <a:t>ankce </a:t>
            </a:r>
            <a:r>
              <a:rPr lang="cs-CZ" sz="1800" dirty="false"/>
              <a:t>se u projektů, kterým byla podpora poskytnuta na základě rozhodnutí o poskytnutí dotace, vypočte ze základu celkové částky dotace, u ostatních </a:t>
            </a:r>
            <a:r>
              <a:rPr lang="cs-CZ" sz="1800" dirty="false" smtClean="false"/>
              <a:t>projektů se </a:t>
            </a:r>
            <a:r>
              <a:rPr lang="cs-CZ" sz="1800" dirty="false"/>
              <a:t>vypočte ze základu celkové částky podpory z OPZ na projekt, a sice v její aktuální výši v době udělení </a:t>
            </a:r>
            <a:r>
              <a:rPr lang="cs-CZ" sz="1800" dirty="false" smtClean="false"/>
              <a:t>sankce</a:t>
            </a:r>
            <a:endParaRPr lang="cs-CZ" sz="1800" dirty="false"/>
          </a:p>
          <a:p>
            <a:r>
              <a:rPr lang="cs-CZ" sz="1800" dirty="false"/>
              <a:t>V</a:t>
            </a:r>
            <a:r>
              <a:rPr lang="cs-CZ" sz="1800" dirty="false" smtClean="false"/>
              <a:t>eškerá </a:t>
            </a:r>
            <a:r>
              <a:rPr lang="cs-CZ" sz="1800" dirty="false"/>
              <a:t>dokumentace (výzvy k nápravě, sdělení pochybení apod.) je zajišťována elektronicky prostřednictvím IS KP2014</a:t>
            </a:r>
            <a:r>
              <a:rPr lang="cs-CZ" sz="1800" dirty="false" smtClean="false"/>
              <a:t>+</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310111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projektu</a:t>
            </a:r>
            <a:endParaRPr lang="cs-CZ" dirty="false"/>
          </a:p>
        </p:txBody>
      </p:sp>
      <p:sp>
        <p:nvSpPr>
          <p:cNvPr id="3" name="Zástupný symbol pro obsah 2"/>
          <p:cNvSpPr>
            <a:spLocks noGrp="true"/>
          </p:cNvSpPr>
          <p:nvPr>
            <p:ph idx="1"/>
          </p:nvPr>
        </p:nvSpPr>
        <p:spPr>
          <a:xfrm>
            <a:off x="540000" y="1268760"/>
            <a:ext cx="8064000" cy="4320000"/>
          </a:xfrm>
        </p:spPr>
        <p:txBody>
          <a:bodyPr/>
          <a:lstStyle/>
          <a:p>
            <a:r>
              <a:rPr lang="cs-CZ" dirty="false" smtClean="false"/>
              <a:t>Ve </a:t>
            </a:r>
            <a:r>
              <a:rPr lang="cs-CZ" dirty="false"/>
              <a:t>výjimečných případech může příjemce předložit zprávu o realizaci projektu mimo termíny vyplývající z právního </a:t>
            </a:r>
            <a:r>
              <a:rPr lang="cs-CZ" dirty="false" smtClean="false"/>
              <a:t>aktu;</a:t>
            </a:r>
          </a:p>
          <a:p>
            <a:r>
              <a:rPr lang="cs-CZ" b="true" dirty="false" smtClean="false"/>
              <a:t>Informovat v předstihu kontaktní osobu projektu             o předložení </a:t>
            </a:r>
            <a:r>
              <a:rPr lang="cs-CZ" b="true" dirty="false" err="true" smtClean="false"/>
              <a:t>ZoR</a:t>
            </a:r>
            <a:r>
              <a:rPr lang="cs-CZ" b="true" dirty="false"/>
              <a:t> </a:t>
            </a:r>
            <a:r>
              <a:rPr lang="cs-CZ" b="true" dirty="false" smtClean="false"/>
              <a:t>mimo termín vyplývající                              z právního aktu – podstatná změna podléhající změnovému řízení!</a:t>
            </a:r>
          </a:p>
          <a:p>
            <a:r>
              <a:rPr lang="cs-CZ" dirty="false" smtClean="false"/>
              <a:t>K </a:t>
            </a:r>
            <a:r>
              <a:rPr lang="cs-CZ" dirty="false"/>
              <a:t>podání zprávy i žádosti </a:t>
            </a:r>
            <a:r>
              <a:rPr lang="cs-CZ" dirty="false" smtClean="false"/>
              <a:t>musí dojít </a:t>
            </a:r>
            <a:r>
              <a:rPr lang="cs-CZ" b="true" dirty="false" smtClean="false"/>
              <a:t>nejpozději </a:t>
            </a:r>
            <a:r>
              <a:rPr lang="cs-CZ" b="true" dirty="false"/>
              <a:t>do 10 pracovních dní </a:t>
            </a:r>
            <a:r>
              <a:rPr lang="cs-CZ" dirty="false"/>
              <a:t>poté, co byla </a:t>
            </a:r>
            <a:r>
              <a:rPr lang="cs-CZ" dirty="false" smtClean="false"/>
              <a:t>ukončena administrace předchozích </a:t>
            </a:r>
            <a:r>
              <a:rPr lang="cs-CZ" dirty="false" err="true" smtClean="false"/>
              <a:t>ZoR</a:t>
            </a:r>
            <a:r>
              <a:rPr lang="cs-CZ" dirty="false" smtClean="false"/>
              <a:t> a změnových řízení (viz následující snímek);</a:t>
            </a:r>
            <a:endParaRPr lang="cs-CZ" dirty="false"/>
          </a:p>
          <a:p>
            <a:r>
              <a:rPr lang="cs-CZ" dirty="false"/>
              <a:t>N</a:t>
            </a:r>
            <a:r>
              <a:rPr lang="cs-CZ" dirty="false" smtClean="false"/>
              <a:t>edodržení </a:t>
            </a:r>
            <a:r>
              <a:rPr lang="cs-CZ" dirty="false"/>
              <a:t>termínů pro předkládání </a:t>
            </a:r>
            <a:r>
              <a:rPr lang="cs-CZ" dirty="false" err="true" smtClean="false"/>
              <a:t>ZoR</a:t>
            </a:r>
            <a:r>
              <a:rPr lang="cs-CZ" dirty="false" smtClean="false"/>
              <a:t> a </a:t>
            </a:r>
            <a:r>
              <a:rPr lang="cs-CZ" dirty="false" err="true" smtClean="false"/>
              <a:t>ŽoP</a:t>
            </a:r>
            <a:r>
              <a:rPr lang="cs-CZ" dirty="false" smtClean="false"/>
              <a:t> = sankce.</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3775465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187624" y="2780928"/>
            <a:ext cx="7272808" cy="1296144"/>
          </a:xfrm>
        </p:spPr>
        <p:txBody>
          <a:bodyPr/>
          <a:lstStyle/>
          <a:p>
            <a:r>
              <a:rPr lang="cs-CZ" dirty="false" smtClean="false"/>
              <a:t>Odkazy na dokumenty </a:t>
            </a:r>
            <a:br>
              <a:rPr lang="cs-CZ" dirty="false" smtClean="false"/>
            </a:br>
            <a:r>
              <a:rPr lang="cs-CZ" dirty="false" smtClean="false"/>
              <a:t>a potřebné informace</a:t>
            </a:r>
            <a:endParaRPr lang="cs-CZ" sz="2800" b="fals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539552" y="2852936"/>
            <a:ext cx="540000" cy="540000"/>
          </a:xfrm>
        </p:spPr>
      </p:pic>
    </p:spTree>
    <p:extLst>
      <p:ext uri="{BB962C8B-B14F-4D97-AF65-F5344CB8AC3E}">
        <p14:creationId xmlns:p14="http://schemas.microsoft.com/office/powerpoint/2010/main" val="249925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www.esFcr.cz</a:t>
            </a:r>
            <a:endParaRPr lang="cs-CZ" dirty="false"/>
          </a:p>
        </p:txBody>
      </p:sp>
      <p:sp>
        <p:nvSpPr>
          <p:cNvPr id="3" name="Zástupný symbol pro obsah 2"/>
          <p:cNvSpPr>
            <a:spLocks noGrp="true"/>
          </p:cNvSpPr>
          <p:nvPr>
            <p:ph idx="1"/>
          </p:nvPr>
        </p:nvSpPr>
        <p:spPr/>
        <p:txBody>
          <a:bodyPr/>
          <a:lstStyle/>
          <a:p>
            <a:endParaRPr lang="cs-CZ" dirty="false" smtClean="false"/>
          </a:p>
          <a:p>
            <a:r>
              <a:rPr lang="cs-CZ" dirty="false"/>
              <a:t>D</a:t>
            </a:r>
            <a:r>
              <a:rPr lang="cs-CZ" dirty="false" smtClean="false"/>
              <a:t>okumenty pro žadatele a příjemce jsou uloženy </a:t>
            </a:r>
            <a:r>
              <a:rPr lang="cs-CZ" dirty="false"/>
              <a:t>na </a:t>
            </a:r>
            <a:r>
              <a:rPr lang="cs-CZ" u="sng" dirty="false">
                <a:hlinkClick r:id="rId2"/>
              </a:rPr>
              <a:t>https://</a:t>
            </a:r>
            <a:r>
              <a:rPr lang="cs-CZ" u="sng" dirty="false" smtClean="false">
                <a:hlinkClick r:id="rId2"/>
              </a:rPr>
              <a:t>www.esfcr.cz/dokumenty-opz</a:t>
            </a:r>
            <a:endParaRPr lang="cs-CZ" u="sng" dirty="false" smtClean="false"/>
          </a:p>
          <a:p>
            <a:pPr marL="0" indent="0">
              <a:buNone/>
            </a:pPr>
            <a:endParaRPr lang="cs-CZ" u="sng" dirty="false" smtClean="false"/>
          </a:p>
          <a:p>
            <a:r>
              <a:rPr lang="cs-CZ" dirty="false"/>
              <a:t>ESF </a:t>
            </a:r>
            <a:r>
              <a:rPr lang="cs-CZ" dirty="false" smtClean="false"/>
              <a:t>fórum </a:t>
            </a:r>
            <a:r>
              <a:rPr lang="cs-CZ" dirty="false"/>
              <a:t>- </a:t>
            </a:r>
            <a:r>
              <a:rPr lang="cs-CZ" dirty="false" smtClean="false">
                <a:hlinkClick r:id="rId3"/>
              </a:rPr>
              <a:t>https://www.esfcr.cz/vyzvy-pro-usc-058-117</a:t>
            </a:r>
            <a:r>
              <a:rPr lang="cs-CZ" dirty="false" smtClean="false"/>
              <a:t> </a:t>
            </a:r>
            <a:endParaRPr lang="cs-CZ" u="sng" dirty="false" smtClean="false"/>
          </a:p>
          <a:p>
            <a:pPr marL="0" indent="0">
              <a:buNone/>
            </a:pPr>
            <a:endParaRPr lang="cs-CZ" u="sng" dirty="false" smtClean="false"/>
          </a:p>
          <a:p>
            <a:pPr marL="0" indent="0" algn="ctr">
              <a:buNone/>
            </a:pPr>
            <a:r>
              <a:rPr lang="cs-CZ" b="true" dirty="false" smtClean="false">
                <a:solidFill>
                  <a:srgbClr val="FF0000"/>
                </a:solidFill>
              </a:rPr>
              <a:t>Předpokládaná aktualizace dokumentů k 25. 5. 2018</a:t>
            </a:r>
            <a:endParaRPr lang="cs-CZ" b="true"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741022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UŽITEČNÉ </a:t>
            </a:r>
            <a:r>
              <a:rPr lang="cs-CZ" dirty="false" smtClean="false"/>
              <a:t>ODKAZY Pro Zor a ŽOP</a:t>
            </a:r>
            <a:endParaRPr lang="cs-CZ" dirty="false"/>
          </a:p>
        </p:txBody>
      </p:sp>
      <p:sp>
        <p:nvSpPr>
          <p:cNvPr id="3" name="Zástupný symbol pro obsah 2"/>
          <p:cNvSpPr>
            <a:spLocks noGrp="true"/>
          </p:cNvSpPr>
          <p:nvPr>
            <p:ph idx="1"/>
          </p:nvPr>
        </p:nvSpPr>
        <p:spPr>
          <a:xfrm>
            <a:off x="540000" y="1268760"/>
            <a:ext cx="8136456" cy="5256584"/>
          </a:xfrm>
        </p:spPr>
        <p:txBody>
          <a:bodyPr/>
          <a:lstStyle/>
          <a:p>
            <a:endParaRPr lang="cs-CZ" sz="1600" u="sng" dirty="false" smtClean="false">
              <a:hlinkClick r:id=""/>
            </a:endParaRPr>
          </a:p>
          <a:p>
            <a:r>
              <a:rPr lang="cs-CZ" sz="1600" u="sng" dirty="false" smtClean="false">
                <a:hlinkClick r:id=""/>
              </a:rPr>
              <a:t>https</a:t>
            </a:r>
            <a:r>
              <a:rPr lang="cs-CZ" sz="1600" u="sng" dirty="false">
                <a:hlinkClick r:id="rId2"/>
              </a:rPr>
              <a:t>://www.esfcr.cz/pokyny-k-vyplneni-zpravy-o-realizaci-zadosti-o-platbu-a-zadosti-o-zmenu-opz/-/dokument/809712</a:t>
            </a:r>
            <a:endParaRPr lang="cs-CZ" sz="1600" u="sng" dirty="false"/>
          </a:p>
          <a:p>
            <a:r>
              <a:rPr lang="cs-CZ" sz="1600" u="sng" dirty="false">
                <a:hlinkClick r:id="rId3"/>
              </a:rPr>
              <a:t>https://www.esfcr.cz/pokyny-k-vyplneni-zpravy-o-realizaci-zadosti-o-platbu-a-zadosti-o-zmenu-opz/-/dokument/809732</a:t>
            </a:r>
            <a:endParaRPr lang="cs-CZ" sz="1600" u="sng" dirty="false"/>
          </a:p>
          <a:p>
            <a:r>
              <a:rPr lang="cs-CZ" sz="1600" u="sng" dirty="false">
                <a:hlinkClick r:id="rId4"/>
              </a:rPr>
              <a:t>https://www.esfcr.cz/documents/21802/798871/Pokyny+pro+evidenci+rozsahu+a+typu+podpory+jednotliv%C3%BDm+podpo%C5%99en%C3%BDm+osob%C3%A1m/47844036-98d0-4c08-befa-ba98b55480bb</a:t>
            </a:r>
            <a:r>
              <a:rPr lang="cs-CZ" sz="1600" dirty="false"/>
              <a:t> </a:t>
            </a:r>
          </a:p>
          <a:p>
            <a:r>
              <a:rPr lang="cs-CZ" sz="1600" u="sng" dirty="false">
                <a:hlinkClick r:id="rId5"/>
              </a:rPr>
              <a:t>https://www.esfcr.cz/pokyny-k-vyplneni-zpravy-o-realizaci-zadosti-o-platbu-a-zadosti-o-zmenu-opz/-/dokument/2651257</a:t>
            </a:r>
            <a:r>
              <a:rPr lang="cs-CZ" sz="1600" dirty="false"/>
              <a:t> (vzor </a:t>
            </a:r>
            <a:r>
              <a:rPr lang="cs-CZ" sz="1600" dirty="false" smtClean="false"/>
              <a:t>jen pro </a:t>
            </a:r>
            <a:r>
              <a:rPr lang="cs-CZ" sz="1600" dirty="false"/>
              <a:t>záložku VEŘEJNÉ ZAKÁZKY)</a:t>
            </a:r>
          </a:p>
          <a:p>
            <a:r>
              <a:rPr lang="cs-CZ" sz="1600" u="sng" dirty="false">
                <a:hlinkClick r:id="rId6"/>
              </a:rPr>
              <a:t>https://www.esfcr.cz/technicka-podpora</a:t>
            </a:r>
            <a:endParaRPr lang="cs-CZ" sz="1600" dirty="false"/>
          </a:p>
          <a:p>
            <a:pPr marL="0" indent="0">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984250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www.esfcr.cz </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pic>
        <p:nvPicPr>
          <p:cNvPr id="7" name="Zástupný symbol pro obsah 6"/>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1043608" y="1340768"/>
            <a:ext cx="6696744" cy="5299666"/>
          </a:xfrm>
        </p:spPr>
      </p:pic>
    </p:spTree>
    <p:extLst>
      <p:ext uri="{BB962C8B-B14F-4D97-AF65-F5344CB8AC3E}">
        <p14:creationId xmlns:p14="http://schemas.microsoft.com/office/powerpoint/2010/main" val="1350447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www.esfcr.cz</a:t>
            </a:r>
            <a:endParaRPr lang="cs-CZ" dirty="false"/>
          </a:p>
        </p:txBody>
      </p:sp>
      <p:pic>
        <p:nvPicPr>
          <p:cNvPr id="5" name="Zástupný symbol pro obsah 4"/>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25648" y="1556792"/>
            <a:ext cx="9000045" cy="4778000"/>
          </a:xfrm>
        </p:spPr>
      </p:pic>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450638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Pracovní Výkazy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85187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třeba</a:t>
            </a:r>
          </a:p>
        </p:txBody>
      </p:sp>
      <p:sp>
        <p:nvSpPr>
          <p:cNvPr id="3" name="Zástupný symbol pro obsah 2"/>
          <p:cNvSpPr>
            <a:spLocks noGrp="true"/>
          </p:cNvSpPr>
          <p:nvPr>
            <p:ph idx="1"/>
          </p:nvPr>
        </p:nvSpPr>
        <p:spPr>
          <a:xfrm>
            <a:off x="611560" y="1628800"/>
            <a:ext cx="8064000" cy="4320000"/>
          </a:xfrm>
          <a:solidFill>
            <a:schemeClr val="bg1"/>
          </a:solidFill>
        </p:spPr>
        <p:txBody>
          <a:bodyPr>
            <a:noAutofit/>
          </a:bodyPr>
          <a:lstStyle/>
          <a:p>
            <a:r>
              <a:rPr lang="cs-CZ" sz="1800" dirty="false" smtClean="false"/>
              <a:t>Pracovní výkazy jsou u zaměstnance vyžadovány: </a:t>
            </a:r>
          </a:p>
          <a:p>
            <a:pPr lvl="1"/>
            <a:r>
              <a:rPr lang="cs-CZ" sz="1800" dirty="false"/>
              <a:t>Jedná se o pracovníka, který v rámci daného pracovně právního vztahu vykonává činnosti pro projekt i mimo </a:t>
            </a:r>
            <a:r>
              <a:rPr lang="cs-CZ" sz="1800" dirty="false" smtClean="false"/>
              <a:t>projekt</a:t>
            </a:r>
            <a:endParaRPr lang="cs-CZ" sz="1800" dirty="false"/>
          </a:p>
          <a:p>
            <a:pPr lvl="1"/>
            <a:r>
              <a:rPr lang="cs-CZ" sz="1800" dirty="false"/>
              <a:t>Jedná se o projekt, ve kterém se využívají NN a popis pracovní činnosti u dané pracovní pozice obsahuje činnosti spadající jak do PN, tak do NN</a:t>
            </a:r>
          </a:p>
          <a:p>
            <a:endParaRPr lang="cs-CZ" sz="1800" b="true" dirty="false"/>
          </a:p>
          <a:p>
            <a:r>
              <a:rPr lang="cs-CZ" sz="1800" dirty="false" smtClean="false">
                <a:solidFill>
                  <a:srgbClr val="FF0000"/>
                </a:solidFill>
              </a:rPr>
              <a:t>Doporučení: </a:t>
            </a:r>
            <a:r>
              <a:rPr lang="cs-CZ" sz="1800" dirty="false" smtClean="false"/>
              <a:t>spolu s první </a:t>
            </a:r>
            <a:r>
              <a:rPr lang="cs-CZ" sz="1800" dirty="false" err="true" smtClean="false"/>
              <a:t>ZoR</a:t>
            </a:r>
            <a:r>
              <a:rPr lang="cs-CZ" sz="1800" dirty="false" smtClean="false"/>
              <a:t> poskytnout tabulku Přehled členů RT, kde bude ke každé pozici uvedena pracovní náplň, úvazek a typ smlouvy</a:t>
            </a: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1656084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a:t>
            </a:r>
            <a:r>
              <a:rPr lang="cs-CZ" dirty="false" smtClean="false"/>
              <a:t>třeba (II)</a:t>
            </a:r>
            <a:endParaRPr lang="cs-CZ" dirty="false"/>
          </a:p>
        </p:txBody>
      </p:sp>
      <p:sp>
        <p:nvSpPr>
          <p:cNvPr id="3" name="Zástupný symbol pro obsah 2"/>
          <p:cNvSpPr>
            <a:spLocks noGrp="true"/>
          </p:cNvSpPr>
          <p:nvPr>
            <p:ph idx="1"/>
          </p:nvPr>
        </p:nvSpPr>
        <p:spPr/>
        <p:txBody>
          <a:bodyPr>
            <a:normAutofit fontScale="92500"/>
          </a:bodyPr>
          <a:lstStyle/>
          <a:p>
            <a:r>
              <a:rPr lang="cs-CZ" dirty="false"/>
              <a:t>samostatná smlouva/dohoda pro projekt, která obsahuje činnosti výhradně spadající do PN – </a:t>
            </a:r>
            <a:r>
              <a:rPr lang="cs-CZ" b="true" dirty="false"/>
              <a:t>pracovní výkaz se nedokládá</a:t>
            </a:r>
          </a:p>
          <a:p>
            <a:r>
              <a:rPr lang="cs-CZ" dirty="false"/>
              <a:t>Dodatek ke</a:t>
            </a:r>
            <a:r>
              <a:rPr lang="cs-CZ" b="true" dirty="false"/>
              <a:t> </a:t>
            </a:r>
            <a:r>
              <a:rPr lang="cs-CZ" dirty="false"/>
              <a:t>stávající smlouvě – </a:t>
            </a:r>
            <a:r>
              <a:rPr lang="cs-CZ" b="true" dirty="false"/>
              <a:t>pracovní výkaz se dokládá</a:t>
            </a:r>
          </a:p>
          <a:p>
            <a:r>
              <a:rPr lang="cs-CZ" dirty="false" smtClean="false"/>
              <a:t>Pozice hrazeny formou cílových odměn (nulové úvazky) – </a:t>
            </a:r>
            <a:r>
              <a:rPr lang="cs-CZ" b="true" dirty="false" smtClean="false"/>
              <a:t>pracovní výkaz se dokládá</a:t>
            </a:r>
          </a:p>
          <a:p>
            <a:r>
              <a:rPr lang="cs-CZ" dirty="false" smtClean="false"/>
              <a:t>k </a:t>
            </a:r>
            <a:r>
              <a:rPr lang="cs-CZ" dirty="false" err="true" smtClean="false"/>
              <a:t>ŽoP</a:t>
            </a:r>
            <a:r>
              <a:rPr lang="cs-CZ" dirty="false" smtClean="false"/>
              <a:t> se dokládají pracovní výkazy, pokud </a:t>
            </a:r>
            <a:r>
              <a:rPr lang="cs-CZ" dirty="false" err="true" smtClean="false"/>
              <a:t>superhrubá</a:t>
            </a:r>
            <a:r>
              <a:rPr lang="cs-CZ" dirty="false" smtClean="false"/>
              <a:t> mzda překročí 10 000 Kč za daný měsíc, ostatní pracovní výkazy musí mít příjemce k dispozici pro kontrolu na místě</a:t>
            </a:r>
          </a:p>
          <a:p>
            <a:pPr lvl="1"/>
            <a:r>
              <a:rPr lang="cs-CZ" b="true" dirty="false" smtClean="false"/>
              <a:t>Nulové pozice dokládají všechny výkazy</a:t>
            </a:r>
            <a:endParaRPr lang="cs-CZ"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2152600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 - </a:t>
            </a:r>
            <a:r>
              <a:rPr lang="cs-CZ" dirty="false" smtClean="false"/>
              <a:t>důležité</a:t>
            </a:r>
            <a:endParaRPr lang="cs-CZ" dirty="false"/>
          </a:p>
        </p:txBody>
      </p:sp>
      <p:sp>
        <p:nvSpPr>
          <p:cNvPr id="3" name="Zástupný symbol pro obsah 2"/>
          <p:cNvSpPr>
            <a:spLocks noGrp="true"/>
          </p:cNvSpPr>
          <p:nvPr>
            <p:ph idx="1"/>
          </p:nvPr>
        </p:nvSpPr>
        <p:spPr/>
        <p:txBody>
          <a:bodyPr/>
          <a:lstStyle/>
          <a:p>
            <a:r>
              <a:rPr lang="cs-CZ" sz="1800" dirty="false"/>
              <a:t>Zpracovávají se každý kalendářní měsíc</a:t>
            </a:r>
          </a:p>
          <a:p>
            <a:r>
              <a:rPr lang="cs-CZ" sz="1800" dirty="false"/>
              <a:t>Vyplní se skupina činností tvořící jeden celek nebo jeden výstup a vazba na konkrétní KA</a:t>
            </a:r>
          </a:p>
          <a:p>
            <a:r>
              <a:rPr lang="cs-CZ" sz="1800" dirty="false"/>
              <a:t>Hodnoty strávené prací mimo projekt nebo NN se zahrnou do celkových údajů za </a:t>
            </a:r>
            <a:r>
              <a:rPr lang="cs-CZ" sz="1800" dirty="false" smtClean="false"/>
              <a:t>měsíc (kolonka ‚počet skutečně odpracovaných hodin‘), </a:t>
            </a:r>
            <a:r>
              <a:rPr lang="cs-CZ" sz="1800" dirty="false"/>
              <a:t>ale </a:t>
            </a:r>
            <a:r>
              <a:rPr lang="cs-CZ" sz="1800" b="true" dirty="false" smtClean="false"/>
              <a:t>nesmí  se objevit v popisu </a:t>
            </a:r>
            <a:r>
              <a:rPr lang="cs-CZ" sz="1800" b="true" dirty="false"/>
              <a:t>činnosti</a:t>
            </a:r>
          </a:p>
          <a:p>
            <a:r>
              <a:rPr lang="cs-CZ" sz="1800" dirty="false"/>
              <a:t>Vzor na  </a:t>
            </a:r>
            <a:r>
              <a:rPr lang="cs-CZ" sz="1800" dirty="false">
                <a:hlinkClick r:id="rId3"/>
              </a:rPr>
              <a:t>http://www.esfcr.cz/file/9196/</a:t>
            </a:r>
            <a:endParaRPr lang="cs-CZ" sz="18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301253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Pracovní výkaz - obsah</a:t>
            </a:r>
            <a:endParaRPr lang="cs-CZ" dirty="false"/>
          </a:p>
        </p:txBody>
      </p:sp>
      <p:sp>
        <p:nvSpPr>
          <p:cNvPr id="3" name="Zástupný symbol pro obsah 2"/>
          <p:cNvSpPr>
            <a:spLocks noGrp="true"/>
          </p:cNvSpPr>
          <p:nvPr>
            <p:ph idx="1"/>
          </p:nvPr>
        </p:nvSpPr>
        <p:spPr>
          <a:xfrm>
            <a:off x="540000" y="1556792"/>
            <a:ext cx="8064000" cy="4320000"/>
          </a:xfrm>
        </p:spPr>
        <p:txBody>
          <a:bodyPr/>
          <a:lstStyle/>
          <a:p>
            <a:pPr>
              <a:lnSpc>
                <a:spcPct val="100000"/>
              </a:lnSpc>
            </a:pPr>
            <a:r>
              <a:rPr lang="cs-CZ" sz="1800" dirty="false"/>
              <a:t>Identifikace projektu</a:t>
            </a:r>
          </a:p>
          <a:p>
            <a:pPr>
              <a:lnSpc>
                <a:spcPct val="100000"/>
              </a:lnSpc>
            </a:pPr>
            <a:r>
              <a:rPr lang="cs-CZ" sz="1800" dirty="false"/>
              <a:t>Identifikační údaje pracovníka</a:t>
            </a:r>
          </a:p>
          <a:p>
            <a:pPr>
              <a:lnSpc>
                <a:spcPct val="100000"/>
              </a:lnSpc>
            </a:pPr>
            <a:r>
              <a:rPr lang="cs-CZ" sz="1800" dirty="false"/>
              <a:t>Fond pracovní doby v hodinách</a:t>
            </a:r>
          </a:p>
          <a:p>
            <a:pPr>
              <a:lnSpc>
                <a:spcPct val="100000"/>
              </a:lnSpc>
            </a:pPr>
            <a:r>
              <a:rPr lang="cs-CZ" sz="1800" dirty="false"/>
              <a:t>Počet hodin dovolené/nemocenské/ostatních překážek celkem a z toho počet hodin dovolené pro projekt (jen odměňování v režimu skutečně vykazovaných výdajů)</a:t>
            </a:r>
          </a:p>
          <a:p>
            <a:pPr>
              <a:lnSpc>
                <a:spcPct val="100000"/>
              </a:lnSpc>
            </a:pPr>
            <a:r>
              <a:rPr lang="cs-CZ" sz="1800" dirty="false"/>
              <a:t>Počet skutečně odpracovaných hodin a z toho hodin odpracovaných hodin pro projekt</a:t>
            </a:r>
          </a:p>
          <a:p>
            <a:pPr>
              <a:lnSpc>
                <a:spcPct val="100000"/>
              </a:lnSpc>
            </a:pPr>
            <a:r>
              <a:rPr lang="cs-CZ" sz="1800" dirty="false"/>
              <a:t>Vykonané skupiny činností pro projekt + počet hodin (netřeba dodávat konkrétní dny)</a:t>
            </a:r>
          </a:p>
          <a:p>
            <a:pPr>
              <a:lnSpc>
                <a:spcPct val="100000"/>
              </a:lnSpc>
            </a:pPr>
            <a:r>
              <a:rPr lang="cs-CZ" sz="1800" dirty="false"/>
              <a:t>Prohlášení o pravdivosti údajů, podpis a datum zaměstnance a osoby oprávněné potvrdit pravdivost výkazu</a:t>
            </a:r>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302677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projektu</a:t>
            </a:r>
            <a:endParaRPr lang="cs-CZ" dirty="false"/>
          </a:p>
        </p:txBody>
      </p:sp>
      <p:sp>
        <p:nvSpPr>
          <p:cNvPr id="3" name="Zástupný symbol pro obsah 2"/>
          <p:cNvSpPr>
            <a:spLocks noGrp="true"/>
          </p:cNvSpPr>
          <p:nvPr>
            <p:ph idx="1"/>
          </p:nvPr>
        </p:nvSpPr>
        <p:spPr>
          <a:xfrm>
            <a:off x="540000" y="1629280"/>
            <a:ext cx="8064000" cy="4320000"/>
          </a:xfrm>
        </p:spPr>
        <p:txBody>
          <a:bodyPr/>
          <a:lstStyle/>
          <a:p>
            <a:r>
              <a:rPr lang="cs-CZ" dirty="false" smtClean="false"/>
              <a:t>V </a:t>
            </a:r>
            <a:r>
              <a:rPr lang="cs-CZ" dirty="false"/>
              <a:t>IS KP14+ lze zprávu o realizaci projektu a také žádost o platbu </a:t>
            </a:r>
            <a:r>
              <a:rPr lang="cs-CZ" dirty="false" smtClean="false"/>
              <a:t>vypracovat teprve poté, co:</a:t>
            </a:r>
          </a:p>
          <a:p>
            <a:pPr lvl="1"/>
            <a:r>
              <a:rPr lang="cs-CZ" dirty="false" smtClean="false"/>
              <a:t>je </a:t>
            </a:r>
            <a:r>
              <a:rPr lang="cs-CZ" dirty="false"/>
              <a:t>ukončena administrace všech </a:t>
            </a:r>
            <a:r>
              <a:rPr lang="cs-CZ" b="true" dirty="false"/>
              <a:t>dříve podaných zpráv </a:t>
            </a:r>
            <a:r>
              <a:rPr lang="cs-CZ" dirty="false"/>
              <a:t>o realizaci projektu a žádostí o </a:t>
            </a:r>
            <a:r>
              <a:rPr lang="cs-CZ" dirty="false" smtClean="false"/>
              <a:t>platbu;</a:t>
            </a:r>
          </a:p>
          <a:p>
            <a:pPr lvl="1"/>
            <a:r>
              <a:rPr lang="cs-CZ" dirty="false" smtClean="false"/>
              <a:t>je </a:t>
            </a:r>
            <a:r>
              <a:rPr lang="cs-CZ" dirty="false"/>
              <a:t>ukončena administrace všech zahájených </a:t>
            </a:r>
            <a:r>
              <a:rPr lang="cs-CZ" b="true" dirty="false"/>
              <a:t>změnových řízení </a:t>
            </a:r>
            <a:r>
              <a:rPr lang="cs-CZ" dirty="false"/>
              <a:t>(tj. žádostí o změnu) týkajících se </a:t>
            </a:r>
            <a:r>
              <a:rPr lang="cs-CZ" b="true" dirty="false"/>
              <a:t>rozpočtu nebo finančního plánu</a:t>
            </a:r>
            <a:r>
              <a:rPr lang="cs-CZ" dirty="false"/>
              <a:t>, u kterých datum změny platnosti spadá do monitorovacího období, za které by měla být podána zpráva o realizaci projektu či žádost o </a:t>
            </a:r>
            <a:r>
              <a:rPr lang="cs-CZ" dirty="false" smtClean="false"/>
              <a:t>platbu;</a:t>
            </a:r>
          </a:p>
          <a:p>
            <a:pPr lvl="1"/>
            <a:r>
              <a:rPr lang="cs-CZ" dirty="false" smtClean="false"/>
              <a:t>je </a:t>
            </a:r>
            <a:r>
              <a:rPr lang="cs-CZ" dirty="false"/>
              <a:t>ukončena administrace všech změnových řízení (tj. žádostí o změnu) týkajících se </a:t>
            </a:r>
            <a:r>
              <a:rPr lang="cs-CZ" b="true" dirty="false"/>
              <a:t>jakékoli podstatné změny </a:t>
            </a:r>
            <a:r>
              <a:rPr lang="cs-CZ" dirty="false"/>
              <a:t>projektu, u níž datum platnosti spadá do monitorovacího období, za které by měla být podána zpráva o realizaci projektu či žádost o </a:t>
            </a:r>
            <a:r>
              <a:rPr lang="cs-CZ" dirty="false" smtClean="false"/>
              <a:t>platbu.</a:t>
            </a:r>
            <a:endParaRPr lang="cs-CZ" dirty="false"/>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spTree>
    <p:extLst>
      <p:ext uri="{BB962C8B-B14F-4D97-AF65-F5344CB8AC3E}">
        <p14:creationId xmlns:p14="http://schemas.microsoft.com/office/powerpoint/2010/main" val="4270358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smtClean="false"/>
              <a:t>Pracovní výkaz – vzor (1)</a:t>
            </a:r>
            <a:endParaRPr lang="cs-CZ" dirty="false"/>
          </a:p>
        </p:txBody>
      </p:sp>
      <p:pic>
        <p:nvPicPr>
          <p:cNvPr id="5" name="Zástupný symbol pro obsah 4" descr="Výřez obrazovky"/>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1930497" y="1800225"/>
            <a:ext cx="5283005" cy="4319588"/>
          </a:xfrm>
        </p:spPr>
      </p:pic>
      <p:sp>
        <p:nvSpPr>
          <p:cNvPr id="4" name="Zástupný symbol pro číslo snímku 3"/>
          <p:cNvSpPr>
            <a:spLocks noGrp="true"/>
          </p:cNvSpPr>
          <p:nvPr>
            <p:ph type="sldNum" sz="quarter" idx="12"/>
          </p:nvPr>
        </p:nvSpPr>
        <p:spPr/>
        <p:txBody>
          <a:bodyPr/>
          <a:lstStyle/>
          <a:p>
            <a:pPr>
              <a:defRPr/>
            </a:pPr>
            <a:fld id="{0372D366-454F-4275-A96E-202851A433E2}" type="slidenum">
              <a:rPr lang="cs-CZ" smtClean="false"/>
              <a:pPr>
                <a:defRPr/>
              </a:pPr>
              <a:t>50</a:t>
            </a:fld>
            <a:endParaRPr lang="cs-CZ" dirty="false"/>
          </a:p>
        </p:txBody>
      </p:sp>
    </p:spTree>
    <p:extLst>
      <p:ext uri="{BB962C8B-B14F-4D97-AF65-F5344CB8AC3E}">
        <p14:creationId xmlns:p14="http://schemas.microsoft.com/office/powerpoint/2010/main" val="1260412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smtClean="false"/>
              <a:t>Pracovní výkaz - vzor (2)</a:t>
            </a:r>
            <a:endParaRPr lang="cs-CZ" dirty="false"/>
          </a:p>
        </p:txBody>
      </p:sp>
      <p:sp>
        <p:nvSpPr>
          <p:cNvPr id="4" name="Zástupný symbol pro číslo snímku 3"/>
          <p:cNvSpPr>
            <a:spLocks noGrp="true"/>
          </p:cNvSpPr>
          <p:nvPr>
            <p:ph type="sldNum" sz="quarter" idx="12"/>
          </p:nvPr>
        </p:nvSpPr>
        <p:spPr/>
        <p:txBody>
          <a:bodyPr/>
          <a:lstStyle/>
          <a:p>
            <a:pPr>
              <a:defRPr/>
            </a:pPr>
            <a:fld id="{0372D366-454F-4275-A96E-202851A433E2}" type="slidenum">
              <a:rPr lang="cs-CZ" smtClean="false"/>
              <a:pPr>
                <a:defRPr/>
              </a:pPr>
              <a:t>51</a:t>
            </a:fld>
            <a:endParaRPr lang="cs-CZ" dirty="false"/>
          </a:p>
        </p:txBody>
      </p:sp>
      <p:pic>
        <p:nvPicPr>
          <p:cNvPr id="7" name="Zástupný symbol pro obsah 6" descr="Výřez obrazovky"/>
          <p:cNvPicPr>
            <a:picLocks noGrp="true" noChangeAspect="true"/>
          </p:cNvPicPr>
          <p:nvPr>
            <p:ph idx="1"/>
          </p:nvPr>
        </p:nvPicPr>
        <p:blipFill>
          <a:blip cstate="print" r:embed="rId2">
            <a:extLst>
              <a:ext uri="{28A0092B-C50C-407E-A947-70E740481C1C}">
                <a14:useLocalDpi xmlns:a14="http://schemas.microsoft.com/office/drawing/2010/main" val="0"/>
              </a:ext>
            </a:extLst>
          </a:blip>
          <a:stretch>
            <a:fillRect/>
          </a:stretch>
        </p:blipFill>
        <p:spPr>
          <a:xfrm>
            <a:off x="1390205" y="1921384"/>
            <a:ext cx="6363589" cy="4077269"/>
          </a:xfrm>
        </p:spPr>
      </p:pic>
    </p:spTree>
    <p:extLst>
      <p:ext uri="{BB962C8B-B14F-4D97-AF65-F5344CB8AC3E}">
        <p14:creationId xmlns:p14="http://schemas.microsoft.com/office/powerpoint/2010/main" val="31499133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Pracovní výkaz  - nulové pozice</a:t>
            </a:r>
            <a:endParaRPr lang="cs-CZ" dirty="false"/>
          </a:p>
        </p:txBody>
      </p:sp>
      <p:sp>
        <p:nvSpPr>
          <p:cNvPr id="3" name="Zástupný symbol pro obsah 2"/>
          <p:cNvSpPr>
            <a:spLocks noGrp="true"/>
          </p:cNvSpPr>
          <p:nvPr>
            <p:ph idx="1"/>
          </p:nvPr>
        </p:nvSpPr>
        <p:spPr/>
        <p:txBody>
          <a:bodyPr/>
          <a:lstStyle/>
          <a:p>
            <a:r>
              <a:rPr lang="cs-CZ" dirty="false" smtClean="false"/>
              <a:t>I když je odměna za delší časový úsek, </a:t>
            </a:r>
            <a:r>
              <a:rPr lang="cs-CZ" b="true" dirty="false" smtClean="false"/>
              <a:t>pracovní výkazy se předkládají za každý měsíc</a:t>
            </a:r>
          </a:p>
          <a:p>
            <a:r>
              <a:rPr lang="cs-CZ" dirty="false" smtClean="false"/>
              <a:t>Vyplňuje se identifikační údaje Celkový fond pracovní doby a činnosti, do ostatních polí stačí uvést NR</a:t>
            </a:r>
          </a:p>
          <a:p>
            <a:r>
              <a:rPr lang="cs-CZ" dirty="false" smtClean="false"/>
              <a:t>Pracovní výkazy se k </a:t>
            </a:r>
            <a:r>
              <a:rPr lang="cs-CZ" dirty="false" err="true" smtClean="false"/>
              <a:t>ŽoP</a:t>
            </a:r>
            <a:r>
              <a:rPr lang="cs-CZ" dirty="false" smtClean="false"/>
              <a:t> dokládají, i když je odměna menší než 10 000 Kč.</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128756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Nedostatky ve výkazu práce</a:t>
            </a:r>
            <a:endParaRPr lang="cs-CZ" dirty="false"/>
          </a:p>
        </p:txBody>
      </p:sp>
      <p:sp>
        <p:nvSpPr>
          <p:cNvPr id="3" name="Zástupný symbol pro obsah 2"/>
          <p:cNvSpPr>
            <a:spLocks noGrp="true"/>
          </p:cNvSpPr>
          <p:nvPr>
            <p:ph idx="1"/>
          </p:nvPr>
        </p:nvSpPr>
        <p:spPr/>
        <p:txBody>
          <a:bodyPr/>
          <a:lstStyle/>
          <a:p>
            <a:pPr>
              <a:buFont typeface="Arial" panose="020B0604020202020204" pitchFamily="34" charset="0"/>
              <a:buChar char="•"/>
            </a:pPr>
            <a:r>
              <a:rPr lang="cs-CZ" sz="1800" dirty="false" smtClean="false"/>
              <a:t>Není možné řešit doložením zcela nových pracovních výkazů</a:t>
            </a:r>
          </a:p>
          <a:p>
            <a:pPr>
              <a:buFont typeface="Arial" panose="020B0604020202020204" pitchFamily="34" charset="0"/>
              <a:buChar char="•"/>
            </a:pPr>
            <a:r>
              <a:rPr lang="cs-CZ" sz="1800" dirty="false" smtClean="false"/>
              <a:t>Opravy a doplnění musí být zaznamenány v původním pracovním výkazu podobně jako se provádí opravy na účetním dokladu (tzn. přeškrtnutím původní hodnoty tak, aby byla stále čitelná a dopsáním nové s označením kdo a kdy opravu provedl</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3851795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907704" y="2780928"/>
            <a:ext cx="6479912" cy="1584176"/>
          </a:xfrm>
        </p:spPr>
        <p:txBody>
          <a:bodyPr/>
          <a:lstStyle/>
          <a:p>
            <a:r>
              <a:rPr lang="cs-CZ" dirty="false" smtClean="false"/>
              <a:t/>
            </a:r>
            <a:br>
              <a:rPr lang="cs-CZ" dirty="false" smtClean="false"/>
            </a:br>
            <a:r>
              <a:rPr lang="cs-CZ" dirty="false" smtClean="false"/>
              <a:t>ŽÁDOST O PLATBU</a:t>
            </a:r>
            <a:r>
              <a:rPr lang="cs-CZ" dirty="false"/>
              <a:t/>
            </a:r>
            <a:br>
              <a:rPr lang="cs-CZ" dirty="false"/>
            </a:br>
            <a:r>
              <a:rPr lang="cs-CZ" b="false" baseline="0" dirty="false" smtClean="false"/>
              <a:t/>
            </a:r>
            <a:br>
              <a:rPr lang="cs-CZ" b="false" baseline="0" dirty="false" smtClean="false"/>
            </a:br>
            <a:endParaRPr lang="cs-CZ" sz="3200" b="false" cap="none" dirty="false"/>
          </a:p>
        </p:txBody>
      </p:sp>
      <p:pic>
        <p:nvPicPr>
          <p:cNvPr id="3"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827584" y="3356992"/>
            <a:ext cx="540000" cy="540000"/>
          </a:xfrm>
        </p:spPr>
      </p:pic>
    </p:spTree>
    <p:extLst>
      <p:ext uri="{BB962C8B-B14F-4D97-AF65-F5344CB8AC3E}">
        <p14:creationId xmlns:p14="http://schemas.microsoft.com/office/powerpoint/2010/main" val="23317261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a:t>
            </a:r>
            <a:endParaRPr lang="cs-CZ" dirty="false"/>
          </a:p>
        </p:txBody>
      </p:sp>
      <p:sp>
        <p:nvSpPr>
          <p:cNvPr id="3" name="Zástupný symbol pro obsah 2"/>
          <p:cNvSpPr>
            <a:spLocks noGrp="true"/>
          </p:cNvSpPr>
          <p:nvPr>
            <p:ph idx="1"/>
          </p:nvPr>
        </p:nvSpPr>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smtClean="false"/>
              <a:t>Ex ante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dirty="false" smtClean="false"/>
              <a:t>Výdaje a účetní doklady</a:t>
            </a:r>
          </a:p>
          <a:p>
            <a:pPr marL="432000" lvl="1" indent="-432000">
              <a:lnSpc>
                <a:spcPts val="2880"/>
              </a:lnSpc>
              <a:spcBef>
                <a:spcPts val="600"/>
              </a:spcBef>
              <a:spcAft>
                <a:spcPts val="600"/>
              </a:spcAft>
              <a:buSzPct val="100000"/>
              <a:buFont typeface="Wingdings" panose="05000000000000000000" pitchFamily="2" charset="2"/>
              <a:buChar char=""/>
            </a:pPr>
            <a:r>
              <a:rPr lang="cs-CZ" dirty="false" smtClean="false"/>
              <a:t>Soupisky</a:t>
            </a:r>
          </a:p>
          <a:p>
            <a:pPr marL="432000" lvl="1" indent="-432000">
              <a:lnSpc>
                <a:spcPts val="2880"/>
              </a:lnSpc>
              <a:spcBef>
                <a:spcPts val="600"/>
              </a:spcBef>
              <a:spcAft>
                <a:spcPts val="600"/>
              </a:spcAft>
              <a:buSzPct val="100000"/>
              <a:buFont typeface="Wingdings" panose="05000000000000000000" pitchFamily="2" charset="2"/>
              <a:buChar char=""/>
            </a:pPr>
            <a:r>
              <a:rPr lang="cs-CZ" dirty="false" smtClean="false"/>
              <a:t>Přímé a nepřímé náklady</a:t>
            </a:r>
          </a:p>
          <a:p>
            <a:pPr marL="432000" lvl="1" indent="-432000">
              <a:lnSpc>
                <a:spcPts val="2880"/>
              </a:lnSpc>
              <a:spcBef>
                <a:spcPts val="600"/>
              </a:spcBef>
              <a:spcAft>
                <a:spcPts val="600"/>
              </a:spcAft>
              <a:buSzPct val="100000"/>
              <a:buFont typeface="Wingdings" panose="05000000000000000000" pitchFamily="2" charset="2"/>
              <a:buChar char=""/>
            </a:pPr>
            <a:r>
              <a:rPr lang="cs-CZ" dirty="false" err="true" smtClean="false"/>
              <a:t>ŽoP</a:t>
            </a:r>
            <a:r>
              <a:rPr lang="cs-CZ" dirty="false" smtClean="false"/>
              <a:t> v IS KP 14+</a:t>
            </a:r>
            <a:endParaRPr lang="cs-CZ" dirty="false"/>
          </a:p>
        </p:txBody>
      </p:sp>
      <p:sp>
        <p:nvSpPr>
          <p:cNvPr id="4" name="Zástupný symbol pro obsah 3"/>
          <p:cNvSpPr>
            <a:spLocks noGrp="true"/>
          </p:cNvSpPr>
          <p:nvPr>
            <p:ph idx="10"/>
          </p:nvPr>
        </p:nvSpPr>
        <p:spPr>
          <a:xfrm>
            <a:off x="4644000" y="1800000"/>
            <a:ext cx="3960000" cy="4509320"/>
          </a:xfrm>
        </p:spPr>
        <p:txBody>
          <a:bodyPr/>
          <a:lstStyle/>
          <a:p>
            <a:pPr marL="666000" lvl="2" indent="0">
              <a:buNone/>
            </a:pPr>
            <a:endParaRPr lang="cs-CZ" sz="1600" dirty="false" smtClean="false"/>
          </a:p>
          <a:p>
            <a:pPr marL="666000" lvl="2" indent="0">
              <a:buNone/>
            </a:pPr>
            <a:endParaRPr lang="cs-CZ" sz="1600"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2489568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Ex ante režim financování</a:t>
            </a:r>
            <a:endParaRPr lang="cs-CZ" dirty="false"/>
          </a:p>
        </p:txBody>
      </p:sp>
      <p:sp>
        <p:nvSpPr>
          <p:cNvPr id="6" name="Zástupný symbol pro obsah 5"/>
          <p:cNvSpPr>
            <a:spLocks noGrp="true"/>
          </p:cNvSpPr>
          <p:nvPr>
            <p:ph idx="1"/>
          </p:nvPr>
        </p:nvSpPr>
        <p:spPr/>
        <p:txBody>
          <a:bodyPr/>
          <a:lstStyle/>
          <a:p>
            <a:r>
              <a:rPr lang="cs-CZ" sz="2000" dirty="false" smtClean="false"/>
              <a:t>První zálohová platba – poskytnuta do 20 pracovních dnů od akceptace vydaného právního aktu ze strany příjemce ve výši 30 %</a:t>
            </a:r>
          </a:p>
          <a:p>
            <a:endParaRPr lang="cs-CZ" sz="2000" dirty="false" smtClean="false"/>
          </a:p>
          <a:p>
            <a:r>
              <a:rPr lang="cs-CZ" sz="2000" dirty="false" smtClean="false"/>
              <a:t>Další zálohové platby – maximálně ve výši vzniklých a vyúčtovaných způsobilých výdajů, které jsou zařazeny do žádosti o platbu</a:t>
            </a:r>
            <a:endParaRPr lang="cs-CZ" sz="2000" dirty="false"/>
          </a:p>
        </p:txBody>
      </p:sp>
      <p:sp>
        <p:nvSpPr>
          <p:cNvPr id="5" name="Zástupný symbol pro číslo snímku 4"/>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3112208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Dokladování výdajů </a:t>
            </a:r>
            <a:endParaRPr lang="cs-CZ" dirty="false"/>
          </a:p>
        </p:txBody>
      </p:sp>
      <p:sp>
        <p:nvSpPr>
          <p:cNvPr id="3" name="Zástupný symbol pro obsah 2"/>
          <p:cNvSpPr>
            <a:spLocks noGrp="true"/>
          </p:cNvSpPr>
          <p:nvPr>
            <p:ph idx="1"/>
          </p:nvPr>
        </p:nvSpPr>
        <p:spPr/>
        <p:txBody>
          <a:bodyPr/>
          <a:lstStyle/>
          <a:p>
            <a:r>
              <a:rPr lang="cs-CZ" sz="2000" dirty="false"/>
              <a:t>Všechny </a:t>
            </a:r>
            <a:r>
              <a:rPr lang="cs-CZ" sz="2000" b="true" dirty="false"/>
              <a:t>způsobilé výdaje </a:t>
            </a:r>
            <a:r>
              <a:rPr lang="cs-CZ" sz="2000" dirty="false"/>
              <a:t>projektu, které nepatří do nepřímých nákladů, musí </a:t>
            </a:r>
            <a:r>
              <a:rPr lang="cs-CZ" sz="2000" b="true" dirty="false"/>
              <a:t>být</a:t>
            </a:r>
            <a:r>
              <a:rPr lang="cs-CZ" sz="2000" dirty="false"/>
              <a:t> příjemce </a:t>
            </a:r>
            <a:r>
              <a:rPr lang="cs-CZ" sz="2000" b="true" dirty="false"/>
              <a:t>schopen doložit</a:t>
            </a:r>
            <a:r>
              <a:rPr lang="cs-CZ" sz="2000" dirty="false"/>
              <a:t>. </a:t>
            </a:r>
          </a:p>
          <a:p>
            <a:r>
              <a:rPr lang="cs-CZ" sz="2000" dirty="false"/>
              <a:t>Kopie (příp. </a:t>
            </a:r>
            <a:r>
              <a:rPr lang="cs-CZ" sz="2000" dirty="false" err="true"/>
              <a:t>skeny</a:t>
            </a:r>
            <a:r>
              <a:rPr lang="cs-CZ" sz="2000" dirty="false"/>
              <a:t>) musí být </a:t>
            </a:r>
            <a:r>
              <a:rPr lang="cs-CZ" sz="2000" b="true" dirty="false"/>
              <a:t>k dispozici ŘO</a:t>
            </a:r>
            <a:r>
              <a:rPr lang="cs-CZ" sz="2000" dirty="false"/>
              <a:t>, přičemž </a:t>
            </a:r>
            <a:r>
              <a:rPr lang="cs-CZ" sz="2000" b="true" dirty="false"/>
              <a:t>některé je třeba přiložit</a:t>
            </a:r>
            <a:r>
              <a:rPr lang="cs-CZ" sz="2000" dirty="false"/>
              <a:t> přímo </a:t>
            </a:r>
            <a:r>
              <a:rPr lang="cs-CZ" sz="2000" b="true" dirty="false"/>
              <a:t>k žádosti o platbu</a:t>
            </a:r>
            <a:r>
              <a:rPr lang="cs-CZ" sz="2000" dirty="false"/>
              <a:t>, jiné předloží příjemce v případě kontroly projektu na místě. </a:t>
            </a:r>
          </a:p>
          <a:p>
            <a:r>
              <a:rPr lang="cs-CZ" sz="2000" dirty="false"/>
              <a:t>Za účelem zabránění dvojímu financování je příjemce povinen </a:t>
            </a:r>
            <a:r>
              <a:rPr lang="cs-CZ" sz="2000" b="true" dirty="false"/>
              <a:t>zajistit označení každého originálu </a:t>
            </a:r>
            <a:r>
              <a:rPr lang="cs-CZ" sz="2000" dirty="false"/>
              <a:t>účetního dokladu, který dokládá přímý způsobilý výdaj projektu, </a:t>
            </a:r>
            <a:r>
              <a:rPr lang="cs-CZ" sz="2000" b="true" dirty="false"/>
              <a:t>registračním číslem daného projektu</a:t>
            </a:r>
            <a:r>
              <a:rPr lang="cs-CZ" sz="2000" dirty="false"/>
              <a:t>. Označení může provést </a:t>
            </a:r>
            <a:r>
              <a:rPr lang="cs-CZ" sz="2000" b="true" dirty="false"/>
              <a:t>vepsáním textu, razítkem </a:t>
            </a:r>
            <a:r>
              <a:rPr lang="cs-CZ" sz="2000" dirty="false"/>
              <a:t>apod. </a:t>
            </a:r>
            <a:endParaRPr lang="cs-CZ" sz="2000" dirty="false" smtClean="false"/>
          </a:p>
          <a:p>
            <a:r>
              <a:rPr lang="cs-CZ" sz="1800" dirty="false" smtClean="false">
                <a:hlinkClick r:id="rId2"/>
              </a:rPr>
              <a:t>http</a:t>
            </a:r>
            <a:r>
              <a:rPr lang="cs-CZ" sz="1800" dirty="false">
                <a:hlinkClick r:id="rId2"/>
              </a:rPr>
              <a:t>://www.esfcr.cz/file/9003/</a:t>
            </a:r>
            <a:r>
              <a:rPr lang="cs-CZ" sz="1800" dirty="false"/>
              <a:t> (Specifická pravidla pro žadatele)</a:t>
            </a:r>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2636802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Náležitosti účetního dokladu</a:t>
            </a:r>
            <a:endParaRPr lang="cs-CZ" dirty="false"/>
          </a:p>
        </p:txBody>
      </p:sp>
      <p:sp>
        <p:nvSpPr>
          <p:cNvPr id="3" name="Zástupný symbol pro obsah 2"/>
          <p:cNvSpPr>
            <a:spLocks noGrp="true"/>
          </p:cNvSpPr>
          <p:nvPr>
            <p:ph idx="1"/>
          </p:nvPr>
        </p:nvSpPr>
        <p:spPr/>
        <p:txBody>
          <a:bodyPr/>
          <a:lstStyle/>
          <a:p>
            <a:r>
              <a:rPr lang="cs-CZ" sz="1800" dirty="false" smtClean="false"/>
              <a:t>Účetní doklad musí obsahovat náležitosti dle zákona o účetnictví č. 563/1991 Sb.</a:t>
            </a:r>
            <a:r>
              <a:rPr lang="cs-CZ" sz="1600" dirty="false" smtClean="false"/>
              <a:t>,:</a:t>
            </a:r>
          </a:p>
          <a:p>
            <a:pPr>
              <a:buFont typeface="Courier New" panose="02070309020205020404" pitchFamily="49" charset="0"/>
              <a:buChar char="o"/>
            </a:pPr>
            <a:r>
              <a:rPr lang="cs-CZ" sz="1800" dirty="false"/>
              <a:t>o</a:t>
            </a:r>
            <a:r>
              <a:rPr lang="cs-CZ" sz="1800" dirty="false" smtClean="false"/>
              <a:t>značení účetního dokladu</a:t>
            </a:r>
          </a:p>
          <a:p>
            <a:pPr>
              <a:buFont typeface="Courier New" panose="02070309020205020404" pitchFamily="49" charset="0"/>
              <a:buChar char="o"/>
            </a:pPr>
            <a:r>
              <a:rPr lang="cs-CZ" sz="1800" dirty="false"/>
              <a:t>o</a:t>
            </a:r>
            <a:r>
              <a:rPr lang="cs-CZ" sz="1800" dirty="false" smtClean="false"/>
              <a:t>značení účastníků účetního případu</a:t>
            </a:r>
          </a:p>
          <a:p>
            <a:pPr>
              <a:buFont typeface="Courier New" panose="02070309020205020404" pitchFamily="49" charset="0"/>
              <a:buChar char="o"/>
            </a:pPr>
            <a:r>
              <a:rPr lang="cs-CZ" sz="1800" dirty="false"/>
              <a:t>p</a:t>
            </a:r>
            <a:r>
              <a:rPr lang="cs-CZ" sz="1800" dirty="false" smtClean="false"/>
              <a:t>ředmět transakce, částku (popř. množství x jednotková cena)</a:t>
            </a:r>
          </a:p>
          <a:p>
            <a:pPr>
              <a:buFont typeface="Courier New" panose="02070309020205020404" pitchFamily="49" charset="0"/>
              <a:buChar char="o"/>
            </a:pPr>
            <a:r>
              <a:rPr lang="cs-CZ" sz="1800" dirty="false"/>
              <a:t>d</a:t>
            </a:r>
            <a:r>
              <a:rPr lang="cs-CZ" sz="1800" dirty="false" smtClean="false"/>
              <a:t>atum vystavení</a:t>
            </a:r>
          </a:p>
          <a:p>
            <a:pPr>
              <a:buFont typeface="Courier New" panose="02070309020205020404" pitchFamily="49" charset="0"/>
              <a:buChar char="o"/>
            </a:pPr>
            <a:r>
              <a:rPr lang="cs-CZ" sz="1800" dirty="false"/>
              <a:t>d</a:t>
            </a:r>
            <a:r>
              <a:rPr lang="cs-CZ" sz="1800" dirty="false" smtClean="false"/>
              <a:t>atum zdanitelného plnění</a:t>
            </a:r>
          </a:p>
          <a:p>
            <a:pPr>
              <a:buFont typeface="Courier New" panose="02070309020205020404" pitchFamily="49" charset="0"/>
              <a:buChar char="o"/>
            </a:pPr>
            <a:r>
              <a:rPr lang="cs-CZ" sz="1800" dirty="false"/>
              <a:t>o</a:t>
            </a:r>
            <a:r>
              <a:rPr lang="cs-CZ" sz="1800" dirty="false" smtClean="false"/>
              <a:t>soba odpovědná za vyúčtování</a:t>
            </a:r>
          </a:p>
          <a:p>
            <a:pPr>
              <a:buSzPct val="150000"/>
              <a:buFont typeface="Arial" panose="020B0604020202020204" pitchFamily="34" charset="0"/>
              <a:buChar char="•"/>
            </a:pPr>
            <a:r>
              <a:rPr lang="cs-CZ" sz="1800" dirty="false" smtClean="false"/>
              <a:t>Za kontrolu úhrady výdajů partnera je odpovědný příjemce!</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3486377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Účetní doklady </a:t>
            </a:r>
            <a:endParaRPr lang="cs-CZ" dirty="false"/>
          </a:p>
        </p:txBody>
      </p:sp>
      <p:sp>
        <p:nvSpPr>
          <p:cNvPr id="3" name="Zástupný symbol pro obsah 2"/>
          <p:cNvSpPr>
            <a:spLocks noGrp="true"/>
          </p:cNvSpPr>
          <p:nvPr>
            <p:ph idx="1"/>
          </p:nvPr>
        </p:nvSpPr>
        <p:spPr/>
        <p:txBody>
          <a:bodyPr/>
          <a:lstStyle/>
          <a:p>
            <a:r>
              <a:rPr lang="cs-CZ" sz="1600" dirty="false" smtClean="false"/>
              <a:t>Jako přílohu </a:t>
            </a:r>
            <a:r>
              <a:rPr lang="cs-CZ" sz="1600" dirty="false" err="true" smtClean="false"/>
              <a:t>ZoR</a:t>
            </a:r>
            <a:r>
              <a:rPr lang="cs-CZ" sz="1600" dirty="false" smtClean="false"/>
              <a:t>/</a:t>
            </a:r>
            <a:r>
              <a:rPr lang="cs-CZ" sz="1600" dirty="false" err="true" smtClean="false"/>
              <a:t>ŽoP</a:t>
            </a:r>
            <a:r>
              <a:rPr lang="cs-CZ" sz="1600" dirty="false" smtClean="false"/>
              <a:t> nelze předložit prostý účetní doklad. </a:t>
            </a:r>
          </a:p>
          <a:p>
            <a:r>
              <a:rPr lang="cs-CZ" sz="1600" dirty="false" smtClean="false"/>
              <a:t>Spolu s dokladem je nutné doložit košilku, likvidační list, průvodky </a:t>
            </a:r>
            <a:br>
              <a:rPr lang="cs-CZ" sz="1600" dirty="false" smtClean="false"/>
            </a:br>
            <a:r>
              <a:rPr lang="cs-CZ" sz="1600" dirty="false" smtClean="false"/>
              <a:t>k faktuře, likvidační razítka apod.</a:t>
            </a:r>
          </a:p>
          <a:p>
            <a:pPr algn="just"/>
            <a:r>
              <a:rPr lang="cs-CZ" sz="1600" dirty="false"/>
              <a:t>Tab. č. </a:t>
            </a:r>
            <a:r>
              <a:rPr lang="cs-CZ" sz="1600" dirty="false" smtClean="false"/>
              <a:t>8 - </a:t>
            </a:r>
            <a:r>
              <a:rPr lang="cs-CZ" sz="1600" dirty="false"/>
              <a:t>Pravidla pro dokladování výdajů </a:t>
            </a:r>
            <a:r>
              <a:rPr lang="cs-CZ" sz="1600" dirty="false" smtClean="false"/>
              <a:t>(Specifická část pravidel pro žadatele a příjemce – ke každému druhu výdajů jsou uvedeny doklady, které je nutno předkládat jako přílohu k </a:t>
            </a:r>
            <a:r>
              <a:rPr lang="cs-CZ" sz="1600" dirty="false" err="true" smtClean="false"/>
              <a:t>ŽoP</a:t>
            </a:r>
            <a:r>
              <a:rPr lang="cs-CZ" sz="1600" dirty="false" smtClean="false"/>
              <a:t> a doklady, které jsou vyžadovány při kontrole projektu na místě.</a:t>
            </a:r>
          </a:p>
          <a:p>
            <a:pPr algn="just"/>
            <a:r>
              <a:rPr lang="cs-CZ" sz="1600" dirty="false" smtClean="false"/>
              <a:t>Zálohové platby jsou uznatelné s tím, že do konce projektu musí být zúčtovány. Výdaje na zaplacení zálohových faktur je ovšem možné do </a:t>
            </a:r>
            <a:r>
              <a:rPr lang="cs-CZ" sz="1600" dirty="false" err="true" smtClean="false"/>
              <a:t>ŽoP</a:t>
            </a:r>
            <a:r>
              <a:rPr lang="cs-CZ" sz="1600" dirty="false" smtClean="false"/>
              <a:t> zařadit až poté, co je k nim k dispozici vyúčtování.</a:t>
            </a:r>
          </a:p>
          <a:p>
            <a:pPr algn="just"/>
            <a:r>
              <a:rPr lang="cs-CZ" sz="1600" dirty="false" smtClean="false"/>
              <a:t>Do </a:t>
            </a:r>
            <a:r>
              <a:rPr lang="cs-CZ" sz="1600" dirty="false" err="true" smtClean="false"/>
              <a:t>ŽoP</a:t>
            </a:r>
            <a:r>
              <a:rPr lang="cs-CZ" sz="1600" dirty="false" smtClean="false"/>
              <a:t> zahrnout zejména výdaje během monitorovacího období</a:t>
            </a:r>
          </a:p>
          <a:p>
            <a:pPr algn="just"/>
            <a:endParaRPr lang="cs-CZ" sz="1800" dirty="false"/>
          </a:p>
          <a:p>
            <a:endParaRPr lang="cs-CZ" sz="1800" dirty="false" smtClean="false"/>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314702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zor v ISKP14+</a:t>
            </a:r>
            <a:endParaRPr lang="cs-CZ" dirty="false"/>
          </a:p>
        </p:txBody>
      </p:sp>
      <p:sp>
        <p:nvSpPr>
          <p:cNvPr id="6" name="Zástupný symbol pro obsah 5"/>
          <p:cNvSpPr>
            <a:spLocks noGrp="true"/>
          </p:cNvSpPr>
          <p:nvPr>
            <p:ph idx="1"/>
          </p:nvPr>
        </p:nvSpPr>
        <p:spPr/>
        <p:txBody>
          <a:bodyPr/>
          <a:lstStyle/>
          <a:p>
            <a:r>
              <a:rPr lang="cs-CZ" sz="2000" dirty="false" smtClean="false"/>
              <a:t>Základní </a:t>
            </a:r>
            <a:r>
              <a:rPr lang="cs-CZ" sz="2000" dirty="false"/>
              <a:t>informace o </a:t>
            </a:r>
            <a:r>
              <a:rPr lang="cs-CZ" sz="2000" dirty="false" smtClean="false"/>
              <a:t>projektu a předkládané </a:t>
            </a:r>
            <a:r>
              <a:rPr lang="cs-CZ" sz="2000" dirty="false" err="true" smtClean="false"/>
              <a:t>ZoR</a:t>
            </a:r>
            <a:endParaRPr lang="cs-CZ" sz="2000" dirty="false" smtClean="false"/>
          </a:p>
          <a:p>
            <a:r>
              <a:rPr lang="cs-CZ" sz="2000" dirty="false" smtClean="false"/>
              <a:t>Kontaktní údaje</a:t>
            </a:r>
          </a:p>
          <a:p>
            <a:r>
              <a:rPr lang="cs-CZ" sz="2000" dirty="false" smtClean="false"/>
              <a:t>Pokrok v </a:t>
            </a:r>
            <a:r>
              <a:rPr lang="cs-CZ" sz="2000" dirty="false"/>
              <a:t>realizaci </a:t>
            </a:r>
            <a:r>
              <a:rPr lang="cs-CZ" sz="2000" dirty="false" smtClean="false"/>
              <a:t>KA</a:t>
            </a:r>
          </a:p>
          <a:p>
            <a:r>
              <a:rPr lang="cs-CZ" sz="2000" dirty="false" smtClean="false"/>
              <a:t>Indikátory</a:t>
            </a:r>
          </a:p>
          <a:p>
            <a:r>
              <a:rPr lang="cs-CZ" sz="2000" dirty="false" smtClean="false"/>
              <a:t>Firemní proměnné (pouze závěrečná </a:t>
            </a:r>
            <a:r>
              <a:rPr lang="cs-CZ" sz="2000" dirty="false" err="true" smtClean="false"/>
              <a:t>ZoR</a:t>
            </a:r>
            <a:r>
              <a:rPr lang="cs-CZ" sz="2000" dirty="false" smtClean="false"/>
              <a:t>)</a:t>
            </a:r>
          </a:p>
          <a:p>
            <a:r>
              <a:rPr lang="cs-CZ" sz="2000" dirty="false" smtClean="false"/>
              <a:t>Horizontální principy</a:t>
            </a:r>
          </a:p>
          <a:p>
            <a:r>
              <a:rPr lang="cs-CZ" sz="2000" dirty="false" smtClean="false"/>
              <a:t>Příjmy</a:t>
            </a:r>
          </a:p>
          <a:p>
            <a:endParaRPr lang="cs-CZ" sz="2000" dirty="false"/>
          </a:p>
        </p:txBody>
      </p:sp>
      <p:sp>
        <p:nvSpPr>
          <p:cNvPr id="7" name="Zástupný symbol pro obsah 6"/>
          <p:cNvSpPr>
            <a:spLocks noGrp="true"/>
          </p:cNvSpPr>
          <p:nvPr>
            <p:ph idx="10"/>
          </p:nvPr>
        </p:nvSpPr>
        <p:spPr/>
        <p:txBody>
          <a:bodyPr/>
          <a:lstStyle/>
          <a:p>
            <a:r>
              <a:rPr lang="cs-CZ" sz="2000" dirty="false" smtClean="false"/>
              <a:t>Veřejné zakázky</a:t>
            </a:r>
          </a:p>
          <a:p>
            <a:r>
              <a:rPr lang="cs-CZ" sz="2000" dirty="false" smtClean="false"/>
              <a:t>Kontroly (mimo </a:t>
            </a:r>
            <a:r>
              <a:rPr lang="cs-CZ" sz="2000" dirty="false"/>
              <a:t>kontrol z úrovně poskytovatele </a:t>
            </a:r>
            <a:r>
              <a:rPr lang="cs-CZ" sz="2000" dirty="false" smtClean="false"/>
              <a:t>podpory)</a:t>
            </a:r>
          </a:p>
          <a:p>
            <a:r>
              <a:rPr lang="cs-CZ" sz="2000" dirty="false" smtClean="false"/>
              <a:t>Povinná publicita</a:t>
            </a:r>
          </a:p>
          <a:p>
            <a:r>
              <a:rPr lang="cs-CZ" sz="2000" dirty="false" smtClean="false"/>
              <a:t>Problémy v realizaci</a:t>
            </a:r>
          </a:p>
          <a:p>
            <a:r>
              <a:rPr lang="cs-CZ" sz="2000" dirty="false" smtClean="false"/>
              <a:t>Čestná prohlášení</a:t>
            </a:r>
          </a:p>
          <a:p>
            <a:r>
              <a:rPr lang="cs-CZ" sz="2000" dirty="false"/>
              <a:t>P</a:t>
            </a:r>
            <a:r>
              <a:rPr lang="cs-CZ" sz="2000" dirty="false" smtClean="false"/>
              <a:t>řílohy</a:t>
            </a:r>
            <a:endParaRPr lang="cs-CZ" sz="2000" dirty="false"/>
          </a:p>
          <a:p>
            <a:endParaRPr lang="cs-CZ" dirty="false"/>
          </a:p>
        </p:txBody>
      </p:sp>
      <p:sp>
        <p:nvSpPr>
          <p:cNvPr id="4" name="Zástupný symbol pro číslo snímku 3"/>
          <p:cNvSpPr>
            <a:spLocks noGrp="true"/>
          </p:cNvSpPr>
          <p:nvPr>
            <p:ph type="sldNum" sz="quarter" idx="13"/>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39115119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Účetní doklady </a:t>
            </a:r>
          </a:p>
        </p:txBody>
      </p:sp>
      <p:sp>
        <p:nvSpPr>
          <p:cNvPr id="3" name="Zástupný symbol pro obsah 2"/>
          <p:cNvSpPr>
            <a:spLocks noGrp="true"/>
          </p:cNvSpPr>
          <p:nvPr>
            <p:ph idx="1"/>
          </p:nvPr>
        </p:nvSpPr>
        <p:spPr/>
        <p:txBody>
          <a:bodyPr/>
          <a:lstStyle/>
          <a:p>
            <a:r>
              <a:rPr lang="cs-CZ" altLang="cs-CZ" sz="2000" dirty="false"/>
              <a:t>Základní pravidla pro všechny výdaje:</a:t>
            </a:r>
          </a:p>
          <a:p>
            <a:pPr lvl="1"/>
            <a:r>
              <a:rPr lang="cs-CZ" altLang="cs-CZ" sz="1800" dirty="false"/>
              <a:t>pohlídat, aby nedošlo k překročení rozpočtových položek v </a:t>
            </a:r>
            <a:r>
              <a:rPr lang="cs-CZ" altLang="cs-CZ" sz="1800" dirty="false" smtClean="false"/>
              <a:t>rozpočtu</a:t>
            </a:r>
            <a:endParaRPr lang="cs-CZ" altLang="cs-CZ" sz="1800" dirty="false"/>
          </a:p>
          <a:p>
            <a:pPr lvl="1"/>
            <a:r>
              <a:rPr lang="cs-CZ" altLang="cs-CZ" sz="1800" dirty="false"/>
              <a:t>jednotkové ceny v rozpočtu jsou orientační</a:t>
            </a:r>
            <a:r>
              <a:rPr lang="en-US" altLang="cs-CZ" sz="1800" dirty="false" smtClean="false"/>
              <a:t>;</a:t>
            </a:r>
            <a:endParaRPr lang="cs-CZ" altLang="cs-CZ" sz="1800" dirty="false"/>
          </a:p>
          <a:p>
            <a:pPr lvl="1"/>
            <a:r>
              <a:rPr lang="cs-CZ" altLang="cs-CZ" sz="1800" dirty="false"/>
              <a:t>nesmí dojít k překročení cen obvyklých v místě a čase (viz tabulka zde: </a:t>
            </a:r>
            <a:r>
              <a:rPr lang="cs-CZ" altLang="cs-CZ" sz="1800" dirty="false">
                <a:hlinkClick r:id="rId2"/>
              </a:rPr>
              <a:t>https://www.esfcr.cz/obvykle-ceny-a-mzdy-platy-</a:t>
            </a:r>
            <a:r>
              <a:rPr lang="cs-CZ" altLang="cs-CZ" sz="1800" dirty="false" err="true">
                <a:hlinkClick r:id="rId2"/>
              </a:rPr>
              <a:t>opz</a:t>
            </a:r>
            <a:r>
              <a:rPr lang="cs-CZ" altLang="cs-CZ" sz="1800" dirty="false" smtClean="false"/>
              <a:t>)</a:t>
            </a:r>
            <a:endParaRPr lang="cs-CZ" altLang="cs-CZ" sz="1800" dirty="false"/>
          </a:p>
          <a:p>
            <a:pPr lvl="1"/>
            <a:r>
              <a:rPr lang="cs-CZ" altLang="cs-CZ" sz="1800" dirty="false"/>
              <a:t>u výdajů, které nenajdete v tabulce obvyklých cen je nutné podložit reálnost ceny v místě a </a:t>
            </a:r>
            <a:r>
              <a:rPr lang="cs-CZ" altLang="cs-CZ" sz="1800" dirty="false" smtClean="false"/>
              <a:t>čase</a:t>
            </a:r>
            <a:endParaRPr lang="cs-CZ" altLang="cs-CZ" sz="1800" dirty="false"/>
          </a:p>
          <a:p>
            <a:pPr lvl="1"/>
            <a:r>
              <a:rPr lang="cs-CZ" altLang="cs-CZ" sz="1800" dirty="false"/>
              <a:t>při administrativní kontrole se kontrolují pouze doklady nad 10 000 </a:t>
            </a:r>
            <a:r>
              <a:rPr lang="cs-CZ" altLang="cs-CZ" sz="1800" dirty="false" smtClean="false"/>
              <a:t>Kč</a:t>
            </a:r>
            <a:endParaRPr lang="cs-CZ" altLang="cs-CZ" sz="1800" dirty="false"/>
          </a:p>
          <a:p>
            <a:endParaRPr lang="cs-CZ" alt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2474788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Naplnění souhrnné soupisky</a:t>
            </a:r>
            <a:endParaRPr lang="cs-CZ" dirty="false"/>
          </a:p>
        </p:txBody>
      </p:sp>
      <p:sp>
        <p:nvSpPr>
          <p:cNvPr id="3" name="Zástupný symbol pro obsah 2"/>
          <p:cNvSpPr>
            <a:spLocks noGrp="true"/>
          </p:cNvSpPr>
          <p:nvPr>
            <p:ph idx="1"/>
          </p:nvPr>
        </p:nvSpPr>
        <p:spPr>
          <a:xfrm>
            <a:off x="540000" y="1800000"/>
            <a:ext cx="8064000" cy="4509320"/>
          </a:xfrm>
        </p:spPr>
        <p:txBody>
          <a:bodyPr/>
          <a:lstStyle/>
          <a:p>
            <a:pPr marL="0" indent="0">
              <a:lnSpc>
                <a:spcPct val="100000"/>
              </a:lnSpc>
              <a:buNone/>
            </a:pPr>
            <a:r>
              <a:rPr lang="cs-CZ" sz="1800" b="true" dirty="false"/>
              <a:t>Souhrnná soupiska</a:t>
            </a:r>
            <a:endParaRPr lang="cs-CZ" sz="1800" dirty="false"/>
          </a:p>
          <a:p>
            <a:pPr>
              <a:lnSpc>
                <a:spcPct val="100000"/>
              </a:lnSpc>
              <a:buFont typeface="Wingdings" panose="05000000000000000000" pitchFamily="2" charset="2"/>
              <a:buChar char="q"/>
            </a:pPr>
            <a:r>
              <a:rPr lang="cs-CZ" sz="1800" b="true" dirty="false" smtClean="false"/>
              <a:t>SD - 1 </a:t>
            </a:r>
            <a:r>
              <a:rPr lang="cs-CZ" sz="1800" b="true" dirty="false"/>
              <a:t>ÚČETNÍ/DAŇOVÉ DOKLADY</a:t>
            </a:r>
            <a:endParaRPr lang="cs-CZ" sz="1800" dirty="false"/>
          </a:p>
          <a:p>
            <a:pPr marL="0" indent="0">
              <a:lnSpc>
                <a:spcPct val="100000"/>
              </a:lnSpc>
              <a:buNone/>
            </a:pPr>
            <a:r>
              <a:rPr lang="cs-CZ" sz="1800" dirty="false" smtClean="false"/>
              <a:t>- povinný </a:t>
            </a:r>
            <a:r>
              <a:rPr lang="cs-CZ" sz="1800" dirty="false" err="true"/>
              <a:t>sken</a:t>
            </a:r>
            <a:r>
              <a:rPr lang="cs-CZ" sz="1800" dirty="false"/>
              <a:t> dokladů nad 10 000 (včetně </a:t>
            </a:r>
            <a:r>
              <a:rPr lang="cs-CZ" sz="1800" dirty="false" smtClean="false"/>
              <a:t>výpisu z bankovního účtu)</a:t>
            </a:r>
            <a:endParaRPr lang="cs-CZ" sz="1800" dirty="false"/>
          </a:p>
          <a:p>
            <a:pPr marL="0" indent="0">
              <a:lnSpc>
                <a:spcPct val="100000"/>
              </a:lnSpc>
              <a:buNone/>
            </a:pPr>
            <a:r>
              <a:rPr lang="cs-CZ" sz="1800" dirty="false" smtClean="false"/>
              <a:t>- přímá </a:t>
            </a:r>
            <a:r>
              <a:rPr lang="cs-CZ" sz="1800" dirty="false"/>
              <a:t>podpora jako kumulativní soupis = jeden řádek + kumulativní </a:t>
            </a:r>
            <a:r>
              <a:rPr lang="cs-CZ" sz="1800" dirty="false" smtClean="false"/>
              <a:t>   přehledová </a:t>
            </a:r>
            <a:r>
              <a:rPr lang="cs-CZ" sz="1800" dirty="false"/>
              <a:t>tabulka v </a:t>
            </a:r>
            <a:r>
              <a:rPr lang="cs-CZ" sz="1800" dirty="false" err="true"/>
              <a:t>xls</a:t>
            </a:r>
            <a:r>
              <a:rPr lang="cs-CZ" sz="1800" dirty="false"/>
              <a:t> jako doklad</a:t>
            </a:r>
          </a:p>
          <a:p>
            <a:pPr>
              <a:lnSpc>
                <a:spcPct val="100000"/>
              </a:lnSpc>
              <a:buFont typeface="Wingdings" panose="05000000000000000000" pitchFamily="2" charset="2"/>
              <a:buChar char="q"/>
            </a:pPr>
            <a:r>
              <a:rPr lang="cs-CZ" sz="1800" b="true" dirty="false" smtClean="false"/>
              <a:t>SD - 2 </a:t>
            </a:r>
            <a:r>
              <a:rPr lang="cs-CZ" sz="1800" b="true" dirty="false"/>
              <a:t>LIDSKÉ ZDROJE</a:t>
            </a:r>
            <a:endParaRPr lang="cs-CZ" sz="1800" dirty="false"/>
          </a:p>
          <a:p>
            <a:pPr marL="0" indent="0">
              <a:lnSpc>
                <a:spcPct val="100000"/>
              </a:lnSpc>
              <a:buNone/>
            </a:pPr>
            <a:r>
              <a:rPr lang="cs-CZ" sz="1800" dirty="false" smtClean="false"/>
              <a:t>- kopie </a:t>
            </a:r>
            <a:r>
              <a:rPr lang="cs-CZ" sz="1800" dirty="false"/>
              <a:t>výpisu z účtu, z něhož byly mzdy uhrazeny</a:t>
            </a:r>
          </a:p>
          <a:p>
            <a:pPr marL="0" indent="0">
              <a:lnSpc>
                <a:spcPct val="100000"/>
              </a:lnSpc>
              <a:buNone/>
            </a:pPr>
            <a:r>
              <a:rPr lang="cs-CZ" sz="1800" dirty="false" smtClean="false"/>
              <a:t>- výkazy </a:t>
            </a:r>
            <a:r>
              <a:rPr lang="cs-CZ" sz="1800" dirty="false"/>
              <a:t>práce, jsou-li </a:t>
            </a:r>
            <a:r>
              <a:rPr lang="cs-CZ" sz="1800" dirty="false" smtClean="false"/>
              <a:t>vyžadovány dle pravidel </a:t>
            </a:r>
            <a:r>
              <a:rPr lang="cs-CZ" sz="1800" dirty="false"/>
              <a:t>OPZ </a:t>
            </a:r>
            <a:r>
              <a:rPr lang="cs-CZ" sz="1800" dirty="false" smtClean="false"/>
              <a:t>(viz 2 </a:t>
            </a:r>
            <a:r>
              <a:rPr lang="cs-CZ" sz="1800" dirty="false"/>
              <a:t>podmínky)</a:t>
            </a:r>
            <a:endParaRPr lang="en-US" sz="1800" dirty="false"/>
          </a:p>
          <a:p>
            <a:pPr>
              <a:lnSpc>
                <a:spcPct val="100000"/>
              </a:lnSpc>
              <a:buFont typeface="Wingdings" panose="05000000000000000000" pitchFamily="2" charset="2"/>
              <a:buChar char="q"/>
            </a:pPr>
            <a:r>
              <a:rPr lang="cs-CZ" sz="1800" b="true" dirty="false" smtClean="false"/>
              <a:t>SD - 3 </a:t>
            </a:r>
            <a:r>
              <a:rPr lang="cs-CZ" sz="1800" b="true" dirty="false"/>
              <a:t>CESTOVNÍ </a:t>
            </a:r>
            <a:r>
              <a:rPr lang="cs-CZ" sz="1800" b="true" dirty="false" smtClean="false"/>
              <a:t>NÁHRADY - </a:t>
            </a:r>
            <a:r>
              <a:rPr lang="cs-CZ" sz="1800" dirty="false"/>
              <a:t>výzva 58/117 </a:t>
            </a:r>
            <a:r>
              <a:rPr lang="cs-CZ" sz="1800" dirty="false" smtClean="false"/>
              <a:t>nerelevantní</a:t>
            </a:r>
          </a:p>
          <a:p>
            <a:pPr marL="0" indent="0">
              <a:lnSpc>
                <a:spcPct val="100000"/>
              </a:lnSpc>
              <a:buNone/>
            </a:pPr>
            <a:endParaRPr lang="cs-CZ" sz="1800" dirty="false" smtClean="false"/>
          </a:p>
          <a:p>
            <a:pPr marL="0" indent="0">
              <a:lnSpc>
                <a:spcPct val="100000"/>
              </a:lnSpc>
              <a:buNone/>
            </a:pPr>
            <a:r>
              <a:rPr lang="cs-CZ" sz="1800" b="true" dirty="false" smtClean="false"/>
              <a:t> Soupiska </a:t>
            </a:r>
            <a:r>
              <a:rPr lang="cs-CZ" sz="1800" b="true" dirty="false"/>
              <a:t>příjmů</a:t>
            </a:r>
            <a:endParaRPr lang="cs-CZ" sz="18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28270839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SD - 1 </a:t>
            </a:r>
            <a:r>
              <a:rPr lang="cs-CZ" dirty="false"/>
              <a:t>ÚČETNÍ/DAŇOVÉ </a:t>
            </a:r>
            <a:r>
              <a:rPr lang="cs-CZ" dirty="false" smtClean="false"/>
              <a:t>DOKLADY</a:t>
            </a:r>
            <a:endParaRPr lang="cs-CZ" dirty="false"/>
          </a:p>
        </p:txBody>
      </p:sp>
      <p:sp>
        <p:nvSpPr>
          <p:cNvPr id="3" name="Zástupný symbol pro obsah 2"/>
          <p:cNvSpPr>
            <a:spLocks noGrp="true"/>
          </p:cNvSpPr>
          <p:nvPr>
            <p:ph idx="1"/>
          </p:nvPr>
        </p:nvSpPr>
        <p:spPr/>
        <p:txBody>
          <a:bodyPr/>
          <a:lstStyle/>
          <a:p>
            <a:r>
              <a:rPr lang="cs-CZ" sz="2000" dirty="false"/>
              <a:t>K soupisce příjemce POVINNĚ přikládá </a:t>
            </a:r>
            <a:r>
              <a:rPr lang="cs-CZ" sz="2000" dirty="false" err="true"/>
              <a:t>sken</a:t>
            </a:r>
            <a:r>
              <a:rPr lang="cs-CZ" sz="2000" dirty="false"/>
              <a:t> účetních dokladů, u kterých je částka výdaje navržená k zařazení mezi způsobilé výdaje projektu vyšší než 10.000 Kč</a:t>
            </a:r>
            <a:r>
              <a:rPr lang="cs-CZ" sz="2000" dirty="false" smtClean="false"/>
              <a:t>.</a:t>
            </a:r>
          </a:p>
          <a:p>
            <a:pPr marL="0" indent="0">
              <a:buNone/>
            </a:pPr>
            <a:endParaRPr lang="cs-CZ" sz="2000" dirty="false"/>
          </a:p>
          <a:p>
            <a:r>
              <a:rPr lang="cs-CZ" sz="2000" dirty="false"/>
              <a:t>Doklady, které toto vymezení nezahrnuje, nejsou předkládány spolu se žádostmi o platbu a jejich případná kontrola probíhá v rámci kontroly na místě. </a:t>
            </a:r>
            <a:endParaRPr lang="cs-CZ" sz="2000"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23356071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6866" name="Nadpis 1"/>
          <p:cNvSpPr>
            <a:spLocks noGrp="true"/>
          </p:cNvSpPr>
          <p:nvPr>
            <p:ph type="title"/>
          </p:nvPr>
        </p:nvSpPr>
        <p:spPr/>
        <p:txBody>
          <a:bodyPr/>
          <a:lstStyle/>
          <a:p>
            <a:pPr eaLnBrk="true" fontAlgn="auto" hangingPunct="true">
              <a:spcAft>
                <a:spcPts val="0"/>
              </a:spcAft>
              <a:defRPr/>
            </a:pPr>
            <a:r>
              <a:rPr lang="cs-CZ" altLang="cs-CZ" dirty="false" smtClean="false"/>
              <a:t/>
            </a:r>
            <a:br>
              <a:rPr lang="cs-CZ" altLang="cs-CZ" dirty="false" smtClean="false"/>
            </a:br>
            <a:r>
              <a:rPr lang="cs-CZ" altLang="cs-CZ" dirty="false" smtClean="false"/>
              <a:t>Kapitola rozpočtu Zařízení </a:t>
            </a:r>
            <a:br>
              <a:rPr lang="cs-CZ" altLang="cs-CZ" dirty="false" smtClean="false"/>
            </a:br>
            <a:r>
              <a:rPr lang="cs-CZ" altLang="cs-CZ" dirty="false" smtClean="false"/>
              <a:t>a vybavení </a:t>
            </a:r>
            <a:br>
              <a:rPr lang="cs-CZ" altLang="cs-CZ" dirty="false" smtClean="false"/>
            </a:br>
            <a:endParaRPr lang="cs-CZ" altLang="cs-CZ" dirty="false" smtClean="false"/>
          </a:p>
        </p:txBody>
      </p:sp>
      <p:sp>
        <p:nvSpPr>
          <p:cNvPr id="36867" name="Zástupný symbol pro obsah 2"/>
          <p:cNvSpPr>
            <a:spLocks noGrp="true"/>
          </p:cNvSpPr>
          <p:nvPr>
            <p:ph idx="1"/>
          </p:nvPr>
        </p:nvSpPr>
        <p:spPr>
          <a:xfrm>
            <a:off x="539750" y="1700213"/>
            <a:ext cx="8280722" cy="4465091"/>
          </a:xfrm>
        </p:spPr>
        <p:txBody>
          <a:bodyPr/>
          <a:lstStyle/>
          <a:p>
            <a:pPr algn="just" eaLnBrk="true" hangingPunct="true">
              <a:lnSpc>
                <a:spcPts val="2375"/>
              </a:lnSpc>
              <a:spcBef>
                <a:spcPts val="300"/>
              </a:spcBef>
              <a:spcAft>
                <a:spcPts val="300"/>
              </a:spcAft>
            </a:pPr>
            <a:r>
              <a:rPr lang="cs-CZ" altLang="cs-CZ" sz="2000" dirty="false" smtClean="false"/>
              <a:t>Předmětem nákupu v rámci této kapitoly mohou být zejména: </a:t>
            </a:r>
          </a:p>
          <a:p>
            <a:pPr algn="just" eaLnBrk="true" hangingPunct="true">
              <a:lnSpc>
                <a:spcPts val="2375"/>
              </a:lnSpc>
              <a:spcBef>
                <a:spcPts val="300"/>
              </a:spcBef>
              <a:spcAft>
                <a:spcPts val="300"/>
              </a:spcAft>
              <a:buFont typeface="Courier New" panose="02070309020205020404" pitchFamily="49" charset="0"/>
              <a:buChar char="o"/>
            </a:pPr>
            <a:r>
              <a:rPr lang="cs-CZ" altLang="cs-CZ" sz="2000" b="true" dirty="false" smtClean="false"/>
              <a:t>Neodpisovaný hmotný majetek </a:t>
            </a:r>
            <a:r>
              <a:rPr lang="cs-CZ" altLang="cs-CZ" sz="2000" dirty="false" smtClean="false"/>
              <a:t>- hmotný majetek s pořizovací cenou nižší než 40 000 Kč za položku – např. PC sestava, drobný hmotný majetek,  výukový materiál a případný leasing těchto položek.</a:t>
            </a:r>
          </a:p>
          <a:p>
            <a:pPr marL="0" indent="0" algn="just" eaLnBrk="true" hangingPunct="true">
              <a:lnSpc>
                <a:spcPts val="2375"/>
              </a:lnSpc>
              <a:spcBef>
                <a:spcPts val="300"/>
              </a:spcBef>
              <a:spcAft>
                <a:spcPts val="300"/>
              </a:spcAft>
              <a:buNone/>
            </a:pPr>
            <a:endParaRPr lang="cs-CZ" altLang="cs-CZ" sz="2000" dirty="false" smtClean="false"/>
          </a:p>
          <a:p>
            <a:pPr algn="just" eaLnBrk="true" hangingPunct="true">
              <a:lnSpc>
                <a:spcPts val="2375"/>
              </a:lnSpc>
              <a:spcBef>
                <a:spcPts val="300"/>
              </a:spcBef>
              <a:spcAft>
                <a:spcPts val="300"/>
              </a:spcAft>
              <a:buFont typeface="Courier New" panose="02070309020205020404" pitchFamily="49" charset="0"/>
              <a:buChar char="o"/>
            </a:pPr>
            <a:r>
              <a:rPr lang="cs-CZ" altLang="cs-CZ" sz="2000" b="true" dirty="false" smtClean="false"/>
              <a:t>Neodpisovaný nehmotný majetek </a:t>
            </a:r>
            <a:r>
              <a:rPr lang="cs-CZ" altLang="cs-CZ" sz="2000" dirty="false" smtClean="false"/>
              <a:t>- nehmotný majetek s pořizovací cenou nižší než 60 000 Kč za položku – např. software s pořizovací cenou do 60 000 Kč a případný leasing těchto položek. </a:t>
            </a:r>
          </a:p>
          <a:p>
            <a:pPr marL="0" indent="0" algn="just" eaLnBrk="true" hangingPunct="true">
              <a:lnSpc>
                <a:spcPts val="2375"/>
              </a:lnSpc>
              <a:spcBef>
                <a:spcPts val="300"/>
              </a:spcBef>
              <a:spcAft>
                <a:spcPts val="300"/>
              </a:spcAft>
              <a:buNone/>
            </a:pPr>
            <a:endParaRPr lang="cs-CZ" altLang="cs-CZ" sz="2000" dirty="false" smtClean="false"/>
          </a:p>
          <a:p>
            <a:pPr algn="just" eaLnBrk="true" hangingPunct="true">
              <a:lnSpc>
                <a:spcPts val="2375"/>
              </a:lnSpc>
              <a:spcBef>
                <a:spcPts val="300"/>
              </a:spcBef>
              <a:spcAft>
                <a:spcPts val="300"/>
              </a:spcAft>
              <a:buFont typeface="Courier New" panose="02070309020205020404" pitchFamily="49" charset="0"/>
              <a:buChar char="o"/>
            </a:pPr>
            <a:r>
              <a:rPr lang="cs-CZ" altLang="cs-CZ" sz="2000" b="true" dirty="false" smtClean="false"/>
              <a:t>Odpisovaný nehmotný majetek </a:t>
            </a:r>
            <a:r>
              <a:rPr lang="cs-CZ" altLang="cs-CZ" sz="2000" dirty="false" smtClean="false"/>
              <a:t>- nehmotný majetek s pořizovací cenou vyšší než 60 000 Kč za položku – např. software s pořizovací cenou nad 60 000 Kč a případný leasing těchto položek.</a:t>
            </a:r>
          </a:p>
          <a:p>
            <a:pPr marL="0" indent="0" eaLnBrk="true" hangingPunct="true">
              <a:buNone/>
            </a:pPr>
            <a:endParaRPr lang="cs-CZ" altLang="cs-CZ" dirty="false" smtClean="false"/>
          </a:p>
        </p:txBody>
      </p:sp>
      <p:sp>
        <p:nvSpPr>
          <p:cNvPr id="2" name="Zástupný symbol pro číslo snímku 1"/>
          <p:cNvSpPr>
            <a:spLocks noGrp="true"/>
          </p:cNvSpPr>
          <p:nvPr>
            <p:ph type="sldNum" sz="quarter" idx="12"/>
          </p:nvPr>
        </p:nvSpPr>
        <p:spPr/>
        <p:txBody>
          <a:bodyPr/>
          <a:lstStyle/>
          <a:p>
            <a:pPr>
              <a:defRPr/>
            </a:pPr>
            <a:fld id="{52A2451E-1640-47C4-BFFC-4A4043623F3C}" type="slidenum">
              <a:rPr lang="cs-CZ" smtClean="false"/>
              <a:pPr>
                <a:defRPr/>
              </a:pPr>
              <a:t>63</a:t>
            </a:fld>
            <a:endParaRPr lang="cs-CZ"/>
          </a:p>
        </p:txBody>
      </p:sp>
    </p:spTree>
    <p:extLst>
      <p:ext uri="{BB962C8B-B14F-4D97-AF65-F5344CB8AC3E}">
        <p14:creationId xmlns:p14="http://schemas.microsoft.com/office/powerpoint/2010/main" val="31355200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7890" name="Nadpis 1"/>
          <p:cNvSpPr>
            <a:spLocks noGrp="true"/>
          </p:cNvSpPr>
          <p:nvPr>
            <p:ph type="title"/>
          </p:nvPr>
        </p:nvSpPr>
        <p:spPr/>
        <p:txBody>
          <a:bodyPr/>
          <a:lstStyle/>
          <a:p>
            <a:pPr eaLnBrk="true" fontAlgn="auto" hangingPunct="true">
              <a:spcAft>
                <a:spcPts val="0"/>
              </a:spcAft>
              <a:defRPr/>
            </a:pPr>
            <a:r>
              <a:rPr lang="cs-CZ" altLang="cs-CZ" dirty="false" smtClean="false"/>
              <a:t>Kapitola rozpočtu Zařízení </a:t>
            </a:r>
            <a:br>
              <a:rPr lang="cs-CZ" altLang="cs-CZ" dirty="false" smtClean="false"/>
            </a:br>
            <a:r>
              <a:rPr lang="cs-CZ" altLang="cs-CZ" dirty="false" smtClean="false"/>
              <a:t>a vybavení </a:t>
            </a:r>
          </a:p>
        </p:txBody>
      </p:sp>
      <p:sp>
        <p:nvSpPr>
          <p:cNvPr id="37891" name="Zástupný symbol pro obsah 2"/>
          <p:cNvSpPr>
            <a:spLocks noGrp="true"/>
          </p:cNvSpPr>
          <p:nvPr>
            <p:ph idx="1"/>
          </p:nvPr>
        </p:nvSpPr>
        <p:spPr/>
        <p:txBody>
          <a:bodyPr/>
          <a:lstStyle/>
          <a:p>
            <a:pPr algn="just" eaLnBrk="true" hangingPunct="true"/>
            <a:r>
              <a:rPr lang="cs-CZ" altLang="cs-CZ" sz="2000" dirty="false" smtClean="false"/>
              <a:t>Pro nákup zařízení a vybavení pro realizační tým projektu platí, že nárokovat lze pouze takovou výši nákladů, která odpovídá předpokládané výši úvazku členů realizačního týmu ve vztahu k jeho zapojení do realizace projektu. (dodržení limitu se kontroluje vůči poslednímu platnému právnímu aktu nebo poslednímu ŘO schválenému rozpočtu projektu, rozuměno v době nákupu vybavení/zařízení). Úvazky jednotlivých členů realizačního týmu je možné sčítat, tj. např. v případě dvou 0,5 úvazků je možno zakoupit z prostředků projektu dohromady jeden kus výpočetní techniky. Vždy platí, že lze koupit jen jeden druh výpočetní techniky (pokud je zakoupen např. stolní počítač, není možné koupit pro daného člena realizačního týmu ještě notebook apod.).  </a:t>
            </a:r>
          </a:p>
        </p:txBody>
      </p:sp>
      <p:sp>
        <p:nvSpPr>
          <p:cNvPr id="2" name="Zástupný symbol pro číslo snímku 1"/>
          <p:cNvSpPr>
            <a:spLocks noGrp="true"/>
          </p:cNvSpPr>
          <p:nvPr>
            <p:ph type="sldNum" sz="quarter" idx="12"/>
          </p:nvPr>
        </p:nvSpPr>
        <p:spPr/>
        <p:txBody>
          <a:bodyPr/>
          <a:lstStyle/>
          <a:p>
            <a:pPr>
              <a:defRPr/>
            </a:pPr>
            <a:fld id="{2356F3AF-8F33-4AA2-ACD9-520E1364085C}" type="slidenum">
              <a:rPr lang="cs-CZ" smtClean="false"/>
              <a:pPr>
                <a:defRPr/>
              </a:pPr>
              <a:t>64</a:t>
            </a:fld>
            <a:endParaRPr lang="cs-CZ"/>
          </a:p>
        </p:txBody>
      </p:sp>
    </p:spTree>
    <p:extLst>
      <p:ext uri="{BB962C8B-B14F-4D97-AF65-F5344CB8AC3E}">
        <p14:creationId xmlns:p14="http://schemas.microsoft.com/office/powerpoint/2010/main" val="1692420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8914" name="Nadpis 1"/>
          <p:cNvSpPr>
            <a:spLocks noGrp="true"/>
          </p:cNvSpPr>
          <p:nvPr>
            <p:ph type="title"/>
          </p:nvPr>
        </p:nvSpPr>
        <p:spPr/>
        <p:txBody>
          <a:bodyPr/>
          <a:lstStyle/>
          <a:p>
            <a:pPr eaLnBrk="true" fontAlgn="auto" hangingPunct="true">
              <a:spcAft>
                <a:spcPts val="0"/>
              </a:spcAft>
              <a:defRPr/>
            </a:pPr>
            <a:r>
              <a:rPr lang="cs-CZ" altLang="cs-CZ" dirty="false" smtClean="false"/>
              <a:t>Kapitola rozpočtu Nákup Služeb </a:t>
            </a:r>
          </a:p>
        </p:txBody>
      </p:sp>
      <p:sp>
        <p:nvSpPr>
          <p:cNvPr id="39939" name="Zástupný symbol pro obsah 2"/>
          <p:cNvSpPr>
            <a:spLocks noGrp="true"/>
          </p:cNvSpPr>
          <p:nvPr>
            <p:ph idx="1"/>
          </p:nvPr>
        </p:nvSpPr>
        <p:spPr>
          <a:xfrm>
            <a:off x="539750" y="1484313"/>
            <a:ext cx="8280722" cy="4897015"/>
          </a:xfrm>
        </p:spPr>
        <p:txBody>
          <a:bodyPr/>
          <a:lstStyle/>
          <a:p>
            <a:pPr eaLnBrk="true" hangingPunct="true"/>
            <a:r>
              <a:rPr lang="cs-CZ" altLang="cs-CZ" sz="2000" dirty="false" smtClean="false"/>
              <a:t>Pokud příjemce nebo jeho partner nedisponuje dostatečným vybavením na realizaci projektu nebo není schopen zabezpečit veškeré činnosti spojené s realizací projektu, může pořízení takového vybavení, služeb, případně stavebních prací uhradit z prostředků finanční podpory. Patří sem:</a:t>
            </a:r>
          </a:p>
          <a:p>
            <a:pPr lvl="1" eaLnBrk="true" hangingPunct="true"/>
            <a:r>
              <a:rPr lang="cs-CZ" altLang="cs-CZ" dirty="false" smtClean="false"/>
              <a:t>zpracování analýz, průzkumů, studií</a:t>
            </a:r>
          </a:p>
          <a:p>
            <a:pPr lvl="1" eaLnBrk="true" hangingPunct="true"/>
            <a:r>
              <a:rPr lang="cs-CZ" altLang="cs-CZ" dirty="false" smtClean="false"/>
              <a:t>lektorské služby</a:t>
            </a:r>
          </a:p>
          <a:p>
            <a:pPr lvl="1" eaLnBrk="true" hangingPunct="true"/>
            <a:r>
              <a:rPr lang="cs-CZ" altLang="cs-CZ" dirty="false" smtClean="false"/>
              <a:t>školení a kurzy, příp. </a:t>
            </a:r>
            <a:r>
              <a:rPr lang="cs-CZ" altLang="cs-CZ" dirty="false" err="true" smtClean="false"/>
              <a:t>mentoring</a:t>
            </a:r>
            <a:endParaRPr lang="cs-CZ" altLang="cs-CZ" dirty="false" smtClean="false"/>
          </a:p>
          <a:p>
            <a:pPr lvl="1" eaLnBrk="true" hangingPunct="true"/>
            <a:r>
              <a:rPr lang="cs-CZ" altLang="cs-CZ" dirty="false" smtClean="false"/>
              <a:t>vytvoření nových publikací, školicích materiálů nebo manuálů, CD, DVD atd. (pozn. nejedná se o nákup původních děl)</a:t>
            </a:r>
          </a:p>
          <a:p>
            <a:pPr lvl="1" eaLnBrk="true" hangingPunct="true"/>
            <a:r>
              <a:rPr lang="cs-CZ" altLang="cs-CZ" dirty="false" smtClean="false"/>
              <a:t>pronájem prostor pro práci s cílovou skupinou (např. pronájem učebny, apod.)</a:t>
            </a:r>
          </a:p>
        </p:txBody>
      </p:sp>
      <p:sp>
        <p:nvSpPr>
          <p:cNvPr id="2" name="Zástupný symbol pro číslo snímku 1"/>
          <p:cNvSpPr>
            <a:spLocks noGrp="true"/>
          </p:cNvSpPr>
          <p:nvPr>
            <p:ph type="sldNum" sz="quarter" idx="12"/>
          </p:nvPr>
        </p:nvSpPr>
        <p:spPr/>
        <p:txBody>
          <a:bodyPr/>
          <a:lstStyle/>
          <a:p>
            <a:pPr>
              <a:defRPr/>
            </a:pPr>
            <a:fld id="{28D83DF0-5536-434B-9B31-D3ECF24ADD5F}" type="slidenum">
              <a:rPr lang="cs-CZ" smtClean="false"/>
              <a:pPr>
                <a:defRPr/>
              </a:pPr>
              <a:t>65</a:t>
            </a:fld>
            <a:endParaRPr lang="cs-CZ"/>
          </a:p>
        </p:txBody>
      </p:sp>
    </p:spTree>
    <p:extLst>
      <p:ext uri="{BB962C8B-B14F-4D97-AF65-F5344CB8AC3E}">
        <p14:creationId xmlns:p14="http://schemas.microsoft.com/office/powerpoint/2010/main" val="39656819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9938" name="Nadpis 1"/>
          <p:cNvSpPr>
            <a:spLocks noGrp="true"/>
          </p:cNvSpPr>
          <p:nvPr>
            <p:ph type="title"/>
          </p:nvPr>
        </p:nvSpPr>
        <p:spPr/>
        <p:txBody>
          <a:bodyPr/>
          <a:lstStyle/>
          <a:p>
            <a:pPr eaLnBrk="true" fontAlgn="auto" hangingPunct="true">
              <a:spcAft>
                <a:spcPts val="0"/>
              </a:spcAft>
              <a:defRPr/>
            </a:pPr>
            <a:r>
              <a:rPr lang="cs-CZ" altLang="cs-CZ" dirty="false" smtClean="false"/>
              <a:t>Kapitola rozpočtu Nákup Služeb </a:t>
            </a:r>
          </a:p>
        </p:txBody>
      </p:sp>
      <p:sp>
        <p:nvSpPr>
          <p:cNvPr id="40963" name="Zástupný symbol pro obsah 2"/>
          <p:cNvSpPr>
            <a:spLocks noGrp="true"/>
          </p:cNvSpPr>
          <p:nvPr>
            <p:ph idx="1"/>
          </p:nvPr>
        </p:nvSpPr>
        <p:spPr/>
        <p:txBody>
          <a:bodyPr/>
          <a:lstStyle/>
          <a:p>
            <a:pPr algn="just" eaLnBrk="true" hangingPunct="true"/>
            <a:r>
              <a:rPr lang="cs-CZ" altLang="cs-CZ" sz="2000" dirty="false" smtClean="false"/>
              <a:t>Při administrativní kontrole výdajů z kapitoly Nákup služeb se používají stejné doklady jako při kontrole výdajů z kapitoly  Zařízení a vybavení.</a:t>
            </a:r>
          </a:p>
          <a:p>
            <a:pPr algn="just" eaLnBrk="true" hangingPunct="true"/>
            <a:r>
              <a:rPr lang="cs-CZ" altLang="cs-CZ" sz="2000" dirty="false" smtClean="false">
                <a:solidFill>
                  <a:srgbClr val="FF0000"/>
                </a:solidFill>
              </a:rPr>
              <a:t>Mezi příjemcem a partnerem nesmí být dodavatelský vztah.</a:t>
            </a:r>
          </a:p>
          <a:p>
            <a:pPr algn="just" eaLnBrk="true" hangingPunct="true"/>
            <a:r>
              <a:rPr lang="cs-CZ" altLang="cs-CZ" sz="2000" dirty="false" smtClean="false">
                <a:solidFill>
                  <a:srgbClr val="FF0000"/>
                </a:solidFill>
              </a:rPr>
              <a:t>Člen RT nemůže být dodavatelem (nemůže fakturovat)</a:t>
            </a:r>
            <a:r>
              <a:rPr lang="cs-CZ" altLang="cs-CZ" dirty="false" smtClean="false">
                <a:solidFill>
                  <a:srgbClr val="FF0000"/>
                </a:solidFill>
              </a:rPr>
              <a:t>.</a:t>
            </a:r>
          </a:p>
          <a:p>
            <a:pPr algn="just" eaLnBrk="true" hangingPunct="true"/>
            <a:endParaRPr lang="cs-CZ" altLang="cs-CZ" dirty="false" smtClean="false"/>
          </a:p>
          <a:p>
            <a:pPr eaLnBrk="true" hangingPunct="true"/>
            <a:endParaRPr lang="cs-CZ" altLang="cs-CZ" dirty="false" smtClean="false"/>
          </a:p>
        </p:txBody>
      </p:sp>
      <p:sp>
        <p:nvSpPr>
          <p:cNvPr id="2" name="Zástupný symbol pro číslo snímku 1"/>
          <p:cNvSpPr>
            <a:spLocks noGrp="true"/>
          </p:cNvSpPr>
          <p:nvPr>
            <p:ph type="sldNum" sz="quarter" idx="12"/>
          </p:nvPr>
        </p:nvSpPr>
        <p:spPr/>
        <p:txBody>
          <a:bodyPr/>
          <a:lstStyle/>
          <a:p>
            <a:pPr>
              <a:defRPr/>
            </a:pPr>
            <a:fld id="{3834FD31-5FC8-412E-A46C-B24324561917}" type="slidenum">
              <a:rPr lang="cs-CZ" smtClean="false"/>
              <a:pPr>
                <a:defRPr/>
              </a:pPr>
              <a:t>66</a:t>
            </a:fld>
            <a:endParaRPr lang="cs-CZ"/>
          </a:p>
        </p:txBody>
      </p:sp>
    </p:spTree>
    <p:extLst>
      <p:ext uri="{BB962C8B-B14F-4D97-AF65-F5344CB8AC3E}">
        <p14:creationId xmlns:p14="http://schemas.microsoft.com/office/powerpoint/2010/main" val="19688692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1986" name="Nadpis 1"/>
          <p:cNvSpPr>
            <a:spLocks noGrp="true"/>
          </p:cNvSpPr>
          <p:nvPr>
            <p:ph type="title"/>
          </p:nvPr>
        </p:nvSpPr>
        <p:spPr/>
        <p:txBody>
          <a:bodyPr/>
          <a:lstStyle/>
          <a:p>
            <a:pPr eaLnBrk="true" fontAlgn="auto" hangingPunct="true">
              <a:spcAft>
                <a:spcPts val="0"/>
              </a:spcAft>
              <a:defRPr/>
            </a:pPr>
            <a:r>
              <a:rPr lang="cs-CZ" altLang="cs-CZ" dirty="false" smtClean="false"/>
              <a:t>Přímá podpora – Mzdové příspěvky</a:t>
            </a:r>
          </a:p>
        </p:txBody>
      </p:sp>
      <p:sp>
        <p:nvSpPr>
          <p:cNvPr id="44035" name="Zástupný symbol pro obsah 2"/>
          <p:cNvSpPr>
            <a:spLocks noGrp="true"/>
          </p:cNvSpPr>
          <p:nvPr>
            <p:ph idx="1"/>
          </p:nvPr>
        </p:nvSpPr>
        <p:spPr>
          <a:xfrm>
            <a:off x="467544" y="1412776"/>
            <a:ext cx="8064500" cy="4319588"/>
          </a:xfrm>
        </p:spPr>
        <p:txBody>
          <a:bodyPr/>
          <a:lstStyle/>
          <a:p>
            <a:pPr algn="just" eaLnBrk="true" hangingPunct="true">
              <a:lnSpc>
                <a:spcPts val="2375"/>
              </a:lnSpc>
              <a:spcBef>
                <a:spcPts val="300"/>
              </a:spcBef>
              <a:spcAft>
                <a:spcPct val="0"/>
              </a:spcAft>
            </a:pPr>
            <a:r>
              <a:rPr lang="cs-CZ" altLang="cs-CZ" sz="1800" dirty="false" smtClean="false"/>
              <a:t>Do této kapitoly patří zjednodušeně řečeno výdaje na přímou podporu jednotlivců zapojených do projektu (tzv. cílová skupina projektu). </a:t>
            </a:r>
          </a:p>
          <a:p>
            <a:pPr marL="0" indent="0" algn="just" eaLnBrk="true" hangingPunct="true">
              <a:lnSpc>
                <a:spcPts val="2375"/>
              </a:lnSpc>
              <a:spcBef>
                <a:spcPts val="300"/>
              </a:spcBef>
              <a:spcAft>
                <a:spcPct val="0"/>
              </a:spcAft>
              <a:buNone/>
            </a:pPr>
            <a:endParaRPr lang="cs-CZ" altLang="cs-CZ" sz="1800" dirty="false" smtClean="false"/>
          </a:p>
          <a:p>
            <a:pPr algn="just" eaLnBrk="true" hangingPunct="true">
              <a:lnSpc>
                <a:spcPts val="2375"/>
              </a:lnSpc>
              <a:spcBef>
                <a:spcPts val="300"/>
              </a:spcBef>
              <a:spcAft>
                <a:spcPct val="0"/>
              </a:spcAft>
            </a:pPr>
            <a:r>
              <a:rPr lang="cs-CZ" altLang="cs-CZ" sz="1800" dirty="false" smtClean="false"/>
              <a:t>Lze hradit především mzdové příspěvky účastníků školení a to až do výše 100 % mzdových nákladů (maximálně však do výše trojnásobku minimální mzdy –  k 1. 1. 2018 = 73,20 Kč x 3 = 219,60 Kč/hod). Mzdové příspěvky se poskytují na náhradu mzdových nákladů na zaměstnance zaměstnavateli za dobu účasti zaměstnance na dalším vzdělávání. </a:t>
            </a:r>
          </a:p>
          <a:p>
            <a:pPr marL="0" indent="0" algn="just" eaLnBrk="true" hangingPunct="true">
              <a:lnSpc>
                <a:spcPts val="2375"/>
              </a:lnSpc>
              <a:spcBef>
                <a:spcPts val="300"/>
              </a:spcBef>
              <a:spcAft>
                <a:spcPct val="0"/>
              </a:spcAft>
              <a:buNone/>
            </a:pPr>
            <a:endParaRPr lang="cs-CZ" altLang="cs-CZ" sz="1800" dirty="false" smtClean="false"/>
          </a:p>
          <a:p>
            <a:pPr algn="just" eaLnBrk="true" hangingPunct="true">
              <a:lnSpc>
                <a:spcPts val="2375"/>
              </a:lnSpc>
              <a:spcBef>
                <a:spcPts val="300"/>
              </a:spcBef>
              <a:spcAft>
                <a:spcPct val="0"/>
              </a:spcAft>
            </a:pPr>
            <a:r>
              <a:rPr lang="cs-CZ" altLang="cs-CZ" sz="1800" dirty="false" smtClean="false"/>
              <a:t>Mzdové příspěvky se vždy dokládají prostřednictvím přehledové tabulky ve formátu *.</a:t>
            </a:r>
            <a:r>
              <a:rPr lang="cs-CZ" altLang="cs-CZ" sz="1800" dirty="false" err="true" smtClean="false"/>
              <a:t>xls</a:t>
            </a:r>
            <a:r>
              <a:rPr lang="cs-CZ" altLang="cs-CZ" sz="1800" dirty="false" smtClean="false"/>
              <a:t> (jméno účastníka, datum uskutečnění školení, název školení, počet vyučujících hodin, výše mzdové náhrady a podpis osoby odpovídající za správnost dat uvedených v tabulce.).</a:t>
            </a:r>
          </a:p>
        </p:txBody>
      </p:sp>
      <p:sp>
        <p:nvSpPr>
          <p:cNvPr id="2" name="Zástupný symbol pro číslo snímku 1"/>
          <p:cNvSpPr>
            <a:spLocks noGrp="true"/>
          </p:cNvSpPr>
          <p:nvPr>
            <p:ph type="sldNum" sz="quarter" idx="12"/>
          </p:nvPr>
        </p:nvSpPr>
        <p:spPr/>
        <p:txBody>
          <a:bodyPr/>
          <a:lstStyle/>
          <a:p>
            <a:pPr>
              <a:defRPr/>
            </a:pPr>
            <a:fld id="{DD94C5E9-066A-4D1E-90F7-21D9AF81F526}" type="slidenum">
              <a:rPr lang="cs-CZ" smtClean="false"/>
              <a:pPr>
                <a:defRPr/>
              </a:pPr>
              <a:t>67</a:t>
            </a:fld>
            <a:endParaRPr lang="cs-CZ"/>
          </a:p>
        </p:txBody>
      </p:sp>
    </p:spTree>
    <p:extLst>
      <p:ext uri="{BB962C8B-B14F-4D97-AF65-F5344CB8AC3E}">
        <p14:creationId xmlns:p14="http://schemas.microsoft.com/office/powerpoint/2010/main" val="2988928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Přímá </a:t>
            </a:r>
            <a:r>
              <a:rPr lang="cs-CZ" altLang="cs-CZ" dirty="false" smtClean="false"/>
              <a:t>podpora – cestovní náhrady</a:t>
            </a:r>
            <a:endParaRPr lang="cs-CZ" dirty="false"/>
          </a:p>
        </p:txBody>
      </p:sp>
      <p:sp>
        <p:nvSpPr>
          <p:cNvPr id="3" name="Zástupný symbol pro obsah 2"/>
          <p:cNvSpPr>
            <a:spLocks noGrp="true"/>
          </p:cNvSpPr>
          <p:nvPr>
            <p:ph idx="1"/>
          </p:nvPr>
        </p:nvSpPr>
        <p:spPr/>
        <p:txBody>
          <a:bodyPr/>
          <a:lstStyle/>
          <a:p>
            <a:pPr>
              <a:buSzPct val="150000"/>
              <a:buFont typeface="Arial" panose="020B0604020202020204" pitchFamily="34" charset="0"/>
              <a:buChar char="•"/>
            </a:pPr>
            <a:r>
              <a:rPr lang="cs-CZ" altLang="cs-CZ" sz="2000" dirty="false"/>
              <a:t>Způsobilými výdaji jsou </a:t>
            </a:r>
            <a:r>
              <a:rPr lang="cs-CZ" altLang="cs-CZ" sz="2000" dirty="false" smtClean="false"/>
              <a:t>náklady </a:t>
            </a:r>
            <a:r>
              <a:rPr lang="cs-CZ" altLang="cs-CZ" sz="2000" dirty="false"/>
              <a:t>na cestovné, ubytování, zahraniční stravné a kapesné (kapesné nelze poskytnout na dny, v nichž účastník částečně pobýval v ČR) v souvislosti s účastí cílové skupiny na jednotlivých projektových aktivitách. </a:t>
            </a:r>
            <a:endParaRPr lang="cs-CZ" altLang="cs-CZ" sz="2000" dirty="false" smtClean="false"/>
          </a:p>
          <a:p>
            <a:pPr>
              <a:buSzPct val="150000"/>
              <a:buFont typeface="Arial" panose="020B0604020202020204" pitchFamily="34" charset="0"/>
              <a:buChar char="•"/>
            </a:pPr>
            <a:endParaRPr lang="cs-CZ" altLang="cs-CZ" sz="2000" dirty="false" smtClean="false"/>
          </a:p>
          <a:p>
            <a:pPr>
              <a:buSzPct val="150000"/>
              <a:buFont typeface="Arial" panose="020B0604020202020204" pitchFamily="34" charset="0"/>
              <a:buChar char="•"/>
            </a:pPr>
            <a:r>
              <a:rPr lang="cs-CZ" altLang="cs-CZ" sz="2000" dirty="false" smtClean="false"/>
              <a:t>Cestovní náhrady v případech, kdy je osoba z cílové skupiny zaměstnancem příjemce nebo partnera s finančním příspěvkem a její zapojení do projektu probíhá v rámci pracovní cesty této osoby v režimu zákona č. 262/2006 Sb., zákoník práce.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932652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Přímá podpora – cestovní náhrady</a:t>
            </a:r>
            <a:endParaRPr lang="cs-CZ" dirty="false"/>
          </a:p>
        </p:txBody>
      </p:sp>
      <p:sp>
        <p:nvSpPr>
          <p:cNvPr id="3" name="Zástupný symbol pro obsah 2"/>
          <p:cNvSpPr>
            <a:spLocks noGrp="true"/>
          </p:cNvSpPr>
          <p:nvPr>
            <p:ph idx="1"/>
          </p:nvPr>
        </p:nvSpPr>
        <p:spPr/>
        <p:txBody>
          <a:bodyPr/>
          <a:lstStyle/>
          <a:p>
            <a:pPr>
              <a:buFont typeface="Arial" panose="020B0604020202020204" pitchFamily="34" charset="0"/>
              <a:buChar char="•"/>
            </a:pPr>
            <a:r>
              <a:rPr lang="cs-CZ" altLang="cs-CZ" sz="2000" dirty="false" smtClean="false"/>
              <a:t>Jízdní výdaje a výdaje na ubytování osob, které jsou z cílové skupiny, ale jejich zapojení do projektu neprobíhá v rámci pracovní cesty těchto osob v režimu dle zákona č. 262/2006 Sb., zákoník práce.</a:t>
            </a:r>
          </a:p>
          <a:p>
            <a:pPr>
              <a:buFont typeface="Arial" panose="020B0604020202020204" pitchFamily="34" charset="0"/>
              <a:buChar char="•"/>
            </a:pPr>
            <a:endParaRPr lang="cs-CZ" altLang="cs-CZ" sz="2000" dirty="false" smtClean="false"/>
          </a:p>
          <a:p>
            <a:pPr>
              <a:buFont typeface="Arial" panose="020B0604020202020204" pitchFamily="34" charset="0"/>
              <a:buChar char="•"/>
            </a:pPr>
            <a:r>
              <a:rPr lang="cs-CZ" sz="2000" dirty="false" smtClean="false"/>
              <a:t>Jízdní výdaje – způsobilé dle výše skutečných nákladů na základě předložených cestovních dokladů.</a:t>
            </a:r>
          </a:p>
          <a:p>
            <a:pPr>
              <a:buFont typeface="Arial" panose="020B0604020202020204" pitchFamily="34" charset="0"/>
              <a:buChar char="•"/>
            </a:pPr>
            <a:endParaRPr lang="cs-CZ" sz="2000" dirty="false" smtClean="false"/>
          </a:p>
          <a:p>
            <a:pPr>
              <a:buFont typeface="Arial" panose="020B0604020202020204" pitchFamily="34" charset="0"/>
              <a:buChar char="•"/>
            </a:pPr>
            <a:r>
              <a:rPr lang="cs-CZ" sz="2000" dirty="false"/>
              <a:t>Ubytování - v cenách místně obvyklých v rámci ČR nejvýše 1000 </a:t>
            </a:r>
            <a:r>
              <a:rPr lang="cs-CZ" sz="2000" dirty="false" smtClean="false"/>
              <a:t>Kč/noc.</a:t>
            </a:r>
            <a:endParaRPr lang="cs-CZ" sz="20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209027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projektu</a:t>
            </a:r>
            <a:endParaRPr lang="cs-CZ" dirty="false"/>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KP14</a:t>
            </a:r>
            <a:r>
              <a:rPr lang="cs-CZ" dirty="false" smtClean="false"/>
              <a:t>+;</a:t>
            </a:r>
          </a:p>
          <a:p>
            <a:r>
              <a:rPr lang="cs-CZ" dirty="false"/>
              <a:t>Součástí zprávy o realizaci projektu je ve formátu žádosti o platbu vždy vyúčtování výdajů spojených s realizací </a:t>
            </a:r>
            <a:r>
              <a:rPr lang="cs-CZ" dirty="false" smtClean="false"/>
              <a:t>projektu;</a:t>
            </a:r>
          </a:p>
          <a:p>
            <a:r>
              <a:rPr lang="cs-CZ" dirty="false" smtClean="false"/>
              <a:t>Pokyny pro vyplnění v IS KP14+:</a:t>
            </a:r>
          </a:p>
          <a:p>
            <a:pPr lvl="1"/>
            <a:r>
              <a:rPr lang="cs-CZ" dirty="false">
                <a:hlinkClick r:id="rId2"/>
              </a:rPr>
              <a:t>http://</a:t>
            </a:r>
            <a:r>
              <a:rPr lang="cs-CZ" dirty="false" smtClean="false">
                <a:hlinkClick r:id="rId2"/>
              </a:rPr>
              <a:t>www.esfcr.cz/pokyny-k-vyplneni-zpravy-o-realizaci-a-zadosti-o-platbu</a:t>
            </a:r>
            <a:endParaRPr lang="cs-CZ" dirty="false" smtClean="false"/>
          </a:p>
          <a:p>
            <a:pPr lvl="1"/>
            <a:r>
              <a:rPr lang="cs-CZ" dirty="false" smtClean="false"/>
              <a:t>Upozornění: používat vždy poslední verzi !</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30518738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Přímá podpora – cestovní náhrady</a:t>
            </a:r>
            <a:endParaRPr lang="cs-CZ" dirty="false"/>
          </a:p>
        </p:txBody>
      </p:sp>
      <p:sp>
        <p:nvSpPr>
          <p:cNvPr id="3" name="Zástupný symbol pro obsah 2"/>
          <p:cNvSpPr>
            <a:spLocks noGrp="true"/>
          </p:cNvSpPr>
          <p:nvPr>
            <p:ph idx="1"/>
          </p:nvPr>
        </p:nvSpPr>
        <p:spPr/>
        <p:txBody>
          <a:bodyPr/>
          <a:lstStyle/>
          <a:p>
            <a:r>
              <a:rPr lang="cs-CZ" sz="2000" dirty="false"/>
              <a:t>V</a:t>
            </a:r>
            <a:r>
              <a:rPr lang="cs-CZ" sz="2000" dirty="false" smtClean="false"/>
              <a:t>ýdaje </a:t>
            </a:r>
            <a:r>
              <a:rPr lang="cs-CZ" sz="2000" dirty="false"/>
              <a:t>za jízdenky veřejné dopravy, místenky, lehátka nebo lůžka, letenky, použití taxi, jízdenky místní hromadné dopravy, výdaje související s použitím soukromého </a:t>
            </a:r>
            <a:r>
              <a:rPr lang="cs-CZ" sz="2000" dirty="false" smtClean="false"/>
              <a:t>vozidla. </a:t>
            </a:r>
            <a:endParaRPr lang="cs-CZ" sz="2000" dirty="false"/>
          </a:p>
          <a:p>
            <a:r>
              <a:rPr lang="cs-CZ" sz="2000" dirty="false"/>
              <a:t>U</a:t>
            </a:r>
            <a:r>
              <a:rPr lang="cs-CZ" sz="2000" dirty="false" smtClean="false"/>
              <a:t> </a:t>
            </a:r>
            <a:r>
              <a:rPr lang="cs-CZ" sz="2000" dirty="false"/>
              <a:t>MHD kupon jen je-li doloženo výhodnější než jednotlivé </a:t>
            </a:r>
            <a:r>
              <a:rPr lang="cs-CZ" sz="2000" dirty="false" smtClean="false"/>
              <a:t>lístky.</a:t>
            </a:r>
          </a:p>
          <a:p>
            <a:r>
              <a:rPr lang="cs-CZ" sz="2000" dirty="false"/>
              <a:t>Cesty osobním automobilem lze proplácet v sazbách podle vyhlášky MPSV jako přímou podporu jen pro úseky bez použitelné veřejné dopravy v daném čase a dni a dále pro přepravu osob, které z důvodu svého znevýhodnění nemohou cestovat veřejnou dopravou a osob, které tyto znevýhodněné </a:t>
            </a:r>
            <a:r>
              <a:rPr lang="cs-CZ" sz="2000" dirty="false" smtClean="false"/>
              <a:t>doprovázejí.</a:t>
            </a:r>
            <a:endParaRPr lang="cs-CZ" sz="2000" dirty="false"/>
          </a:p>
          <a:p>
            <a:endParaRPr lang="cs-CZ" dirty="false" smtClean="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839503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SD - 2 </a:t>
            </a:r>
            <a:r>
              <a:rPr lang="cs-CZ" dirty="false"/>
              <a:t>LIDSKÉ ZDROJE</a:t>
            </a:r>
          </a:p>
        </p:txBody>
      </p:sp>
      <p:sp>
        <p:nvSpPr>
          <p:cNvPr id="3" name="Zástupný symbol pro obsah 2"/>
          <p:cNvSpPr>
            <a:spLocks noGrp="true"/>
          </p:cNvSpPr>
          <p:nvPr>
            <p:ph idx="1"/>
          </p:nvPr>
        </p:nvSpPr>
        <p:spPr/>
        <p:txBody>
          <a:bodyPr/>
          <a:lstStyle/>
          <a:p>
            <a:pPr>
              <a:lnSpc>
                <a:spcPct val="100000"/>
              </a:lnSpc>
            </a:pPr>
            <a:r>
              <a:rPr lang="cs-CZ" sz="2000" dirty="false"/>
              <a:t>Osobní náklady – pracovní smlouvy (včetně OSVČ), DPP, DPČ (+odvody)</a:t>
            </a:r>
          </a:p>
          <a:p>
            <a:pPr lvl="1">
              <a:lnSpc>
                <a:spcPct val="100000"/>
              </a:lnSpc>
            </a:pPr>
            <a:r>
              <a:rPr lang="cs-CZ" sz="1800" dirty="false"/>
              <a:t>kopie výpisu z účtu z něhož byly mzdy </a:t>
            </a:r>
            <a:r>
              <a:rPr lang="cs-CZ" sz="1800" dirty="false" smtClean="false"/>
              <a:t>vyplaceny/sjetina z účetního systému organizace, která zobrazuje obraty na bankovním účtu</a:t>
            </a:r>
            <a:endParaRPr lang="cs-CZ" sz="1800" dirty="false"/>
          </a:p>
          <a:p>
            <a:pPr lvl="1">
              <a:lnSpc>
                <a:spcPct val="100000"/>
              </a:lnSpc>
            </a:pPr>
            <a:r>
              <a:rPr lang="cs-CZ" sz="1800" dirty="false" err="true"/>
              <a:t>skeny</a:t>
            </a:r>
            <a:r>
              <a:rPr lang="cs-CZ" sz="1800" dirty="false"/>
              <a:t> pracovních výkazů, jsou-li dle pravidel OPZ </a:t>
            </a:r>
            <a:r>
              <a:rPr lang="cs-CZ" sz="1800" dirty="false" smtClean="false"/>
              <a:t>vyžadovány</a:t>
            </a:r>
            <a:endParaRPr lang="cs-CZ" sz="1800" dirty="false"/>
          </a:p>
          <a:p>
            <a:pPr>
              <a:lnSpc>
                <a:spcPct val="100000"/>
              </a:lnSpc>
            </a:pPr>
            <a:r>
              <a:rPr lang="cs-CZ" sz="2000" dirty="false"/>
              <a:t>Mzdový náklad za zaměstnance = hrubá mzda + odvody zaměstnavatele na </a:t>
            </a:r>
            <a:r>
              <a:rPr lang="cs-CZ" sz="2000" dirty="false" smtClean="false"/>
              <a:t>SP/ZP</a:t>
            </a:r>
            <a:endParaRPr lang="cs-CZ" sz="2000" dirty="false"/>
          </a:p>
          <a:p>
            <a:pPr>
              <a:lnSpc>
                <a:spcPct val="100000"/>
              </a:lnSpc>
            </a:pPr>
            <a:r>
              <a:rPr lang="cs-CZ" sz="2000" dirty="false"/>
              <a:t>Odměny jsou způsobilé, když jsou řádně zdůvodněné výjimečným </a:t>
            </a:r>
            <a:r>
              <a:rPr lang="cs-CZ" sz="2000" dirty="false" smtClean="false"/>
              <a:t>výkonem </a:t>
            </a:r>
            <a:r>
              <a:rPr lang="cs-CZ" sz="2000" dirty="false"/>
              <a:t>– </a:t>
            </a:r>
            <a:r>
              <a:rPr lang="cs-CZ" sz="2000" i="true" dirty="false" smtClean="false"/>
              <a:t> </a:t>
            </a:r>
            <a:r>
              <a:rPr lang="cs-CZ" sz="2000" i="true" dirty="false"/>
              <a:t>viz. Specifická pravidla pro žadatele a příjemce</a:t>
            </a:r>
            <a:r>
              <a:rPr lang="cs-CZ" sz="2000" i="true" dirty="false" smtClean="false"/>
              <a:t>.</a:t>
            </a:r>
            <a:endParaRPr lang="cs-CZ" sz="2000" dirty="false"/>
          </a:p>
          <a:p>
            <a:pPr>
              <a:lnSpc>
                <a:spcPct val="100000"/>
              </a:lnSpc>
            </a:pPr>
            <a:r>
              <a:rPr lang="cs-CZ" sz="2000" dirty="false"/>
              <a:t>Max 1,0 </a:t>
            </a:r>
            <a:r>
              <a:rPr lang="cs-CZ" sz="2000" dirty="false" smtClean="false"/>
              <a:t>úvazek </a:t>
            </a:r>
            <a:r>
              <a:rPr lang="cs-CZ" sz="2000" dirty="false"/>
              <a:t>dohromady u všech subjektů (příjemce a partneři</a:t>
            </a:r>
            <a:r>
              <a:rPr lang="cs-CZ" sz="2000" dirty="false" smtClean="false"/>
              <a:t>), </a:t>
            </a:r>
            <a:r>
              <a:rPr lang="cs-CZ" sz="2000" dirty="false"/>
              <a:t>pokud je osoba byť jen částečně hrazena z </a:t>
            </a:r>
            <a:r>
              <a:rPr lang="cs-CZ" sz="2000" dirty="false" smtClean="false"/>
              <a:t>projektu</a:t>
            </a:r>
            <a:endParaRPr lang="cs-CZ" sz="2000" dirty="false"/>
          </a:p>
          <a:p>
            <a:pPr>
              <a:lnSpc>
                <a:spcPct val="100000"/>
              </a:lnSpc>
            </a:pPr>
            <a:r>
              <a:rPr lang="cs-CZ" sz="2000" dirty="false"/>
              <a:t>Mzdy musí být v obvyklé výši v daném místě a čase (ISPV nebo esfcr.cz</a:t>
            </a:r>
            <a:r>
              <a:rPr lang="cs-CZ" sz="2000" dirty="false" smtClean="false"/>
              <a:t>)</a:t>
            </a:r>
            <a:endParaRPr lang="cs-CZ" sz="20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20464260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Náležitosti pracovních smluv</a:t>
            </a:r>
            <a:endParaRPr lang="cs-CZ" dirty="false"/>
          </a:p>
        </p:txBody>
      </p:sp>
      <p:sp>
        <p:nvSpPr>
          <p:cNvPr id="3" name="Zástupný symbol pro obsah 2"/>
          <p:cNvSpPr>
            <a:spLocks noGrp="true"/>
          </p:cNvSpPr>
          <p:nvPr>
            <p:ph idx="1"/>
          </p:nvPr>
        </p:nvSpPr>
        <p:spPr>
          <a:xfrm>
            <a:off x="467544" y="1556792"/>
            <a:ext cx="8064000" cy="4968072"/>
          </a:xfrm>
        </p:spPr>
        <p:txBody>
          <a:bodyPr/>
          <a:lstStyle/>
          <a:p>
            <a:r>
              <a:rPr lang="cs-CZ" sz="2000" dirty="false"/>
              <a:t>Pracovní smlouvy a dohody o pracích konaných mimo pracovní poměr musí být uzavřeny v souladu se zákoníkem práce. Povinně musí </a:t>
            </a:r>
            <a:r>
              <a:rPr lang="cs-CZ" sz="2000" dirty="false" smtClean="false"/>
              <a:t>obsahovat:</a:t>
            </a:r>
          </a:p>
          <a:p>
            <a:pPr lvl="1"/>
            <a:r>
              <a:rPr lang="cs-CZ" sz="1800" dirty="false" smtClean="false"/>
              <a:t>popis </a:t>
            </a:r>
            <a:r>
              <a:rPr lang="cs-CZ" sz="1800" dirty="false"/>
              <a:t>pracovní činnosti </a:t>
            </a:r>
            <a:endParaRPr lang="cs-CZ" sz="1800" dirty="false" smtClean="false"/>
          </a:p>
          <a:p>
            <a:pPr lvl="1"/>
            <a:r>
              <a:rPr lang="cs-CZ" sz="1800" dirty="false" smtClean="false"/>
              <a:t>identifikaci </a:t>
            </a:r>
            <a:r>
              <a:rPr lang="cs-CZ" sz="1800" dirty="false"/>
              <a:t>projektu (název či registrační </a:t>
            </a:r>
            <a:r>
              <a:rPr lang="cs-CZ" sz="1800" dirty="false" smtClean="false"/>
              <a:t>číslo)</a:t>
            </a:r>
          </a:p>
          <a:p>
            <a:pPr lvl="1"/>
            <a:r>
              <a:rPr lang="cs-CZ" sz="1800" dirty="false" smtClean="false"/>
              <a:t>rozsah </a:t>
            </a:r>
            <a:r>
              <a:rPr lang="cs-CZ" sz="1800" dirty="false"/>
              <a:t>činnosti, tzn. úvazek či počet hodin za časovou jednotku (měsíc, rok apod.) pro </a:t>
            </a:r>
            <a:r>
              <a:rPr lang="cs-CZ" sz="1800" dirty="false" smtClean="false"/>
              <a:t>projekt</a:t>
            </a:r>
          </a:p>
          <a:p>
            <a:pPr lvl="1"/>
            <a:r>
              <a:rPr lang="cs-CZ" sz="1800" dirty="false" smtClean="false"/>
              <a:t>výši odměny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2477706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0482" name="Nadpis 1"/>
          <p:cNvSpPr>
            <a:spLocks noGrp="true"/>
          </p:cNvSpPr>
          <p:nvPr>
            <p:ph type="title"/>
          </p:nvPr>
        </p:nvSpPr>
        <p:spPr/>
        <p:txBody>
          <a:bodyPr/>
          <a:lstStyle/>
          <a:p>
            <a:pPr eaLnBrk="true" fontAlgn="auto" hangingPunct="true">
              <a:spcAft>
                <a:spcPts val="0"/>
              </a:spcAft>
              <a:defRPr/>
            </a:pPr>
            <a:r>
              <a:rPr lang="cs-CZ" altLang="cs-CZ" smtClean="false"/>
              <a:t>Dohoda o pracovní činnosti (DPČ)</a:t>
            </a:r>
          </a:p>
        </p:txBody>
      </p:sp>
      <p:sp>
        <p:nvSpPr>
          <p:cNvPr id="26627" name="Zástupný symbol pro obsah 2"/>
          <p:cNvSpPr>
            <a:spLocks noGrp="true"/>
          </p:cNvSpPr>
          <p:nvPr>
            <p:ph idx="1"/>
          </p:nvPr>
        </p:nvSpPr>
        <p:spPr>
          <a:xfrm>
            <a:off x="539750" y="1412875"/>
            <a:ext cx="8064500" cy="4319588"/>
          </a:xfrm>
        </p:spPr>
        <p:txBody>
          <a:bodyPr/>
          <a:lstStyle/>
          <a:p>
            <a:pPr algn="just" eaLnBrk="true" hangingPunct="true"/>
            <a:r>
              <a:rPr lang="cs-CZ" altLang="cs-CZ" sz="2000" dirty="false" smtClean="false"/>
              <a:t>Úprava viz § 76 a § 77 ZP</a:t>
            </a:r>
          </a:p>
          <a:p>
            <a:pPr algn="just" eaLnBrk="true" hangingPunct="true"/>
            <a:r>
              <a:rPr lang="cs-CZ" altLang="cs-CZ" sz="2000" dirty="false" smtClean="false"/>
              <a:t>Není možné vykonávat práci v rozsahu překračujícím </a:t>
            </a:r>
            <a:r>
              <a:rPr lang="cs-CZ" altLang="cs-CZ" sz="2000" b="true" dirty="false" smtClean="false"/>
              <a:t>v průměru polovinu stanovené týdenní pracovní doby</a:t>
            </a:r>
            <a:r>
              <a:rPr lang="cs-CZ" altLang="cs-CZ" sz="2000" dirty="false" smtClean="false"/>
              <a:t>. Dodržování sjednaného a nejvýše přípustného rozsahu poloviny stanovené týdenní pracovní doby se posuzuje za celou dobu, na kterou byla dohoda o pracovní činnosti uzavřena, nejdéle však za období 52 týdnů.  </a:t>
            </a:r>
          </a:p>
          <a:p>
            <a:pPr algn="just" eaLnBrk="true" hangingPunct="true"/>
            <a:r>
              <a:rPr lang="cs-CZ" altLang="cs-CZ" sz="2000" dirty="false" smtClean="false"/>
              <a:t>Musí být uzavřena písemně, musí v ní být uvedeny sjednané práce, sjednaný rozsah pracovní doby (rozvržení týdenní pracovní doby do směn - kvůli poskytování náhrad za pracovní neschopnost, karanténu) a doba, na kterou se dohoda uzavírá (určitá, neurčitá).</a:t>
            </a:r>
          </a:p>
          <a:p>
            <a:pPr eaLnBrk="true" hangingPunct="true"/>
            <a:endParaRPr lang="cs-CZ" altLang="cs-CZ" dirty="false" smtClean="false"/>
          </a:p>
        </p:txBody>
      </p:sp>
      <p:sp>
        <p:nvSpPr>
          <p:cNvPr id="2" name="Zástupný symbol pro číslo snímku 1"/>
          <p:cNvSpPr>
            <a:spLocks noGrp="true"/>
          </p:cNvSpPr>
          <p:nvPr>
            <p:ph type="sldNum" sz="quarter" idx="12"/>
          </p:nvPr>
        </p:nvSpPr>
        <p:spPr/>
        <p:txBody>
          <a:bodyPr/>
          <a:lstStyle/>
          <a:p>
            <a:pPr>
              <a:defRPr/>
            </a:pPr>
            <a:fld id="{BE3CAC54-0C81-492C-89F2-22587DC15B13}" type="slidenum">
              <a:rPr lang="cs-CZ" smtClean="false"/>
              <a:pPr>
                <a:defRPr/>
              </a:pPr>
              <a:t>73</a:t>
            </a:fld>
            <a:endParaRPr lang="cs-CZ"/>
          </a:p>
        </p:txBody>
      </p:sp>
    </p:spTree>
    <p:extLst>
      <p:ext uri="{BB962C8B-B14F-4D97-AF65-F5344CB8AC3E}">
        <p14:creationId xmlns:p14="http://schemas.microsoft.com/office/powerpoint/2010/main" val="7092639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9458" name="Nadpis 1"/>
          <p:cNvSpPr>
            <a:spLocks noGrp="true"/>
          </p:cNvSpPr>
          <p:nvPr>
            <p:ph type="title"/>
          </p:nvPr>
        </p:nvSpPr>
        <p:spPr/>
        <p:txBody>
          <a:bodyPr/>
          <a:lstStyle/>
          <a:p>
            <a:pPr eaLnBrk="true" fontAlgn="auto" hangingPunct="true">
              <a:spcAft>
                <a:spcPts val="0"/>
              </a:spcAft>
              <a:defRPr/>
            </a:pPr>
            <a:r>
              <a:rPr lang="cs-CZ" altLang="cs-CZ" smtClean="false"/>
              <a:t>Dohoda o provedení práce (DPP)</a:t>
            </a:r>
          </a:p>
        </p:txBody>
      </p:sp>
      <p:sp>
        <p:nvSpPr>
          <p:cNvPr id="27651" name="Zástupný symbol pro obsah 2"/>
          <p:cNvSpPr>
            <a:spLocks noGrp="true"/>
          </p:cNvSpPr>
          <p:nvPr>
            <p:ph idx="1"/>
          </p:nvPr>
        </p:nvSpPr>
        <p:spPr>
          <a:xfrm>
            <a:off x="539750" y="1341438"/>
            <a:ext cx="8064500" cy="4319587"/>
          </a:xfrm>
        </p:spPr>
        <p:txBody>
          <a:bodyPr/>
          <a:lstStyle/>
          <a:p>
            <a:pPr algn="just" eaLnBrk="true" hangingPunct="true"/>
            <a:r>
              <a:rPr lang="cs-CZ" altLang="cs-CZ" sz="2000" dirty="false" smtClean="false"/>
              <a:t>Úprava viz § 75 a § 77 ZP </a:t>
            </a:r>
          </a:p>
          <a:p>
            <a:pPr algn="just" eaLnBrk="true" hangingPunct="true"/>
            <a:r>
              <a:rPr lang="cs-CZ" altLang="cs-CZ" sz="2000" dirty="false" smtClean="false"/>
              <a:t>Rozsah práce, na který se dohoda o provedení práce uzavírá, </a:t>
            </a:r>
            <a:r>
              <a:rPr lang="cs-CZ" altLang="cs-CZ" sz="2000" b="true" dirty="false" smtClean="false"/>
              <a:t>nesmí být větší než 300 hodin v kalendářním roce</a:t>
            </a:r>
            <a:r>
              <a:rPr lang="cs-CZ" altLang="cs-CZ" sz="2000" dirty="false" smtClean="false"/>
              <a:t>. Do rozsahu práce se započítává také doba práce konaná zaměstnancem pro zaměstnavatele v témže kalendářním roce na základě jiné dohody o provedení práce. V dohodě o provedení práce musí být uvedena doba, na kterou se tato dohoda uzavírá.</a:t>
            </a:r>
          </a:p>
          <a:p>
            <a:pPr algn="just" eaLnBrk="true" hangingPunct="true"/>
            <a:r>
              <a:rPr lang="cs-CZ" altLang="cs-CZ" sz="2000" dirty="false" smtClean="false"/>
              <a:t>Měl by v ní být vymezen pracovní úkol. Pokud předpokládaný rozsah práce nevyplývá přímo z vymezení pracovního úkolu, měl by zaměstnavatel uvést tento rozsah v písemné dohodě.</a:t>
            </a:r>
          </a:p>
          <a:p>
            <a:pPr algn="just" eaLnBrk="true" hangingPunct="true"/>
            <a:r>
              <a:rPr lang="cs-CZ" altLang="cs-CZ" sz="2000" dirty="false" smtClean="false"/>
              <a:t>Musí být uzavřena písemně.</a:t>
            </a:r>
          </a:p>
        </p:txBody>
      </p:sp>
      <p:sp>
        <p:nvSpPr>
          <p:cNvPr id="2" name="Zástupný symbol pro číslo snímku 1"/>
          <p:cNvSpPr>
            <a:spLocks noGrp="true"/>
          </p:cNvSpPr>
          <p:nvPr>
            <p:ph type="sldNum" sz="quarter" idx="12"/>
          </p:nvPr>
        </p:nvSpPr>
        <p:spPr/>
        <p:txBody>
          <a:bodyPr/>
          <a:lstStyle/>
          <a:p>
            <a:pPr>
              <a:defRPr/>
            </a:pPr>
            <a:fld id="{FDA0CF38-7E6C-475A-AB50-197A468C8BF4}" type="slidenum">
              <a:rPr lang="cs-CZ" smtClean="false"/>
              <a:pPr>
                <a:defRPr/>
              </a:pPr>
              <a:t>74</a:t>
            </a:fld>
            <a:endParaRPr lang="cs-CZ"/>
          </a:p>
        </p:txBody>
      </p:sp>
    </p:spTree>
    <p:extLst>
      <p:ext uri="{BB962C8B-B14F-4D97-AF65-F5344CB8AC3E}">
        <p14:creationId xmlns:p14="http://schemas.microsoft.com/office/powerpoint/2010/main" val="36689706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Osobní </a:t>
            </a:r>
            <a:r>
              <a:rPr lang="cs-CZ" dirty="false" smtClean="false"/>
              <a:t>náklady - Odměny</a:t>
            </a:r>
            <a:endParaRPr lang="cs-CZ" dirty="false"/>
          </a:p>
        </p:txBody>
      </p:sp>
      <p:sp>
        <p:nvSpPr>
          <p:cNvPr id="3" name="Zástupný symbol pro obsah 2"/>
          <p:cNvSpPr>
            <a:spLocks noGrp="true"/>
          </p:cNvSpPr>
          <p:nvPr>
            <p:ph idx="1"/>
          </p:nvPr>
        </p:nvSpPr>
        <p:spPr>
          <a:xfrm>
            <a:off x="539552" y="1484784"/>
            <a:ext cx="8064000" cy="4608512"/>
          </a:xfrm>
        </p:spPr>
        <p:txBody>
          <a:bodyPr/>
          <a:lstStyle/>
          <a:p>
            <a:pPr algn="just">
              <a:lnSpc>
                <a:spcPct val="100000"/>
              </a:lnSpc>
              <a:buFont typeface="Arial" panose="020B0604020202020204" pitchFamily="34" charset="0"/>
              <a:buChar char="•"/>
            </a:pPr>
            <a:r>
              <a:rPr lang="cs-CZ" sz="1600" dirty="false" smtClean="false"/>
              <a:t>Odměny jsou způsobilým výdajem za podmínky, že jsou odměnou za splnění mimořádného nebo zvlášť významného úkolu, odměna musí být náležitě zdůvodněna. Maximální částka pro poskytnutí jednorázové odměny není stanovena. </a:t>
            </a:r>
            <a:r>
              <a:rPr lang="cs-CZ" sz="1600" b="true" dirty="false" smtClean="false"/>
              <a:t>Součet poskytnutých odměn člena realizačního týmu v daném kalendářním roce však nesmí překročit 25 % jeho mzdy/platu za rok</a:t>
            </a:r>
            <a:r>
              <a:rPr lang="cs-CZ" sz="1600" dirty="false" smtClean="false"/>
              <a:t>, kdy se vychází z částky dle poslední platné verze pracovní smlouvy/dohody/platového výměru, tj. z částky bez odměn, přičemž se zohledňuje délka a výše úvazku zaměstnance na realizaci projektu. </a:t>
            </a:r>
          </a:p>
          <a:p>
            <a:pPr algn="just">
              <a:lnSpc>
                <a:spcPct val="100000"/>
              </a:lnSpc>
              <a:buFont typeface="Arial" panose="020B0604020202020204" pitchFamily="34" charset="0"/>
              <a:buChar char="•"/>
            </a:pPr>
            <a:r>
              <a:rPr lang="cs-CZ" sz="1600" dirty="false" smtClean="false"/>
              <a:t>Zdůvodnění vyplacených odměn je nezbytnou podmínkou. Zaměstnavatel rovněž stanoví ve svém vnitřním předpisu, kolektivní smlouvě kritéria, při jejich splnění lze odměny zaměstnanci poskytnout. </a:t>
            </a:r>
            <a:r>
              <a:rPr lang="cs-CZ" sz="1600" b="true" dirty="false" smtClean="false"/>
              <a:t>Nezpůsobilé jsou pravidelné odměny </a:t>
            </a:r>
            <a:r>
              <a:rPr lang="cs-CZ" sz="1600" dirty="false" smtClean="false"/>
              <a:t>(odměny za standardní výsledky práce) a odměny nesouvisející s prací na projektu. </a:t>
            </a:r>
          </a:p>
          <a:p>
            <a:pPr algn="just">
              <a:lnSpc>
                <a:spcPct val="100000"/>
              </a:lnSpc>
              <a:buFont typeface="Arial" panose="020B0604020202020204" pitchFamily="34" charset="0"/>
              <a:buChar char="•"/>
            </a:pPr>
            <a:r>
              <a:rPr lang="cs-CZ" sz="1600" dirty="false" smtClean="false"/>
              <a:t>Odměnu nelze poskytnout osobám, které se podílely na vzniku nedostatků při realizaci projektu.</a:t>
            </a:r>
          </a:p>
          <a:p>
            <a:pPr algn="just">
              <a:lnSpc>
                <a:spcPct val="100000"/>
              </a:lnSpc>
              <a:buFont typeface="Arial" panose="020B0604020202020204" pitchFamily="34" charset="0"/>
              <a:buChar char="•"/>
            </a:pPr>
            <a:r>
              <a:rPr lang="cs-CZ" sz="1600" dirty="false"/>
              <a:t>Pracovní výkaz vyplňují i zaměstnanci, u kterých OPZ neplatí konkrétně určitý podíl z úvazku, ale z projektu se jim hradí mimořádná </a:t>
            </a:r>
            <a:r>
              <a:rPr lang="cs-CZ" sz="1600" dirty="false" smtClean="false"/>
              <a:t>odměna.</a:t>
            </a:r>
            <a:endParaRPr lang="cs-CZ" sz="1600" dirty="false"/>
          </a:p>
          <a:p>
            <a:pPr marL="0" indent="0" algn="just">
              <a:lnSpc>
                <a:spcPct val="100000"/>
              </a:lnSpc>
              <a:buNone/>
            </a:pPr>
            <a:endParaRPr lang="cs-CZ" sz="1800" dirty="false"/>
          </a:p>
        </p:txBody>
      </p:sp>
      <p:sp>
        <p:nvSpPr>
          <p:cNvPr id="4" name="Zástupný symbol pro číslo snímku 3"/>
          <p:cNvSpPr>
            <a:spLocks noGrp="true"/>
          </p:cNvSpPr>
          <p:nvPr>
            <p:ph type="sldNum" sz="quarter" idx="12"/>
          </p:nvPr>
        </p:nvSpPr>
        <p:spPr/>
        <p:txBody>
          <a:bodyPr/>
          <a:lstStyle/>
          <a:p>
            <a:pPr>
              <a:defRPr/>
            </a:pPr>
            <a:fld id="{0372D366-454F-4275-A96E-202851A433E2}" type="slidenum">
              <a:rPr lang="cs-CZ" smtClean="false"/>
              <a:pPr>
                <a:defRPr/>
              </a:pPr>
              <a:t>75</a:t>
            </a:fld>
            <a:endParaRPr lang="cs-CZ" dirty="false"/>
          </a:p>
        </p:txBody>
      </p:sp>
    </p:spTree>
    <p:extLst>
      <p:ext uri="{BB962C8B-B14F-4D97-AF65-F5344CB8AC3E}">
        <p14:creationId xmlns:p14="http://schemas.microsoft.com/office/powerpoint/2010/main" val="20562887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4578" name="Nadpis 1"/>
          <p:cNvSpPr>
            <a:spLocks noGrp="true"/>
          </p:cNvSpPr>
          <p:nvPr>
            <p:ph type="title"/>
          </p:nvPr>
        </p:nvSpPr>
        <p:spPr/>
        <p:txBody>
          <a:bodyPr/>
          <a:lstStyle/>
          <a:p>
            <a:pPr eaLnBrk="true" fontAlgn="auto" hangingPunct="true">
              <a:spcAft>
                <a:spcPts val="0"/>
              </a:spcAft>
              <a:defRPr/>
            </a:pPr>
            <a:r>
              <a:rPr lang="cs-CZ" altLang="cs-CZ" smtClean="false"/>
              <a:t>Dovolená  v OPZ</a:t>
            </a:r>
          </a:p>
        </p:txBody>
      </p:sp>
      <p:sp>
        <p:nvSpPr>
          <p:cNvPr id="31747" name="Zástupný symbol pro obsah 2"/>
          <p:cNvSpPr>
            <a:spLocks noGrp="true"/>
          </p:cNvSpPr>
          <p:nvPr>
            <p:ph idx="1"/>
          </p:nvPr>
        </p:nvSpPr>
        <p:spPr>
          <a:xfrm>
            <a:off x="539750" y="1412875"/>
            <a:ext cx="8064500" cy="4319588"/>
          </a:xfrm>
        </p:spPr>
        <p:txBody>
          <a:bodyPr/>
          <a:lstStyle/>
          <a:p>
            <a:pPr algn="just" eaLnBrk="true" hangingPunct="true">
              <a:lnSpc>
                <a:spcPts val="2375"/>
              </a:lnSpc>
              <a:spcBef>
                <a:spcPct val="0"/>
              </a:spcBef>
              <a:spcAft>
                <a:spcPct val="0"/>
              </a:spcAft>
            </a:pPr>
            <a:r>
              <a:rPr lang="cs-CZ" altLang="cs-CZ" sz="1800" dirty="false" smtClean="false"/>
              <a:t>Náhrady za dovolenou jsou způsobilé v rozsahu, v jakém odpovídají míře zapojení (dle úvazku a zároveň dle délky zapojení do projektu) zaměstnance do realizace projektu v měsíci, v němž je dovolená čerpána. V případě čerpané dovolené se musí jednat o dovolenou, kterou zaměstnanec čerpá v době realizace projektu, termín vyplacení náhrady musí splňovat pravidla časové způsobilosti výdajů.</a:t>
            </a:r>
          </a:p>
          <a:p>
            <a:pPr algn="just" eaLnBrk="true" hangingPunct="true">
              <a:lnSpc>
                <a:spcPts val="2375"/>
              </a:lnSpc>
              <a:spcBef>
                <a:spcPct val="0"/>
              </a:spcBef>
              <a:spcAft>
                <a:spcPct val="0"/>
              </a:spcAft>
            </a:pPr>
            <a:r>
              <a:rPr lang="cs-CZ" altLang="cs-CZ" sz="1800" dirty="false" smtClean="false"/>
              <a:t>Způsobilým výdajem je náhrada mzdy nebo platu za dovolenou v rozsahu, který zaměstnavatel musí zaměstnanci poskytnout na základě platného právního předpisu, kolektivní smlouvy nebo vnitřního předpisu zaměstnavatele upravujícího pracovní či služební poměr</a:t>
            </a:r>
            <a:r>
              <a:rPr lang="en-US" altLang="cs-CZ" sz="1800" dirty="false" smtClean="false"/>
              <a:t>.</a:t>
            </a:r>
            <a:endParaRPr lang="cs-CZ" altLang="cs-CZ" sz="1800" dirty="false" smtClean="false"/>
          </a:p>
          <a:p>
            <a:pPr algn="just" eaLnBrk="true" hangingPunct="true">
              <a:lnSpc>
                <a:spcPts val="2375"/>
              </a:lnSpc>
              <a:spcBef>
                <a:spcPct val="0"/>
              </a:spcBef>
              <a:spcAft>
                <a:spcPct val="0"/>
              </a:spcAft>
            </a:pPr>
            <a:r>
              <a:rPr lang="cs-CZ" altLang="cs-CZ" sz="1800" dirty="false" smtClean="false"/>
              <a:t>Jestliže poměrná část dovolené činí necelý den, zaokrouhlí se na půlden.</a:t>
            </a:r>
          </a:p>
          <a:p>
            <a:pPr algn="just" eaLnBrk="true" hangingPunct="true">
              <a:lnSpc>
                <a:spcPts val="2375"/>
              </a:lnSpc>
              <a:spcBef>
                <a:spcPct val="0"/>
              </a:spcBef>
              <a:spcAft>
                <a:spcPct val="0"/>
              </a:spcAft>
            </a:pPr>
            <a:r>
              <a:rPr lang="cs-CZ" altLang="cs-CZ" sz="1800" dirty="false" smtClean="false"/>
              <a:t>V případě, kdy zaměstnanec vykonává činnosti i mimo projekt, je v rámci projektu způsobilá jen část jeho náhrad za dovolenou, přičemž za rozhodující se bere podíl z čerpané dovolené (případně zaokrouhlené na půlden, pokud je to dle zákoníku práce relevantní) odpovídající rozsahu zapojení zaměstnance do projektu. Tento podíl vychází z úvazku a nezaokrouhluje se na půldny.</a:t>
            </a:r>
          </a:p>
        </p:txBody>
      </p:sp>
      <p:sp>
        <p:nvSpPr>
          <p:cNvPr id="2" name="Zástupný symbol pro číslo snímku 1"/>
          <p:cNvSpPr>
            <a:spLocks noGrp="true"/>
          </p:cNvSpPr>
          <p:nvPr>
            <p:ph type="sldNum" sz="quarter" idx="12"/>
          </p:nvPr>
        </p:nvSpPr>
        <p:spPr/>
        <p:txBody>
          <a:bodyPr/>
          <a:lstStyle/>
          <a:p>
            <a:pPr>
              <a:defRPr/>
            </a:pPr>
            <a:fld id="{3FB84201-4D9B-454B-B089-9EDB90DE512C}" type="slidenum">
              <a:rPr lang="cs-CZ" smtClean="false"/>
              <a:pPr>
                <a:defRPr/>
              </a:pPr>
              <a:t>76</a:t>
            </a:fld>
            <a:endParaRPr lang="cs-CZ"/>
          </a:p>
        </p:txBody>
      </p:sp>
    </p:spTree>
    <p:extLst>
      <p:ext uri="{BB962C8B-B14F-4D97-AF65-F5344CB8AC3E}">
        <p14:creationId xmlns:p14="http://schemas.microsoft.com/office/powerpoint/2010/main" val="38743982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5602" name="Nadpis 1"/>
          <p:cNvSpPr>
            <a:spLocks noGrp="true"/>
          </p:cNvSpPr>
          <p:nvPr>
            <p:ph type="title"/>
          </p:nvPr>
        </p:nvSpPr>
        <p:spPr/>
        <p:txBody>
          <a:bodyPr/>
          <a:lstStyle/>
          <a:p>
            <a:pPr eaLnBrk="true" fontAlgn="auto" hangingPunct="true">
              <a:spcAft>
                <a:spcPts val="0"/>
              </a:spcAft>
              <a:defRPr/>
            </a:pPr>
            <a:r>
              <a:rPr lang="cs-CZ" altLang="cs-CZ" smtClean="false"/>
              <a:t>Pracovní neschopnost a překážky v práci</a:t>
            </a:r>
          </a:p>
        </p:txBody>
      </p:sp>
      <p:sp>
        <p:nvSpPr>
          <p:cNvPr id="32771" name="Zástupný symbol pro obsah 2"/>
          <p:cNvSpPr>
            <a:spLocks noGrp="true"/>
          </p:cNvSpPr>
          <p:nvPr>
            <p:ph idx="1"/>
          </p:nvPr>
        </p:nvSpPr>
        <p:spPr>
          <a:xfrm>
            <a:off x="395536" y="1341438"/>
            <a:ext cx="8064500" cy="4319587"/>
          </a:xfrm>
        </p:spPr>
        <p:txBody>
          <a:bodyPr/>
          <a:lstStyle/>
          <a:p>
            <a:pPr algn="just" eaLnBrk="true" hangingPunct="true">
              <a:lnSpc>
                <a:spcPts val="2375"/>
              </a:lnSpc>
              <a:spcBef>
                <a:spcPct val="0"/>
              </a:spcBef>
              <a:spcAft>
                <a:spcPct val="0"/>
              </a:spcAft>
            </a:pPr>
            <a:r>
              <a:rPr lang="cs-CZ" altLang="cs-CZ" sz="1800" dirty="false" smtClean="false"/>
              <a:t>Mezi způsobilé výdaje patří také </a:t>
            </a:r>
            <a:r>
              <a:rPr lang="cs-CZ" altLang="cs-CZ" sz="1800" b="true" dirty="false" smtClean="false"/>
              <a:t>náhrada mzdy nebo platu</a:t>
            </a:r>
            <a:r>
              <a:rPr lang="cs-CZ" altLang="cs-CZ" sz="1800" dirty="false" smtClean="false"/>
              <a:t>, nebo odměny z dohody (resp. poměrná část) za dny </a:t>
            </a:r>
            <a:r>
              <a:rPr lang="cs-CZ" altLang="cs-CZ" sz="1800" b="true" dirty="false" smtClean="false"/>
              <a:t>dočasné pracovní neschopnosti nebo nařízené karantény</a:t>
            </a:r>
            <a:r>
              <a:rPr lang="cs-CZ" altLang="cs-CZ" sz="1800" dirty="false" smtClean="false"/>
              <a:t> ve výši a trvání, ve kterých je zaměstnavatel povinen tuto náhradu mzdy, nebo platu, nebo odměny z dohody poskytovat podle platných právních předpisů, podle kolektivní smlouvy nebo vnitřního předpisu zaměstnavatele upravujícího pracovní či služební poměr.</a:t>
            </a:r>
          </a:p>
          <a:p>
            <a:pPr algn="just" eaLnBrk="true" hangingPunct="true">
              <a:lnSpc>
                <a:spcPts val="2375"/>
              </a:lnSpc>
              <a:spcBef>
                <a:spcPct val="0"/>
              </a:spcBef>
              <a:spcAft>
                <a:spcPct val="0"/>
              </a:spcAft>
            </a:pPr>
            <a:endParaRPr lang="cs-CZ" altLang="cs-CZ" sz="1800" dirty="false" smtClean="false"/>
          </a:p>
          <a:p>
            <a:pPr algn="just" eaLnBrk="true" hangingPunct="true">
              <a:lnSpc>
                <a:spcPts val="2375"/>
              </a:lnSpc>
              <a:spcBef>
                <a:spcPct val="0"/>
              </a:spcBef>
              <a:spcAft>
                <a:spcPct val="0"/>
              </a:spcAft>
            </a:pPr>
            <a:r>
              <a:rPr lang="cs-CZ" altLang="cs-CZ" sz="1800" dirty="false" smtClean="false"/>
              <a:t>Způsobilé jsou dále náhrady mzdy nebo platu (resp. poměrná část) v případě překážek v práci, </a:t>
            </a:r>
            <a:r>
              <a:rPr lang="cs-CZ" altLang="cs-CZ" sz="1800" b="true" dirty="false" smtClean="false"/>
              <a:t>ošetřování členy rodiny nejsou způsobilým výdajem projektu</a:t>
            </a:r>
            <a:r>
              <a:rPr lang="cs-CZ" altLang="cs-CZ" sz="1800" dirty="false" smtClean="false"/>
              <a:t>, neboť tyto náhrady nehradí zaměstnavatel. </a:t>
            </a:r>
          </a:p>
        </p:txBody>
      </p:sp>
      <p:sp>
        <p:nvSpPr>
          <p:cNvPr id="2" name="Zástupný symbol pro číslo snímku 1"/>
          <p:cNvSpPr>
            <a:spLocks noGrp="true"/>
          </p:cNvSpPr>
          <p:nvPr>
            <p:ph type="sldNum" sz="quarter" idx="12"/>
          </p:nvPr>
        </p:nvSpPr>
        <p:spPr/>
        <p:txBody>
          <a:bodyPr/>
          <a:lstStyle/>
          <a:p>
            <a:pPr>
              <a:defRPr/>
            </a:pPr>
            <a:fld id="{6EDBA603-A736-41D6-B8AF-8D15706CD526}" type="slidenum">
              <a:rPr lang="cs-CZ" smtClean="false"/>
              <a:pPr>
                <a:defRPr/>
              </a:pPr>
              <a:t>77</a:t>
            </a:fld>
            <a:endParaRPr lang="cs-CZ"/>
          </a:p>
        </p:txBody>
      </p:sp>
    </p:spTree>
    <p:extLst>
      <p:ext uri="{BB962C8B-B14F-4D97-AF65-F5344CB8AC3E}">
        <p14:creationId xmlns:p14="http://schemas.microsoft.com/office/powerpoint/2010/main" val="42233770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6626" name="Nadpis 1"/>
          <p:cNvSpPr>
            <a:spLocks noGrp="true"/>
          </p:cNvSpPr>
          <p:nvPr>
            <p:ph type="title"/>
          </p:nvPr>
        </p:nvSpPr>
        <p:spPr/>
        <p:txBody>
          <a:bodyPr/>
          <a:lstStyle/>
          <a:p>
            <a:pPr eaLnBrk="true" fontAlgn="auto" hangingPunct="true">
              <a:spcAft>
                <a:spcPts val="0"/>
              </a:spcAft>
              <a:defRPr/>
            </a:pPr>
            <a:r>
              <a:rPr lang="cs-CZ" altLang="cs-CZ" smtClean="false"/>
              <a:t>Osobní náklady v ŽOP – SD2 Lidské zdroje</a:t>
            </a:r>
            <a:endParaRPr lang="cs-CZ" altLang="cs-CZ" dirty="false" smtClean="false"/>
          </a:p>
        </p:txBody>
      </p:sp>
      <p:sp>
        <p:nvSpPr>
          <p:cNvPr id="33795" name="Zástupný symbol pro obsah 2"/>
          <p:cNvSpPr>
            <a:spLocks noGrp="true"/>
          </p:cNvSpPr>
          <p:nvPr>
            <p:ph idx="1"/>
          </p:nvPr>
        </p:nvSpPr>
        <p:spPr/>
        <p:txBody>
          <a:bodyPr/>
          <a:lstStyle/>
          <a:p>
            <a:pPr eaLnBrk="true" hangingPunct="true"/>
            <a:r>
              <a:rPr lang="cs-CZ" altLang="cs-CZ" sz="2000" dirty="false" smtClean="false"/>
              <a:t>Vyplňuje se soupiska SD2 – Lidské zdroje – veškeré osobní náklady spadající do daného monitorovacího období</a:t>
            </a:r>
            <a:r>
              <a:rPr lang="en-US" altLang="cs-CZ" sz="2000" dirty="false" smtClean="false"/>
              <a:t>.</a:t>
            </a:r>
            <a:endParaRPr lang="cs-CZ" altLang="cs-CZ" sz="2000" dirty="false" smtClean="false"/>
          </a:p>
          <a:p>
            <a:pPr eaLnBrk="true" hangingPunct="true"/>
            <a:endParaRPr lang="cs-CZ" altLang="cs-CZ" sz="2000" dirty="false" smtClean="false"/>
          </a:p>
          <a:p>
            <a:pPr eaLnBrk="true" hangingPunct="true"/>
            <a:r>
              <a:rPr lang="cs-CZ" altLang="cs-CZ" sz="2000" dirty="false" smtClean="false"/>
              <a:t>Záznam se vytváří za každého zaměstnance za jednotlivé měsíce zvlášť</a:t>
            </a:r>
            <a:r>
              <a:rPr lang="en-US" altLang="cs-CZ" sz="2000" dirty="false" smtClean="false"/>
              <a:t>.</a:t>
            </a:r>
            <a:endParaRPr lang="cs-CZ" altLang="cs-CZ" sz="2000" dirty="false" smtClean="false"/>
          </a:p>
          <a:p>
            <a:pPr eaLnBrk="true" hangingPunct="true"/>
            <a:endParaRPr lang="cs-CZ" altLang="cs-CZ" sz="2000" dirty="false" smtClean="false"/>
          </a:p>
          <a:p>
            <a:pPr eaLnBrk="true" hangingPunct="true"/>
            <a:r>
              <a:rPr lang="cs-CZ" altLang="cs-CZ" sz="2000" dirty="false"/>
              <a:t>P</a:t>
            </a:r>
            <a:r>
              <a:rPr lang="cs-CZ" altLang="cs-CZ" sz="2000" dirty="false" smtClean="false"/>
              <a:t>od každý záznam se ukládá do přílohy PV (pokud je to relevantní) a </a:t>
            </a:r>
            <a:r>
              <a:rPr lang="cs-CZ" altLang="cs-CZ" sz="2000" dirty="false" err="true" smtClean="false"/>
              <a:t>sken</a:t>
            </a:r>
            <a:r>
              <a:rPr lang="cs-CZ" altLang="cs-CZ" sz="2000" dirty="false" smtClean="false"/>
              <a:t> bankovního výpisu/VPD u dokladů nad 10 000 Kč</a:t>
            </a:r>
            <a:r>
              <a:rPr lang="en-US" altLang="cs-CZ" sz="2000" dirty="false" smtClean="false"/>
              <a:t>.</a:t>
            </a:r>
            <a:r>
              <a:rPr lang="cs-CZ" altLang="cs-CZ" sz="2000" dirty="false" smtClean="false"/>
              <a:t> </a:t>
            </a:r>
          </a:p>
        </p:txBody>
      </p:sp>
      <p:sp>
        <p:nvSpPr>
          <p:cNvPr id="2" name="Zástupný symbol pro číslo snímku 1"/>
          <p:cNvSpPr>
            <a:spLocks noGrp="true"/>
          </p:cNvSpPr>
          <p:nvPr>
            <p:ph type="sldNum" sz="quarter" idx="12"/>
          </p:nvPr>
        </p:nvSpPr>
        <p:spPr/>
        <p:txBody>
          <a:bodyPr/>
          <a:lstStyle/>
          <a:p>
            <a:pPr>
              <a:defRPr/>
            </a:pPr>
            <a:fld id="{67973C00-CFF9-45BE-BDE4-BFA49189E8CF}" type="slidenum">
              <a:rPr lang="cs-CZ" smtClean="false"/>
              <a:pPr>
                <a:defRPr/>
              </a:pPr>
              <a:t>78</a:t>
            </a:fld>
            <a:endParaRPr lang="cs-CZ"/>
          </a:p>
        </p:txBody>
      </p:sp>
    </p:spTree>
    <p:extLst>
      <p:ext uri="{BB962C8B-B14F-4D97-AF65-F5344CB8AC3E}">
        <p14:creationId xmlns:p14="http://schemas.microsoft.com/office/powerpoint/2010/main" val="18605164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7650" name="Nadpis 1"/>
          <p:cNvSpPr>
            <a:spLocks noGrp="true"/>
          </p:cNvSpPr>
          <p:nvPr>
            <p:ph type="title"/>
          </p:nvPr>
        </p:nvSpPr>
        <p:spPr/>
        <p:txBody>
          <a:bodyPr/>
          <a:lstStyle/>
          <a:p>
            <a:pPr eaLnBrk="true" fontAlgn="auto" hangingPunct="true">
              <a:spcAft>
                <a:spcPts val="0"/>
              </a:spcAft>
              <a:defRPr/>
            </a:pPr>
            <a:r>
              <a:rPr lang="cs-CZ" altLang="cs-CZ" smtClean="false"/>
              <a:t>Osobní náklady v ŽOP – SD2 Lidské zdroje</a:t>
            </a:r>
            <a:endParaRPr lang="cs-CZ" altLang="cs-CZ" dirty="false" smtClean="false"/>
          </a:p>
        </p:txBody>
      </p:sp>
      <p:sp>
        <p:nvSpPr>
          <p:cNvPr id="56323" name="Zástupný symbol pro obsah 2"/>
          <p:cNvSpPr>
            <a:spLocks noGrp="true"/>
          </p:cNvSpPr>
          <p:nvPr>
            <p:ph idx="1"/>
          </p:nvPr>
        </p:nvSpPr>
        <p:spPr>
          <a:xfrm>
            <a:off x="539750" y="1412875"/>
            <a:ext cx="8064500" cy="4319588"/>
          </a:xfrm>
        </p:spPr>
        <p:txBody>
          <a:bodyPr rtlCol="false">
            <a:noAutofit/>
          </a:bodyPr>
          <a:lstStyle/>
          <a:p>
            <a:pPr marL="432000" indent="-432000" eaLnBrk="true" fontAlgn="auto" hangingPunct="true">
              <a:lnSpc>
                <a:spcPts val="2880"/>
              </a:lnSpc>
              <a:defRPr/>
            </a:pPr>
            <a:r>
              <a:rPr lang="cs-CZ" altLang="cs-CZ" sz="2000" dirty="false" smtClean="false"/>
              <a:t>Nutno spočítat podíl nárokovaných odvodů na částce Mzdový/platový výdaj (tedy hrubá mzda/plat/odměna z dohody připadající na projekt), která činí 34 %. </a:t>
            </a:r>
          </a:p>
          <a:p>
            <a:pPr marL="432000" indent="-432000" eaLnBrk="true" fontAlgn="auto" hangingPunct="true">
              <a:lnSpc>
                <a:spcPts val="2880"/>
              </a:lnSpc>
              <a:defRPr/>
            </a:pPr>
            <a:r>
              <a:rPr lang="cs-CZ" altLang="cs-CZ" sz="2000" dirty="false" smtClean="false"/>
              <a:t>Úhrady odvodů na sociální a zdravotní pojištění (</a:t>
            </a:r>
            <a:r>
              <a:rPr lang="cs-CZ" altLang="cs-CZ" sz="2000" dirty="false" err="true" smtClean="false"/>
              <a:t>sken</a:t>
            </a:r>
            <a:r>
              <a:rPr lang="cs-CZ" altLang="cs-CZ" sz="2000" dirty="false" smtClean="false"/>
              <a:t> bankovního výpisu/VPD pro kontrolu na místě.</a:t>
            </a:r>
          </a:p>
          <a:p>
            <a:pPr marL="0" indent="0" eaLnBrk="true" fontAlgn="auto" hangingPunct="true">
              <a:lnSpc>
                <a:spcPts val="2880"/>
              </a:lnSpc>
              <a:buFont typeface="Wingdings" pitchFamily="2" charset="2"/>
              <a:buNone/>
              <a:defRPr/>
            </a:pPr>
            <a:endParaRPr lang="cs-CZ" altLang="cs-CZ" sz="2000" dirty="false" smtClean="false"/>
          </a:p>
          <a:p>
            <a:pPr marL="432000" indent="-432000" eaLnBrk="true" fontAlgn="auto" hangingPunct="true">
              <a:lnSpc>
                <a:spcPts val="2880"/>
              </a:lnSpc>
              <a:defRPr/>
            </a:pPr>
            <a:r>
              <a:rPr lang="cs-CZ" altLang="cs-CZ" sz="2000" dirty="false" smtClean="false"/>
              <a:t>Jiné (neodvádí se z nich odvody) – náhrada za pracovní neschopnost, Zákonné pojištění odpovědnosti zaměstnavatele za škodu při pracovním úrazu nebo nemoci z povolání, FKSP.</a:t>
            </a:r>
          </a:p>
          <a:p>
            <a:pPr marL="432000" indent="-432000" eaLnBrk="true" fontAlgn="auto" hangingPunct="true">
              <a:lnSpc>
                <a:spcPts val="2880"/>
              </a:lnSpc>
              <a:defRPr/>
            </a:pPr>
            <a:r>
              <a:rPr lang="cs-CZ" altLang="cs-CZ" sz="2000" dirty="false" smtClean="false"/>
              <a:t>Jiné (odvádí se z nich odvody) – odměny.</a:t>
            </a:r>
          </a:p>
        </p:txBody>
      </p:sp>
      <p:sp>
        <p:nvSpPr>
          <p:cNvPr id="2" name="Zástupný symbol pro číslo snímku 1"/>
          <p:cNvSpPr>
            <a:spLocks noGrp="true"/>
          </p:cNvSpPr>
          <p:nvPr>
            <p:ph type="sldNum" sz="quarter" idx="12"/>
          </p:nvPr>
        </p:nvSpPr>
        <p:spPr/>
        <p:txBody>
          <a:bodyPr/>
          <a:lstStyle/>
          <a:p>
            <a:pPr>
              <a:defRPr/>
            </a:pPr>
            <a:fld id="{CB62D09B-8059-48FF-AC9D-9CE3F832B82A}" type="slidenum">
              <a:rPr lang="cs-CZ" smtClean="false"/>
              <a:pPr>
                <a:defRPr/>
              </a:pPr>
              <a:t>79</a:t>
            </a:fld>
            <a:endParaRPr lang="cs-CZ"/>
          </a:p>
        </p:txBody>
      </p:sp>
    </p:spTree>
    <p:extLst>
      <p:ext uri="{BB962C8B-B14F-4D97-AF65-F5344CB8AC3E}">
        <p14:creationId xmlns:p14="http://schemas.microsoft.com/office/powerpoint/2010/main" val="300393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UŽITEČNÉ ODKAZY</a:t>
            </a:r>
          </a:p>
        </p:txBody>
      </p:sp>
      <p:sp>
        <p:nvSpPr>
          <p:cNvPr id="3" name="Zástupný symbol pro obsah 2"/>
          <p:cNvSpPr>
            <a:spLocks noGrp="true"/>
          </p:cNvSpPr>
          <p:nvPr>
            <p:ph idx="1"/>
          </p:nvPr>
        </p:nvSpPr>
        <p:spPr>
          <a:xfrm>
            <a:off x="540000" y="1268760"/>
            <a:ext cx="8136456" cy="5256584"/>
          </a:xfrm>
        </p:spPr>
        <p:txBody>
          <a:bodyPr/>
          <a:lstStyle/>
          <a:p>
            <a:endParaRPr lang="cs-CZ" sz="1600" u="sng" dirty="false" smtClean="false">
              <a:hlinkClick r:id="rId2"/>
            </a:endParaRPr>
          </a:p>
          <a:p>
            <a:r>
              <a:rPr lang="cs-CZ" sz="1600" u="sng" dirty="false" smtClean="false">
                <a:hlinkClick r:id="rId2"/>
              </a:rPr>
              <a:t>https</a:t>
            </a:r>
            <a:r>
              <a:rPr lang="cs-CZ" sz="1600" u="sng" dirty="false">
                <a:hlinkClick r:id="rId2"/>
              </a:rPr>
              <a:t>://www.esfcr.cz/pokyny-k-vyplneni-zpravy-o-realizaci-zadosti-o-platbu-a-zadosti-o-zmenu-opz/-/dokument/809712</a:t>
            </a:r>
            <a:endParaRPr lang="cs-CZ" sz="1600" u="sng" dirty="false"/>
          </a:p>
          <a:p>
            <a:r>
              <a:rPr lang="cs-CZ" sz="1600" u="sng" dirty="false">
                <a:hlinkClick r:id="rId3"/>
              </a:rPr>
              <a:t>https://www.esfcr.cz/pokyny-k-vyplneni-zpravy-o-realizaci-zadosti-o-platbu-a-zadosti-o-zmenu-opz/-/dokument/809732</a:t>
            </a:r>
            <a:endParaRPr lang="cs-CZ" sz="1600" u="sng" dirty="false"/>
          </a:p>
          <a:p>
            <a:r>
              <a:rPr lang="cs-CZ" sz="1600" u="sng" dirty="false">
                <a:hlinkClick r:id="rId4"/>
              </a:rPr>
              <a:t>https://www.esfcr.cz/documents/21802/798871/Pokyny+pro+evidenci+rozsahu+a+typu+podpory+jednotliv%C3%BDm+podpo%C5%99en%C3%BDm+osob%C3%A1m/47844036-98d0-4c08-befa-ba98b55480bb</a:t>
            </a:r>
            <a:r>
              <a:rPr lang="cs-CZ" sz="1600" dirty="false"/>
              <a:t> </a:t>
            </a:r>
          </a:p>
          <a:p>
            <a:r>
              <a:rPr lang="cs-CZ" sz="1600" u="sng" dirty="false">
                <a:hlinkClick r:id="rId5"/>
              </a:rPr>
              <a:t>https://www.esfcr.cz/pokyny-k-vyplneni-zpravy-o-realizaci-zadosti-o-platbu-a-zadosti-o-zmenu-opz/-/dokument/2651257</a:t>
            </a:r>
            <a:r>
              <a:rPr lang="cs-CZ" sz="1600" dirty="false"/>
              <a:t> (vzor </a:t>
            </a:r>
            <a:r>
              <a:rPr lang="cs-CZ" sz="1600" dirty="false" smtClean="false"/>
              <a:t>jen pro </a:t>
            </a:r>
            <a:r>
              <a:rPr lang="cs-CZ" sz="1600" dirty="false"/>
              <a:t>záložku VEŘEJNÉ ZAKÁZKY)</a:t>
            </a:r>
          </a:p>
          <a:p>
            <a:r>
              <a:rPr lang="cs-CZ" sz="1600" u="sng" dirty="false">
                <a:hlinkClick r:id="rId6"/>
              </a:rPr>
              <a:t>https://www.esfcr.cz/technicka-podpora</a:t>
            </a:r>
            <a:endParaRPr lang="cs-CZ" sz="1600" dirty="false"/>
          </a:p>
          <a:p>
            <a:pPr marL="0" indent="0">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599536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Soupiska příjmů</a:t>
            </a:r>
          </a:p>
        </p:txBody>
      </p:sp>
      <p:sp>
        <p:nvSpPr>
          <p:cNvPr id="3" name="Zástupný symbol pro obsah 2"/>
          <p:cNvSpPr>
            <a:spLocks noGrp="true"/>
          </p:cNvSpPr>
          <p:nvPr>
            <p:ph idx="1"/>
          </p:nvPr>
        </p:nvSpPr>
        <p:spPr/>
        <p:txBody>
          <a:bodyPr/>
          <a:lstStyle/>
          <a:p>
            <a:r>
              <a:rPr lang="cs-CZ" sz="1800" u="sng" dirty="false"/>
              <a:t>Příjemce uvádí čisté příjmy</a:t>
            </a:r>
            <a:r>
              <a:rPr lang="cs-CZ" sz="1800" dirty="false"/>
              <a:t>; </a:t>
            </a:r>
          </a:p>
          <a:p>
            <a:pPr lvl="1"/>
            <a:r>
              <a:rPr lang="cs-CZ" sz="1800" dirty="false"/>
              <a:t>v případě projektů s vlastním spolufinancováním se jedná o příjmy, které převyšují částku vlastního financování způsobilých výdajů projektu ze zdrojů </a:t>
            </a:r>
            <a:r>
              <a:rPr lang="cs-CZ" sz="1800" dirty="false" smtClean="false"/>
              <a:t>příjemce</a:t>
            </a:r>
            <a:endParaRPr lang="cs-CZ" sz="1800" dirty="false"/>
          </a:p>
          <a:p>
            <a:pPr lvl="1"/>
            <a:r>
              <a:rPr lang="cs-CZ" sz="1800" dirty="false"/>
              <a:t>soupiska má pouze jeden řádek zaznamenávající hodnotu čistých </a:t>
            </a:r>
            <a:r>
              <a:rPr lang="cs-CZ" sz="1800" dirty="false" smtClean="false"/>
              <a:t>příjmů</a:t>
            </a:r>
            <a:endParaRPr lang="cs-CZ" sz="1800" dirty="false"/>
          </a:p>
          <a:p>
            <a:r>
              <a:rPr lang="cs-CZ" sz="1800" dirty="false"/>
              <a:t>Hodnota čistého příjmu se vykazuje jednou souhrnnou částkou, nepřikládají se žádné přílohy prokazující dílčí příjmy. </a:t>
            </a:r>
          </a:p>
          <a:p>
            <a:pPr lvl="1"/>
            <a:r>
              <a:rPr lang="cs-CZ" sz="1800" dirty="false" smtClean="false"/>
              <a:t>kontrola </a:t>
            </a:r>
            <a:r>
              <a:rPr lang="cs-CZ" sz="1800" dirty="false"/>
              <a:t>dokladů souvisejících s prokazovanými příjmy je součástí kontroly na </a:t>
            </a:r>
            <a:r>
              <a:rPr lang="cs-CZ" sz="1800" dirty="false" smtClean="false"/>
              <a:t>místě </a:t>
            </a:r>
            <a:endParaRPr lang="cs-CZ" sz="1800" dirty="false"/>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80</a:t>
            </a:fld>
            <a:endParaRPr lang="cs-CZ" dirty="false"/>
          </a:p>
        </p:txBody>
      </p:sp>
    </p:spTree>
    <p:extLst>
      <p:ext uri="{BB962C8B-B14F-4D97-AF65-F5344CB8AC3E}">
        <p14:creationId xmlns:p14="http://schemas.microsoft.com/office/powerpoint/2010/main" val="10219689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Přímé a nepřímé náklady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934417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Přímé a nepřímé náklady - úvod</a:t>
            </a:r>
            <a:endParaRPr lang="cs-CZ" dirty="false"/>
          </a:p>
        </p:txBody>
      </p:sp>
      <p:sp>
        <p:nvSpPr>
          <p:cNvPr id="3" name="Zástupný symbol pro obsah 2"/>
          <p:cNvSpPr>
            <a:spLocks noGrp="true"/>
          </p:cNvSpPr>
          <p:nvPr>
            <p:ph idx="1"/>
          </p:nvPr>
        </p:nvSpPr>
        <p:spPr>
          <a:xfrm>
            <a:off x="540000" y="1800000"/>
            <a:ext cx="8064000" cy="4797352"/>
          </a:xfrm>
        </p:spPr>
        <p:txBody>
          <a:bodyPr/>
          <a:lstStyle/>
          <a:p>
            <a:r>
              <a:rPr lang="cs-CZ" sz="2000" dirty="false" smtClean="false"/>
              <a:t>NN - náklady, které nejsou jednoznačně spojené s konkrétní aktivitou projektu</a:t>
            </a:r>
          </a:p>
          <a:p>
            <a:endParaRPr lang="cs-CZ" sz="2000" dirty="false" smtClean="false"/>
          </a:p>
          <a:p>
            <a:r>
              <a:rPr lang="cs-CZ" sz="2000" dirty="false" smtClean="false"/>
              <a:t>NN se nemusí dokládat a jejich rozpis se neuvádí do rozpočtu</a:t>
            </a:r>
          </a:p>
          <a:p>
            <a:endParaRPr lang="cs-CZ" sz="2000" dirty="false" smtClean="false"/>
          </a:p>
          <a:p>
            <a:r>
              <a:rPr lang="cs-CZ" sz="2000" dirty="false" smtClean="false"/>
              <a:t>Výše NN se vypočítá z přímých způsobilých nákladů projektu procentem, které je stanoveno v právním aktu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82</a:t>
            </a:fld>
            <a:endParaRPr lang="cs-CZ" dirty="false"/>
          </a:p>
        </p:txBody>
      </p:sp>
    </p:spTree>
    <p:extLst>
      <p:ext uri="{BB962C8B-B14F-4D97-AF65-F5344CB8AC3E}">
        <p14:creationId xmlns:p14="http://schemas.microsoft.com/office/powerpoint/2010/main" val="17665216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Přímé a nepřímé náklady</a:t>
            </a:r>
          </a:p>
        </p:txBody>
      </p:sp>
      <p:sp>
        <p:nvSpPr>
          <p:cNvPr id="3" name="Zástupný symbol pro obsah 2"/>
          <p:cNvSpPr>
            <a:spLocks noGrp="true"/>
          </p:cNvSpPr>
          <p:nvPr>
            <p:ph idx="1"/>
          </p:nvPr>
        </p:nvSpPr>
        <p:spPr/>
        <p:txBody>
          <a:bodyPr/>
          <a:lstStyle/>
          <a:p>
            <a:r>
              <a:rPr lang="cs-CZ" sz="2000" dirty="false"/>
              <a:t>Prostředky na NN jsou poskytovány průběžně, vždy spolu s prostředky na </a:t>
            </a:r>
            <a:r>
              <a:rPr lang="cs-CZ" sz="2000" dirty="false" smtClean="false"/>
              <a:t>PN</a:t>
            </a:r>
          </a:p>
          <a:p>
            <a:endParaRPr lang="cs-CZ" sz="2000" dirty="false"/>
          </a:p>
          <a:p>
            <a:r>
              <a:rPr lang="cs-CZ" sz="2000" dirty="false"/>
              <a:t>Podíl pro NN je stanoven fixně na celou dobu realizace projektu, změnit se může až na základě závěrečného vyúčtování, na základě reálného podílu kapitoly Nákup služeb na skutečně vzniklých způsobilých výdajích, ale vždy jen ↓ </a:t>
            </a:r>
            <a:endParaRPr lang="cs-CZ" sz="2000" dirty="false" smtClean="false"/>
          </a:p>
          <a:p>
            <a:endParaRPr lang="cs-CZ" sz="2000" dirty="false"/>
          </a:p>
          <a:p>
            <a:r>
              <a:rPr lang="cs-CZ" sz="2000" b="true" dirty="false"/>
              <a:t>Kdykoliv se snižují PN, sníží se poměrně i NN</a:t>
            </a:r>
            <a:endParaRPr 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29272551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nepřímé náklady - vymezení</a:t>
            </a:r>
            <a:endParaRPr lang="cs-CZ" dirty="false"/>
          </a:p>
        </p:txBody>
      </p:sp>
      <p:sp>
        <p:nvSpPr>
          <p:cNvPr id="3" name="Zástupný symbol pro obsah 2"/>
          <p:cNvSpPr>
            <a:spLocks noGrp="true"/>
          </p:cNvSpPr>
          <p:nvPr>
            <p:ph idx="1"/>
          </p:nvPr>
        </p:nvSpPr>
        <p:spPr>
          <a:xfrm>
            <a:off x="323528" y="1800000"/>
            <a:ext cx="8280472" cy="4725344"/>
          </a:xfrm>
        </p:spPr>
        <p:txBody>
          <a:bodyPr/>
          <a:lstStyle/>
          <a:p>
            <a:r>
              <a:rPr lang="cs-CZ" sz="1800" dirty="false" smtClean="false"/>
              <a:t>A. </a:t>
            </a:r>
            <a:r>
              <a:rPr lang="cs-CZ" sz="1800" b="true" dirty="false" smtClean="false"/>
              <a:t>Administrativa, řízení projektu (včetně finančního), účetnictví, personalistika, publicita projektu, občerstvení a stravování, podpůrné procesy projektu </a:t>
            </a:r>
          </a:p>
          <a:p>
            <a:pPr lvl="1">
              <a:buClr>
                <a:srgbClr val="5FBBF5"/>
              </a:buClr>
              <a:buFont typeface="Courier New" panose="02070309020205020404" pitchFamily="49" charset="0"/>
              <a:buChar char="o"/>
            </a:pPr>
            <a:r>
              <a:rPr lang="cs-CZ" sz="1800" dirty="false">
                <a:solidFill>
                  <a:srgbClr val="084A8B"/>
                </a:solidFill>
              </a:rPr>
              <a:t>Pro zařazení pracovníka do NN je rozhodující, že nepracuje přímo s CS nebo nezajišťuje výstup určen k přímému využití </a:t>
            </a:r>
            <a:r>
              <a:rPr lang="cs-CZ" sz="1800" dirty="false" smtClean="false">
                <a:solidFill>
                  <a:srgbClr val="084A8B"/>
                </a:solidFill>
              </a:rPr>
              <a:t>CS</a:t>
            </a:r>
          </a:p>
          <a:p>
            <a:pPr marL="414000" lvl="1" indent="0">
              <a:buClr>
                <a:srgbClr val="5FBBF5"/>
              </a:buClr>
              <a:buNone/>
            </a:pPr>
            <a:endParaRPr lang="cs-CZ" sz="1800" dirty="false" smtClean="false"/>
          </a:p>
          <a:p>
            <a:pPr>
              <a:lnSpc>
                <a:spcPct val="150000"/>
              </a:lnSpc>
            </a:pPr>
            <a:r>
              <a:rPr lang="cs-CZ" sz="1800" dirty="false" smtClean="false"/>
              <a:t>B. </a:t>
            </a:r>
            <a:r>
              <a:rPr lang="cs-CZ" sz="1800" b="true" dirty="false" smtClean="false"/>
              <a:t>Cestovní náklady spojené s pracovními cestami RT </a:t>
            </a:r>
            <a:br>
              <a:rPr lang="cs-CZ" sz="1800" b="true" dirty="false" smtClean="false"/>
            </a:br>
            <a:r>
              <a:rPr lang="cs-CZ" sz="1800" dirty="false" smtClean="false"/>
              <a:t>všechny náklady z vnitrostátních cest; náklady ze zahraničních cest sloužících k zajištění publicity projektu)</a:t>
            </a:r>
          </a:p>
          <a:p>
            <a:pPr>
              <a:lnSpc>
                <a:spcPct val="150000"/>
              </a:lnSpc>
            </a:pPr>
            <a:endParaRPr lang="cs-CZ" sz="1800" dirty="false" smtClean="false"/>
          </a:p>
          <a:p>
            <a:pPr marL="414000" lvl="1" indent="0">
              <a:buNone/>
            </a:pPr>
            <a:endParaRPr lang="cs-CZ" dirty="false"/>
          </a:p>
          <a:p>
            <a:pPr marL="414000" lvl="1" indent="0">
              <a:buNone/>
            </a:pPr>
            <a:endParaRPr lang="cs-CZ" dirty="false" smtClean="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84</a:t>
            </a:fld>
            <a:endParaRPr lang="cs-CZ" dirty="false"/>
          </a:p>
        </p:txBody>
      </p:sp>
    </p:spTree>
    <p:extLst>
      <p:ext uri="{BB962C8B-B14F-4D97-AF65-F5344CB8AC3E}">
        <p14:creationId xmlns:p14="http://schemas.microsoft.com/office/powerpoint/2010/main" val="948929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nepřímé náklady - vymezení</a:t>
            </a:r>
            <a:endParaRPr lang="cs-CZ" dirty="false"/>
          </a:p>
        </p:txBody>
      </p:sp>
      <p:sp>
        <p:nvSpPr>
          <p:cNvPr id="3" name="Zástupný symbol pro obsah 2"/>
          <p:cNvSpPr>
            <a:spLocks noGrp="true"/>
          </p:cNvSpPr>
          <p:nvPr>
            <p:ph idx="1"/>
          </p:nvPr>
        </p:nvSpPr>
        <p:spPr>
          <a:xfrm>
            <a:off x="323528" y="1800000"/>
            <a:ext cx="8280472" cy="4725344"/>
          </a:xfrm>
        </p:spPr>
        <p:txBody>
          <a:bodyPr/>
          <a:lstStyle/>
          <a:p>
            <a:pPr>
              <a:lnSpc>
                <a:spcPct val="150000"/>
              </a:lnSpc>
            </a:pPr>
            <a:r>
              <a:rPr lang="cs-CZ" sz="1800" dirty="false" smtClean="false"/>
              <a:t>C. </a:t>
            </a:r>
            <a:r>
              <a:rPr lang="cs-CZ" sz="1800" b="true" dirty="false" smtClean="false"/>
              <a:t>Spotřební materiál, zařízení a vybavení </a:t>
            </a:r>
            <a:br>
              <a:rPr lang="cs-CZ" sz="1800" b="true" dirty="false" smtClean="false"/>
            </a:br>
            <a:r>
              <a:rPr lang="cs-CZ" sz="1800" dirty="false" smtClean="false"/>
              <a:t>kancelářské potřeby, vybavení pracovníků hrazených z NN)</a:t>
            </a:r>
            <a:endParaRPr lang="cs-CZ" sz="1800" b="true" dirty="false" smtClean="false"/>
          </a:p>
          <a:p>
            <a:r>
              <a:rPr lang="cs-CZ" sz="1800" dirty="false" smtClean="false"/>
              <a:t>D. </a:t>
            </a:r>
            <a:r>
              <a:rPr lang="cs-CZ" sz="1800" b="true" dirty="false" smtClean="false"/>
              <a:t>Prostory pro realizaci projektu </a:t>
            </a:r>
            <a:r>
              <a:rPr lang="cs-CZ" sz="1800" dirty="false" smtClean="false"/>
              <a:t>(nikoliv k práci s CS)</a:t>
            </a:r>
          </a:p>
          <a:p>
            <a:r>
              <a:rPr lang="cs-CZ" sz="1800" dirty="false" smtClean="false"/>
              <a:t>E. </a:t>
            </a:r>
            <a:r>
              <a:rPr lang="cs-CZ" sz="1800" b="true" dirty="false" smtClean="false"/>
              <a:t>Ostatní provozní výdaje </a:t>
            </a:r>
            <a:r>
              <a:rPr lang="cs-CZ" sz="1800" dirty="false" smtClean="false"/>
              <a:t>(internet, bankovní poplatky, pojištění atp.)</a:t>
            </a:r>
          </a:p>
          <a:p>
            <a:pPr marL="0" indent="0">
              <a:buNone/>
            </a:pPr>
            <a:endParaRPr lang="cs-CZ" sz="1800" dirty="false" smtClean="false"/>
          </a:p>
          <a:p>
            <a:r>
              <a:rPr lang="cs-CZ" sz="1800" dirty="false" smtClean="false"/>
              <a:t>Podrobněji ve Specifické části pravidel pro žadatele OPZ, kap. 6.4.15 Vymezení nepřímých nákladů v OPZ</a:t>
            </a:r>
          </a:p>
          <a:p>
            <a:endParaRPr lang="cs-CZ" dirty="false" smtClean="false"/>
          </a:p>
          <a:p>
            <a:pPr marL="414000" lvl="1" indent="0">
              <a:buNone/>
            </a:pPr>
            <a:endParaRPr lang="cs-CZ" dirty="false"/>
          </a:p>
          <a:p>
            <a:pPr marL="414000" lvl="1" indent="0">
              <a:buNone/>
            </a:pPr>
            <a:endParaRPr lang="cs-CZ" dirty="false" smtClean="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85</a:t>
            </a:fld>
            <a:endParaRPr lang="cs-CZ" dirty="false"/>
          </a:p>
        </p:txBody>
      </p:sp>
    </p:spTree>
    <p:extLst>
      <p:ext uri="{BB962C8B-B14F-4D97-AF65-F5344CB8AC3E}">
        <p14:creationId xmlns:p14="http://schemas.microsoft.com/office/powerpoint/2010/main" val="1916493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6082" name="Nadpis 1"/>
          <p:cNvSpPr>
            <a:spLocks noGrp="true"/>
          </p:cNvSpPr>
          <p:nvPr>
            <p:ph type="title"/>
          </p:nvPr>
        </p:nvSpPr>
        <p:spPr/>
        <p:txBody>
          <a:bodyPr/>
          <a:lstStyle/>
          <a:p>
            <a:pPr eaLnBrk="true" fontAlgn="auto" hangingPunct="true">
              <a:spcAft>
                <a:spcPts val="0"/>
              </a:spcAft>
              <a:defRPr/>
            </a:pPr>
            <a:r>
              <a:rPr lang="cs-CZ" altLang="cs-CZ" smtClean="false"/>
              <a:t>Plátcovství DPH</a:t>
            </a:r>
          </a:p>
        </p:txBody>
      </p:sp>
      <p:sp>
        <p:nvSpPr>
          <p:cNvPr id="46083" name="Zástupný symbol pro obsah 2"/>
          <p:cNvSpPr>
            <a:spLocks noGrp="true"/>
          </p:cNvSpPr>
          <p:nvPr>
            <p:ph idx="1"/>
          </p:nvPr>
        </p:nvSpPr>
        <p:spPr/>
        <p:txBody>
          <a:bodyPr/>
          <a:lstStyle/>
          <a:p>
            <a:pPr eaLnBrk="true" hangingPunct="true"/>
            <a:r>
              <a:rPr lang="cs-CZ" altLang="cs-CZ" dirty="false" smtClean="false"/>
              <a:t>Je příjemce plátce DPH ve vztahu k aktivitám projektu?</a:t>
            </a:r>
          </a:p>
          <a:p>
            <a:pPr lvl="1" eaLnBrk="true" hangingPunct="true"/>
            <a:r>
              <a:rPr lang="cs-CZ" altLang="cs-CZ" dirty="false" smtClean="false"/>
              <a:t>NE:</a:t>
            </a:r>
          </a:p>
          <a:p>
            <a:pPr lvl="2" eaLnBrk="true" hangingPunct="true">
              <a:buFont typeface="Wingdings" panose="05000000000000000000" pitchFamily="2" charset="2"/>
              <a:buChar char="§"/>
            </a:pPr>
            <a:r>
              <a:rPr lang="cs-CZ" altLang="cs-CZ" dirty="false" smtClean="false"/>
              <a:t>Příjemce dotace nepodává přiznání k DPH na FÚ, popřípadě do přiznání nezahrnuje plnění související s aktivitami projektu. Nemá tak nárok na vrácení DPH od FÚ zpět. DPH je tak za splnění ostatních zásad způsobilým výdajem.  </a:t>
            </a:r>
          </a:p>
        </p:txBody>
      </p:sp>
      <p:sp>
        <p:nvSpPr>
          <p:cNvPr id="2" name="Zástupný symbol pro číslo snímku 1"/>
          <p:cNvSpPr>
            <a:spLocks noGrp="true"/>
          </p:cNvSpPr>
          <p:nvPr>
            <p:ph type="sldNum" sz="quarter" idx="12"/>
          </p:nvPr>
        </p:nvSpPr>
        <p:spPr/>
        <p:txBody>
          <a:bodyPr/>
          <a:lstStyle/>
          <a:p>
            <a:pPr>
              <a:defRPr/>
            </a:pPr>
            <a:fld id="{3AEE101B-95AF-4CB4-B536-59514EAF6604}" type="slidenum">
              <a:rPr lang="cs-CZ" smtClean="false"/>
              <a:pPr>
                <a:defRPr/>
              </a:pPr>
              <a:t>86</a:t>
            </a:fld>
            <a:endParaRPr lang="cs-CZ"/>
          </a:p>
        </p:txBody>
      </p:sp>
    </p:spTree>
    <p:extLst>
      <p:ext uri="{BB962C8B-B14F-4D97-AF65-F5344CB8AC3E}">
        <p14:creationId xmlns:p14="http://schemas.microsoft.com/office/powerpoint/2010/main" val="4361660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7106" name="Nadpis 1"/>
          <p:cNvSpPr>
            <a:spLocks noGrp="true"/>
          </p:cNvSpPr>
          <p:nvPr>
            <p:ph type="title"/>
          </p:nvPr>
        </p:nvSpPr>
        <p:spPr/>
        <p:txBody>
          <a:bodyPr/>
          <a:lstStyle/>
          <a:p>
            <a:pPr eaLnBrk="true" fontAlgn="auto" hangingPunct="true">
              <a:spcAft>
                <a:spcPts val="0"/>
              </a:spcAft>
              <a:defRPr/>
            </a:pPr>
            <a:r>
              <a:rPr lang="cs-CZ" altLang="cs-CZ" smtClean="false"/>
              <a:t>Plátcovství DPH</a:t>
            </a:r>
            <a:endParaRPr lang="cs-CZ" altLang="cs-CZ" dirty="false" smtClean="false"/>
          </a:p>
        </p:txBody>
      </p:sp>
      <p:sp>
        <p:nvSpPr>
          <p:cNvPr id="47107" name="Zástupný symbol pro obsah 2"/>
          <p:cNvSpPr>
            <a:spLocks noGrp="true"/>
          </p:cNvSpPr>
          <p:nvPr>
            <p:ph idx="1"/>
          </p:nvPr>
        </p:nvSpPr>
        <p:spPr/>
        <p:txBody>
          <a:bodyPr/>
          <a:lstStyle/>
          <a:p>
            <a:pPr eaLnBrk="true" hangingPunct="true"/>
            <a:r>
              <a:rPr lang="cs-CZ" altLang="cs-CZ" dirty="false" smtClean="false"/>
              <a:t>Je příjemce plátce DPH ve vztahu k aktivitám projektu?</a:t>
            </a:r>
          </a:p>
          <a:p>
            <a:pPr lvl="1" eaLnBrk="true" hangingPunct="true"/>
            <a:r>
              <a:rPr lang="cs-CZ" altLang="cs-CZ" dirty="false" smtClean="false"/>
              <a:t>ANO:</a:t>
            </a:r>
          </a:p>
          <a:p>
            <a:pPr lvl="2" eaLnBrk="true" hangingPunct="true">
              <a:buFont typeface="Wingdings" panose="05000000000000000000" pitchFamily="2" charset="2"/>
              <a:buChar char="§"/>
            </a:pPr>
            <a:r>
              <a:rPr lang="cs-CZ" altLang="cs-CZ" dirty="false" smtClean="false"/>
              <a:t>Příjemce dotace zahrnuje plnění vztahující se k aktivitám projektu do přiznání DPH na FÚ, kde si DPH nárokuje a bude mu navráceno. Proto DPH není způsobilým výdajem (bylo by příjemci refundováno dvakrát). </a:t>
            </a:r>
          </a:p>
          <a:p>
            <a:pPr lvl="2" eaLnBrk="true" hangingPunct="true">
              <a:buFont typeface="Wingdings" panose="05000000000000000000" pitchFamily="2" charset="2"/>
              <a:buChar char="§"/>
            </a:pPr>
            <a:r>
              <a:rPr lang="cs-CZ" altLang="cs-CZ" dirty="false" smtClean="false"/>
              <a:t>Způsobilým výdajem je pouze ta část DPH, kde příjemce nemá nárok na odpočet (např. plnění za částečně ekonomickou činnost – krátící koeficient, náklady na reprezentaci atd. viz </a:t>
            </a:r>
            <a:r>
              <a:rPr lang="pl-PL" altLang="cs-CZ" dirty="false" smtClean="false"/>
              <a:t>zákon č. 235/2004 Sb., o dani z přidané hodnoty</a:t>
            </a:r>
            <a:r>
              <a:rPr lang="cs-CZ" altLang="cs-CZ" dirty="false" smtClean="false"/>
              <a:t>).</a:t>
            </a:r>
          </a:p>
        </p:txBody>
      </p:sp>
      <p:sp>
        <p:nvSpPr>
          <p:cNvPr id="2" name="Zástupný symbol pro číslo snímku 1"/>
          <p:cNvSpPr>
            <a:spLocks noGrp="true"/>
          </p:cNvSpPr>
          <p:nvPr>
            <p:ph type="sldNum" sz="quarter" idx="12"/>
          </p:nvPr>
        </p:nvSpPr>
        <p:spPr/>
        <p:txBody>
          <a:bodyPr/>
          <a:lstStyle/>
          <a:p>
            <a:pPr>
              <a:defRPr/>
            </a:pPr>
            <a:fld id="{3C306EDF-5B52-4847-BFC9-71C02E56C64C}" type="slidenum">
              <a:rPr lang="cs-CZ" smtClean="false"/>
              <a:pPr>
                <a:defRPr/>
              </a:pPr>
              <a:t>87</a:t>
            </a:fld>
            <a:endParaRPr lang="cs-CZ"/>
          </a:p>
        </p:txBody>
      </p:sp>
    </p:spTree>
    <p:extLst>
      <p:ext uri="{BB962C8B-B14F-4D97-AF65-F5344CB8AC3E}">
        <p14:creationId xmlns:p14="http://schemas.microsoft.com/office/powerpoint/2010/main" val="3160088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59632" y="2924944"/>
            <a:ext cx="7272337" cy="1223963"/>
          </a:xfrm>
        </p:spPr>
        <p:txBody>
          <a:bodyPr/>
          <a:lstStyle/>
          <a:p>
            <a:pPr eaLnBrk="true" hangingPunct="true">
              <a:defRPr/>
            </a:pPr>
            <a:r>
              <a:rPr lang="cs-CZ" dirty="false" smtClean="false"/>
              <a:t>    </a:t>
            </a:r>
            <a:r>
              <a:rPr lang="cs-CZ" dirty="false" err="true" smtClean="false"/>
              <a:t>ŽoP</a:t>
            </a:r>
            <a:r>
              <a:rPr lang="cs-CZ" dirty="false" smtClean="false"/>
              <a:t> v </a:t>
            </a:r>
            <a:r>
              <a:rPr lang="cs-CZ" dirty="false" err="true" smtClean="false"/>
              <a:t>is</a:t>
            </a:r>
            <a:r>
              <a:rPr lang="cs-CZ" dirty="false" smtClean="false"/>
              <a:t> kp14+</a:t>
            </a:r>
            <a:endParaRPr lang="cs-CZ" dirty="false"/>
          </a:p>
        </p:txBody>
      </p:sp>
      <p:pic>
        <p:nvPicPr>
          <p:cNvPr id="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2924944"/>
            <a:ext cx="540000" cy="540000"/>
          </a:xfrm>
        </p:spPr>
      </p:pic>
    </p:spTree>
    <p:extLst>
      <p:ext uri="{BB962C8B-B14F-4D97-AF65-F5344CB8AC3E}">
        <p14:creationId xmlns:p14="http://schemas.microsoft.com/office/powerpoint/2010/main" val="19997975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8130" name="Nadpis 1"/>
          <p:cNvSpPr>
            <a:spLocks noGrp="true"/>
          </p:cNvSpPr>
          <p:nvPr>
            <p:ph type="title"/>
          </p:nvPr>
        </p:nvSpPr>
        <p:spPr/>
        <p:txBody>
          <a:bodyPr/>
          <a:lstStyle/>
          <a:p>
            <a:pPr eaLnBrk="true" fontAlgn="auto" hangingPunct="true">
              <a:spcAft>
                <a:spcPts val="0"/>
              </a:spcAft>
              <a:defRPr/>
            </a:pPr>
            <a:r>
              <a:rPr lang="cs-CZ" altLang="cs-CZ" dirty="false" smtClean="false"/>
              <a:t>Kontrola výdajů v systému</a:t>
            </a:r>
            <a:endParaRPr lang="cs-CZ" altLang="cs-CZ" dirty="false"/>
          </a:p>
        </p:txBody>
      </p:sp>
      <p:sp>
        <p:nvSpPr>
          <p:cNvPr id="49155" name="Zástupný symbol pro obsah 2"/>
          <p:cNvSpPr>
            <a:spLocks noGrp="true"/>
          </p:cNvSpPr>
          <p:nvPr>
            <p:ph idx="1"/>
          </p:nvPr>
        </p:nvSpPr>
        <p:spPr>
          <a:xfrm>
            <a:off x="539750" y="1412875"/>
            <a:ext cx="8064500" cy="4706938"/>
          </a:xfrm>
        </p:spPr>
        <p:txBody>
          <a:bodyPr/>
          <a:lstStyle/>
          <a:p>
            <a:pPr eaLnBrk="true" hangingPunct="true"/>
            <a:r>
              <a:rPr lang="cs-CZ" altLang="cs-CZ" dirty="false" smtClean="false"/>
              <a:t>Vyplnit náležitosti ŽOP dle návodu (viz. :</a:t>
            </a:r>
          </a:p>
          <a:p>
            <a:pPr marL="414338" lvl="1" indent="0" eaLnBrk="true" hangingPunct="true">
              <a:buFont typeface="Wingdings" panose="05000000000000000000" pitchFamily="2" charset="2"/>
              <a:buNone/>
            </a:pPr>
            <a:r>
              <a:rPr lang="cs-CZ" altLang="cs-CZ" dirty="false" smtClean="false">
                <a:hlinkClick r:id="rId2"/>
              </a:rPr>
              <a:t>https://www.esfcr.cz/pokyny-k-vyplneni-zpravy-o-realizaci-zadosti-o-platbu-a-zadosti-o-zmenu-opz/-/dokument/809712</a:t>
            </a:r>
            <a:r>
              <a:rPr lang="cs-CZ" altLang="cs-CZ" dirty="false" smtClean="false"/>
              <a:t>)</a:t>
            </a:r>
          </a:p>
          <a:p>
            <a:pPr lvl="1"/>
            <a:r>
              <a:rPr lang="cs-CZ" dirty="false"/>
              <a:t>Způsobilé výdaje – požadováno</a:t>
            </a:r>
          </a:p>
          <a:p>
            <a:pPr lvl="2"/>
            <a:r>
              <a:rPr lang="cs-CZ" sz="1600" dirty="false"/>
              <a:t>Plní se automaticky ze soupisky</a:t>
            </a:r>
          </a:p>
          <a:p>
            <a:r>
              <a:rPr lang="cs-CZ" dirty="false" smtClean="false"/>
              <a:t>Souhrnná </a:t>
            </a:r>
            <a:r>
              <a:rPr lang="cs-CZ" dirty="false"/>
              <a:t>soupiska</a:t>
            </a:r>
          </a:p>
          <a:p>
            <a:pPr lvl="1"/>
            <a:r>
              <a:rPr lang="cs-CZ" dirty="false" smtClean="false"/>
              <a:t>SD 1 Účetní </a:t>
            </a:r>
            <a:r>
              <a:rPr lang="cs-CZ" dirty="false"/>
              <a:t>/daňové doklady</a:t>
            </a:r>
          </a:p>
          <a:p>
            <a:pPr lvl="1"/>
            <a:r>
              <a:rPr lang="cs-CZ" dirty="false" smtClean="false"/>
              <a:t>SD 2 Lidské </a:t>
            </a:r>
            <a:r>
              <a:rPr lang="cs-CZ" dirty="false"/>
              <a:t>zdroje</a:t>
            </a:r>
          </a:p>
          <a:p>
            <a:pPr lvl="1"/>
            <a:r>
              <a:rPr lang="cs-CZ" dirty="false" smtClean="false"/>
              <a:t>SD 3 Cestovní </a:t>
            </a:r>
            <a:r>
              <a:rPr lang="cs-CZ" dirty="false"/>
              <a:t>náhrady RT - výzva 58/117 nerelevantní</a:t>
            </a:r>
          </a:p>
          <a:p>
            <a:pPr lvl="1"/>
            <a:r>
              <a:rPr lang="cs-CZ" dirty="false"/>
              <a:t>Soupiska </a:t>
            </a:r>
            <a:r>
              <a:rPr lang="cs-CZ" dirty="false" smtClean="false"/>
              <a:t>příjmů</a:t>
            </a:r>
            <a:endParaRPr lang="cs-CZ" dirty="false"/>
          </a:p>
        </p:txBody>
      </p:sp>
      <p:sp>
        <p:nvSpPr>
          <p:cNvPr id="2" name="Zástupný symbol pro číslo snímku 1"/>
          <p:cNvSpPr>
            <a:spLocks noGrp="true"/>
          </p:cNvSpPr>
          <p:nvPr>
            <p:ph type="sldNum" sz="quarter" idx="12"/>
          </p:nvPr>
        </p:nvSpPr>
        <p:spPr/>
        <p:txBody>
          <a:bodyPr/>
          <a:lstStyle/>
          <a:p>
            <a:pPr>
              <a:defRPr/>
            </a:pPr>
            <a:fld id="{751BDF14-F9B6-4799-AF45-7F37203E9B23}" type="slidenum">
              <a:rPr lang="cs-CZ" smtClean="false"/>
              <a:pPr>
                <a:defRPr/>
              </a:pPr>
              <a:t>89</a:t>
            </a:fld>
            <a:endParaRPr lang="cs-CZ"/>
          </a:p>
        </p:txBody>
      </p:sp>
    </p:spTree>
    <p:extLst>
      <p:ext uri="{BB962C8B-B14F-4D97-AF65-F5344CB8AC3E}">
        <p14:creationId xmlns:p14="http://schemas.microsoft.com/office/powerpoint/2010/main" val="192814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Indikátory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715698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dirty="false"/>
              <a:t>Kontrola výdajů v systému</a:t>
            </a:r>
            <a:endParaRPr lang="cs-CZ" dirty="false"/>
          </a:p>
        </p:txBody>
      </p:sp>
      <p:sp>
        <p:nvSpPr>
          <p:cNvPr id="3" name="Zástupný symbol pro obsah 2"/>
          <p:cNvSpPr>
            <a:spLocks noGrp="true"/>
          </p:cNvSpPr>
          <p:nvPr>
            <p:ph idx="1"/>
          </p:nvPr>
        </p:nvSpPr>
        <p:spPr/>
        <p:txBody>
          <a:bodyPr/>
          <a:lstStyle/>
          <a:p>
            <a:pPr lvl="1"/>
            <a:r>
              <a:rPr lang="cs-CZ" dirty="false"/>
              <a:t>Částka na krytí výdajů</a:t>
            </a:r>
          </a:p>
          <a:p>
            <a:pPr lvl="3"/>
            <a:r>
              <a:rPr lang="cs-CZ" sz="1600" dirty="false" smtClean="false"/>
              <a:t>další </a:t>
            </a:r>
            <a:r>
              <a:rPr lang="cs-CZ" sz="1600" dirty="false"/>
              <a:t>části dotace = vyúčtované výdaje uznané za způsobilé </a:t>
            </a:r>
          </a:p>
          <a:p>
            <a:pPr lvl="3"/>
            <a:r>
              <a:rPr lang="cs-CZ" sz="1600" dirty="false"/>
              <a:t>uvádí se včetně povinného </a:t>
            </a:r>
            <a:r>
              <a:rPr lang="cs-CZ" sz="1600" dirty="false" smtClean="false"/>
              <a:t>spolufinancování (100%) </a:t>
            </a:r>
          </a:p>
          <a:p>
            <a:pPr lvl="3"/>
            <a:endParaRPr lang="cs-CZ" sz="1600" dirty="false"/>
          </a:p>
          <a:p>
            <a:r>
              <a:rPr lang="cs-CZ" altLang="cs-CZ" sz="2000" dirty="false"/>
              <a:t>Při opravě </a:t>
            </a:r>
            <a:r>
              <a:rPr lang="cs-CZ" altLang="cs-CZ" sz="2000" dirty="false" err="true"/>
              <a:t>ŽoP</a:t>
            </a:r>
            <a:r>
              <a:rPr lang="cs-CZ" altLang="cs-CZ" sz="2000" dirty="false"/>
              <a:t> zůstávají původní částky zadané příjemcem – po opravě nutno na </a:t>
            </a:r>
            <a:r>
              <a:rPr lang="cs-CZ" altLang="cs-CZ" sz="2000" dirty="false" err="true"/>
              <a:t>ŽoP</a:t>
            </a:r>
            <a:r>
              <a:rPr lang="cs-CZ" altLang="cs-CZ" sz="2000" dirty="false"/>
              <a:t> aktualizovat opravené </a:t>
            </a:r>
            <a:r>
              <a:rPr lang="cs-CZ" altLang="cs-CZ" sz="2000" dirty="false" smtClean="false"/>
              <a:t>částky</a:t>
            </a:r>
          </a:p>
          <a:p>
            <a:endParaRPr lang="cs-CZ" altLang="cs-CZ" sz="2000" dirty="false"/>
          </a:p>
          <a:p>
            <a:r>
              <a:rPr lang="cs-CZ" sz="2000" dirty="false"/>
              <a:t>vybrat relevantní čestné prohlášení a zaškrtnout souhlas</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90</a:t>
            </a:fld>
            <a:endParaRPr lang="cs-CZ" dirty="false"/>
          </a:p>
        </p:txBody>
      </p:sp>
    </p:spTree>
    <p:extLst>
      <p:ext uri="{BB962C8B-B14F-4D97-AF65-F5344CB8AC3E}">
        <p14:creationId xmlns:p14="http://schemas.microsoft.com/office/powerpoint/2010/main" val="35550400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Nadpis 2"/>
          <p:cNvSpPr>
            <a:spLocks noGrp="true"/>
          </p:cNvSpPr>
          <p:nvPr>
            <p:ph type="title"/>
          </p:nvPr>
        </p:nvSpPr>
        <p:spPr/>
        <p:txBody>
          <a:bodyPr/>
          <a:lstStyle/>
          <a:p>
            <a:pPr eaLnBrk="true" fontAlgn="auto" hangingPunct="true">
              <a:spcAft>
                <a:spcPts val="0"/>
              </a:spcAft>
              <a:defRPr/>
            </a:pPr>
            <a:r>
              <a:rPr lang="cs-CZ" dirty="false" smtClean="false"/>
              <a:t>Částka na krytí výdajů v </a:t>
            </a:r>
            <a:r>
              <a:rPr lang="cs-CZ" dirty="false" err="true" smtClean="false"/>
              <a:t>Žop</a:t>
            </a:r>
            <a:endParaRPr lang="cs-CZ" dirty="false"/>
          </a:p>
        </p:txBody>
      </p:sp>
      <p:pic>
        <p:nvPicPr>
          <p:cNvPr id="51203" name="Obrázek 3"/>
          <p:cNvPicPr>
            <a:picLocks noChangeAspect="true" noChangeArrowheads="true"/>
          </p:cNvPicPr>
          <p:nvPr/>
        </p:nvPicPr>
        <p:blipFill>
          <a:blip r:embed="rId2">
            <a:extLst>
              <a:ext uri="{28A0092B-C50C-407E-A947-70E740481C1C}">
                <a14:useLocalDpi xmlns:a14="http://schemas.microsoft.com/office/drawing/2010/main" val="0"/>
              </a:ext>
            </a:extLst>
          </a:blip>
          <a:srcRect l="31737" t="35194" r="30894" b="8202"/>
          <a:stretch>
            <a:fillRect/>
          </a:stretch>
        </p:blipFill>
        <p:spPr bwMode="auto">
          <a:xfrm>
            <a:off x="1619250" y="1196975"/>
            <a:ext cx="6408738"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5148263" y="1917700"/>
            <a:ext cx="1150937"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Zástupný symbol pro číslo snímku 1"/>
          <p:cNvSpPr>
            <a:spLocks noGrp="true"/>
          </p:cNvSpPr>
          <p:nvPr>
            <p:ph type="sldNum" sz="quarter" idx="12"/>
          </p:nvPr>
        </p:nvSpPr>
        <p:spPr/>
        <p:txBody>
          <a:bodyPr/>
          <a:lstStyle/>
          <a:p>
            <a:pPr>
              <a:defRPr/>
            </a:pPr>
            <a:fld id="{1242E1B0-41BB-41E3-8152-B960D9C0C816}" type="slidenum">
              <a:rPr lang="cs-CZ" smtClean="false"/>
              <a:pPr>
                <a:defRPr/>
              </a:pPr>
              <a:t>91</a:t>
            </a:fld>
            <a:endParaRPr lang="cs-CZ"/>
          </a:p>
        </p:txBody>
      </p:sp>
    </p:spTree>
    <p:extLst>
      <p:ext uri="{BB962C8B-B14F-4D97-AF65-F5344CB8AC3E}">
        <p14:creationId xmlns:p14="http://schemas.microsoft.com/office/powerpoint/2010/main" val="35244798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Proplacení </a:t>
            </a:r>
            <a:r>
              <a:rPr lang="cs-CZ" dirty="false" err="true" smtClean="false"/>
              <a:t>ŽoP</a:t>
            </a:r>
            <a:r>
              <a:rPr lang="cs-CZ" dirty="false" smtClean="false"/>
              <a:t> - lhůty</a:t>
            </a:r>
            <a:endParaRPr lang="cs-CZ" dirty="false"/>
          </a:p>
        </p:txBody>
      </p:sp>
      <p:sp>
        <p:nvSpPr>
          <p:cNvPr id="3" name="Zástupný symbol pro obsah 2"/>
          <p:cNvSpPr>
            <a:spLocks noGrp="true"/>
          </p:cNvSpPr>
          <p:nvPr>
            <p:ph idx="1"/>
          </p:nvPr>
        </p:nvSpPr>
        <p:spPr/>
        <p:txBody>
          <a:bodyPr/>
          <a:lstStyle/>
          <a:p>
            <a:r>
              <a:rPr lang="cs-CZ" sz="1800" dirty="false" smtClean="false"/>
              <a:t>ŘO má na proplacení </a:t>
            </a:r>
            <a:r>
              <a:rPr lang="cs-CZ" sz="1800" dirty="false" err="true" smtClean="false"/>
              <a:t>ŽoP</a:t>
            </a:r>
            <a:r>
              <a:rPr lang="cs-CZ" sz="1800" dirty="false" smtClean="false"/>
              <a:t> celkem 90 kalendářních dnů. Lhůta neběží po dobu, kdy je žádost vrácena příjemci k přepracování. Zahrnuje se do ní i proplacení.</a:t>
            </a:r>
          </a:p>
          <a:p>
            <a:pPr marL="0" indent="0">
              <a:buNone/>
            </a:pPr>
            <a:endParaRPr lang="cs-CZ" sz="1800" dirty="false" smtClean="false"/>
          </a:p>
          <a:p>
            <a:r>
              <a:rPr lang="cs-CZ" sz="1800" dirty="false" smtClean="false"/>
              <a:t>Pokud nelze z časových důvodů příjemci umožnit nové nápravy, provádí se snížení </a:t>
            </a:r>
            <a:r>
              <a:rPr lang="cs-CZ" sz="1800" dirty="false" err="true" smtClean="false"/>
              <a:t>ŽoP</a:t>
            </a:r>
            <a:r>
              <a:rPr lang="cs-CZ" sz="1800" dirty="false" smtClean="false"/>
              <a:t> tak, aby v ní byly schváleny pouze výdaje, které splňují kritéria způsobilosti. Neschválené výdaje má příjemce možnost zařadit do další přeložené </a:t>
            </a:r>
            <a:r>
              <a:rPr lang="cs-CZ" sz="1800" dirty="false" err="true" smtClean="false"/>
              <a:t>ŽoP</a:t>
            </a:r>
            <a:r>
              <a:rPr lang="cs-CZ" sz="1800" dirty="false" smtClean="false"/>
              <a:t>.</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92</a:t>
            </a:fld>
            <a:endParaRPr lang="cs-CZ" dirty="false"/>
          </a:p>
        </p:txBody>
      </p:sp>
    </p:spTree>
    <p:extLst>
      <p:ext uri="{BB962C8B-B14F-4D97-AF65-F5344CB8AC3E}">
        <p14:creationId xmlns:p14="http://schemas.microsoft.com/office/powerpoint/2010/main" val="29375744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Opravy nedostatků  - předložení opravené zor/</a:t>
            </a:r>
            <a:r>
              <a:rPr lang="cs-CZ" dirty="false" err="true" smtClean="false"/>
              <a:t>Žop</a:t>
            </a:r>
            <a:endParaRPr lang="cs-CZ" dirty="false"/>
          </a:p>
        </p:txBody>
      </p:sp>
      <p:sp>
        <p:nvSpPr>
          <p:cNvPr id="3" name="Zástupný symbol pro obsah 2"/>
          <p:cNvSpPr>
            <a:spLocks noGrp="true"/>
          </p:cNvSpPr>
          <p:nvPr>
            <p:ph idx="1"/>
          </p:nvPr>
        </p:nvSpPr>
        <p:spPr/>
        <p:txBody>
          <a:bodyPr/>
          <a:lstStyle/>
          <a:p>
            <a:pPr>
              <a:buFont typeface="Arial" panose="020B0604020202020204" pitchFamily="34" charset="0"/>
              <a:buChar char="•"/>
            </a:pPr>
            <a:r>
              <a:rPr lang="cs-CZ" sz="1800" dirty="false" smtClean="false"/>
              <a:t>S doplněnou/opravenou </a:t>
            </a:r>
            <a:r>
              <a:rPr lang="cs-CZ" sz="1800" dirty="false" err="true" smtClean="false"/>
              <a:t>ZoR</a:t>
            </a:r>
            <a:r>
              <a:rPr lang="cs-CZ" sz="1800" dirty="false" smtClean="false"/>
              <a:t>/</a:t>
            </a:r>
            <a:r>
              <a:rPr lang="cs-CZ" sz="1800" dirty="false" err="true" smtClean="false"/>
              <a:t>ŽoP</a:t>
            </a:r>
            <a:r>
              <a:rPr lang="cs-CZ" sz="1800" dirty="false" smtClean="false"/>
              <a:t> je nutné zaslat průvodní dopis, ve kterém se příjemce stručně vyjádří k jednotlivým bodům výzvy k odstranění nedostatků</a:t>
            </a:r>
          </a:p>
          <a:p>
            <a:pPr>
              <a:buFont typeface="Arial" panose="020B0604020202020204" pitchFamily="34" charset="0"/>
              <a:buChar char="•"/>
            </a:pPr>
            <a:r>
              <a:rPr lang="cs-CZ" sz="1800" dirty="false" smtClean="false"/>
              <a:t>V případě oprav se původně předložený soubor v aplikaci ISKP14+ neodstraňuje</a:t>
            </a:r>
          </a:p>
          <a:p>
            <a:pPr>
              <a:buFont typeface="Arial" panose="020B0604020202020204" pitchFamily="34" charset="0"/>
              <a:buChar char="•"/>
            </a:pPr>
            <a:r>
              <a:rPr lang="cs-CZ" altLang="cs-CZ" sz="1800" dirty="false" smtClean="false"/>
              <a:t>Při </a:t>
            </a:r>
            <a:r>
              <a:rPr lang="cs-CZ" altLang="cs-CZ" sz="1800" dirty="false"/>
              <a:t>opravě </a:t>
            </a:r>
            <a:r>
              <a:rPr lang="cs-CZ" altLang="cs-CZ" sz="1800" dirty="false" err="true" smtClean="false"/>
              <a:t>ŽoP</a:t>
            </a:r>
            <a:r>
              <a:rPr lang="cs-CZ" altLang="cs-CZ" sz="1800" dirty="false" smtClean="false"/>
              <a:t> </a:t>
            </a:r>
            <a:r>
              <a:rPr lang="cs-CZ" altLang="cs-CZ" sz="1800" dirty="false"/>
              <a:t>zůstávají původní částky zadané příjemcem – po opravě nutno na </a:t>
            </a:r>
            <a:r>
              <a:rPr lang="cs-CZ" altLang="cs-CZ" sz="1800" dirty="false" err="true"/>
              <a:t>ŽoP</a:t>
            </a:r>
            <a:r>
              <a:rPr lang="cs-CZ" altLang="cs-CZ" sz="1800" dirty="false"/>
              <a:t> aktualizovat opravené </a:t>
            </a:r>
            <a:r>
              <a:rPr lang="cs-CZ" altLang="cs-CZ" sz="1800" dirty="false" smtClean="false"/>
              <a:t>částky</a:t>
            </a:r>
            <a:endParaRPr lang="cs-CZ" sz="1800" dirty="false" smtClean="false"/>
          </a:p>
          <a:p>
            <a:pPr>
              <a:buFont typeface="Arial" panose="020B0604020202020204" pitchFamily="34" charset="0"/>
              <a:buChar char="•"/>
            </a:pPr>
            <a:r>
              <a:rPr lang="cs-CZ" sz="1800" dirty="false" smtClean="false"/>
              <a:t>Do doby předložení náprav nedostatků je přerušena lhůta 90 dnů, kterou má poskytovatel na proplacení žádosti o platbu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93</a:t>
            </a:fld>
            <a:endParaRPr lang="cs-CZ" dirty="false"/>
          </a:p>
        </p:txBody>
      </p:sp>
    </p:spTree>
    <p:extLst>
      <p:ext uri="{BB962C8B-B14F-4D97-AF65-F5344CB8AC3E}">
        <p14:creationId xmlns:p14="http://schemas.microsoft.com/office/powerpoint/2010/main" val="33848686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obrázek 2"/>
          <p:cNvSpPr>
            <a:spLocks noGrp="true"/>
          </p:cNvSpPr>
          <p:nvPr>
            <p:ph type="title"/>
          </p:nvPr>
        </p:nvSpPr>
        <p:spPr>
          <a:xfrm>
            <a:off x="900113" y="2205039"/>
            <a:ext cx="7560319" cy="575890"/>
          </a:xfrm>
        </p:spPr>
        <p:txBody>
          <a:bodyPr/>
          <a:lstStyle/>
          <a:p>
            <a:r>
              <a:rPr lang="cs-CZ" altLang="cs-CZ" sz="3200" dirty="false">
                <a:solidFill>
                  <a:srgbClr val="14407E"/>
                </a:solidFill>
              </a:rPr>
              <a:t>Děkujeme Vám za pozornost!</a:t>
            </a:r>
            <a:br>
              <a:rPr lang="cs-CZ" altLang="cs-CZ" sz="3200" dirty="false">
                <a:solidFill>
                  <a:srgbClr val="14407E"/>
                </a:solidFill>
              </a:rPr>
            </a:br>
            <a:r>
              <a:rPr lang="cs-CZ" altLang="cs-CZ" sz="3200" dirty="false">
                <a:solidFill>
                  <a:srgbClr val="14407E"/>
                </a:solidFill>
              </a:rPr>
              <a:t/>
            </a:r>
            <a:br>
              <a:rPr lang="cs-CZ" altLang="cs-CZ" sz="3200" dirty="false">
                <a:solidFill>
                  <a:srgbClr val="14407E"/>
                </a:solidFill>
              </a:rPr>
            </a:br>
            <a:endParaRPr lang="cs-CZ" sz="1800" dirty="false"/>
          </a:p>
        </p:txBody>
      </p:sp>
      <p:sp>
        <p:nvSpPr>
          <p:cNvPr id="6" name="TextovéPole 5"/>
          <p:cNvSpPr txBox="true"/>
          <p:nvPr/>
        </p:nvSpPr>
        <p:spPr>
          <a:xfrm>
            <a:off x="611560" y="3140968"/>
            <a:ext cx="8064896" cy="2446824"/>
          </a:xfrm>
          <a:prstGeom prst="rect">
            <a:avLst/>
          </a:prstGeom>
          <a:noFill/>
        </p:spPr>
        <p:txBody>
          <a:bodyPr wrap="square" rtlCol="false">
            <a:spAutoFit/>
          </a:bodyPr>
          <a:lstStyle/>
          <a:p>
            <a:pPr marL="285750" indent="-285750">
              <a:lnSpc>
                <a:spcPct val="150000"/>
              </a:lnSpc>
              <a:spcBef>
                <a:spcPts val="0"/>
              </a:spcBef>
              <a:spcAft>
                <a:spcPts val="0"/>
              </a:spcAft>
              <a:buFont typeface="Arial" panose="020B0604020202020204" pitchFamily="34" charset="0"/>
              <a:buChar char="•"/>
            </a:pPr>
            <a:r>
              <a:rPr lang="cs-CZ" dirty="false"/>
              <a:t>Ing. Štěpánka Sýkorová</a:t>
            </a:r>
          </a:p>
          <a:p>
            <a:pPr marL="285750" indent="-285750">
              <a:lnSpc>
                <a:spcPct val="150000"/>
              </a:lnSpc>
              <a:buFont typeface="Arial" panose="020B0604020202020204" pitchFamily="34" charset="0"/>
              <a:buChar char="•"/>
            </a:pPr>
            <a:r>
              <a:rPr lang="cs-CZ" dirty="false"/>
              <a:t>Mgr. Karel Kárník</a:t>
            </a:r>
          </a:p>
          <a:p>
            <a:pPr marL="285750" indent="-285750">
              <a:lnSpc>
                <a:spcPct val="150000"/>
              </a:lnSpc>
              <a:buFont typeface="Arial" panose="020B0604020202020204" pitchFamily="34" charset="0"/>
              <a:buChar char="•"/>
            </a:pPr>
            <a:r>
              <a:rPr lang="cs-CZ" dirty="false"/>
              <a:t>PhDr. David </a:t>
            </a:r>
            <a:r>
              <a:rPr lang="cs-CZ" dirty="false" smtClean="false"/>
              <a:t>Příhoda</a:t>
            </a:r>
            <a:endParaRPr lang="cs-CZ" dirty="false"/>
          </a:p>
          <a:p>
            <a:pPr marL="285750" indent="-285750">
              <a:lnSpc>
                <a:spcPct val="150000"/>
              </a:lnSpc>
              <a:buFont typeface="Arial" panose="020B0604020202020204" pitchFamily="34" charset="0"/>
              <a:buChar char="•"/>
            </a:pPr>
            <a:r>
              <a:rPr lang="cs-CZ" dirty="false"/>
              <a:t>Ing. Martina Tomová</a:t>
            </a:r>
          </a:p>
          <a:p>
            <a:pPr marL="285750" indent="-285750">
              <a:lnSpc>
                <a:spcPct val="150000"/>
              </a:lnSpc>
              <a:buFont typeface="Arial" panose="020B0604020202020204" pitchFamily="34" charset="0"/>
              <a:buChar char="•"/>
            </a:pPr>
            <a:r>
              <a:rPr lang="cs-CZ" dirty="false"/>
              <a:t>Mgr. et Mgr</a:t>
            </a:r>
            <a:r>
              <a:rPr lang="cs-CZ" dirty="false" smtClean="false"/>
              <a:t>. Klára Šultová</a:t>
            </a:r>
            <a:endParaRPr lang="cs-CZ" dirty="false"/>
          </a:p>
          <a:p>
            <a:endParaRPr lang="cs-CZ" dirty="false"/>
          </a:p>
        </p:txBody>
      </p:sp>
    </p:spTree>
    <p:extLst>
      <p:ext uri="{BB962C8B-B14F-4D97-AF65-F5344CB8AC3E}">
        <p14:creationId xmlns:p14="http://schemas.microsoft.com/office/powerpoint/2010/main" val="505815136"/>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Description="Vytvoří nový dokument" ma:contentTypeID="0x010100F291D2CAF791D449809C1371BC5FAF2A" ma:contentTypeName="Dokument" ma:contentTypeScope="" ma:contentTypeVersion="1" ma:versionID="26fd20a5b6d8decbe06b7f1b12531c89">
  <xsd:schema xmlns:xsd="http://www.w3.org/2001/XMLSchema" xmlns:ns2="7c48c8a8-2045-474d-b0fb-3ee17ecadba0" xmlns:p="http://schemas.microsoft.com/office/2006/metadata/properties" xmlns:xs="http://www.w3.org/2001/XMLSchema" ma:fieldsID="ff450026467c3fdb36efcce3adb619a7" ma:root="true" ns2:_="" targetNamespace="http://schemas.microsoft.com/office/2006/metadata/properties">
    <xsd:import namespace="7c48c8a8-2045-474d-b0fb-3ee17ecadba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7c48c8a8-2045-474d-b0fb-3ee17ecadba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AC_OriginalFileName xmlns="7c48c8a8-2045-474d-b0fb-3ee17ecadba0" xsi:nil="true"/>
  </documentManagement>
</p:properties>
</file>

<file path=customXml/itemProps1.xml><?xml version="1.0" encoding="utf-8"?>
<ds:datastoreItem xmlns:ds="http://schemas.openxmlformats.org/officeDocument/2006/customXml" ds:itemID="{C6763965-3CBE-454A-A79A-189C40BA238F}">
  <ds:schemaRefs>
    <ds:schemaRef ds:uri="http://schemas.microsoft.com/sharepoint/v3/contenttype/forms"/>
  </ds:schemaRefs>
</ds:datastoreItem>
</file>

<file path=customXml/itemProps2.xml><?xml version="1.0" encoding="utf-8"?>
<ds:datastoreItem xmlns:ds="http://schemas.openxmlformats.org/officeDocument/2006/customXml" ds:itemID="{9BB48172-5BEE-45E5-8CF7-0BF5E4E95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C6BB00-68CA-4296-B422-BE364DE85812}">
  <ds:schemaRefs>
    <ds:schemaRef ds:uri="http://schemas.microsoft.com/office/2006/metadata/properties"/>
    <ds:schemaRef ds:uri="http://purl.org/dc/terms/"/>
    <ds:schemaRef ds:uri="7c48c8a8-2045-474d-b0fb-3ee17ecadba0"/>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6070</properties:Words>
  <properties:PresentationFormat>Předvádění na obrazovce (4:3)</properties:PresentationFormat>
  <properties:Paragraphs>717</properties:Paragraphs>
  <properties:Slides>94</properties:Slides>
  <properties:Notes>40</properties:Notes>
  <properties:TotalTime>2435</properties:TotalTime>
  <properties:HiddenSlides>0</properties:HiddenSlides>
  <properties:MMClips>0</properties:MMClips>
  <properties:ScaleCrop>false</properties:ScaleCrop>
  <properties:HeadingPairs>
    <vt:vector baseType="variant" size="4">
      <vt:variant>
        <vt:lpstr>Motiv</vt:lpstr>
      </vt:variant>
      <vt:variant>
        <vt:i4>1</vt:i4>
      </vt:variant>
      <vt:variant>
        <vt:lpstr>Nadpisy snímků</vt:lpstr>
      </vt:variant>
      <vt:variant>
        <vt:i4>94</vt:i4>
      </vt:variant>
    </vt:vector>
  </properties:HeadingPairs>
  <properties:TitlesOfParts>
    <vt:vector baseType="lpstr" size="95">
      <vt:lpstr>prezentace</vt:lpstr>
      <vt:lpstr>SEMINÁŘ pro Příjemce  Výzvy 03_16_058 a 03_16_117  10.4. 2018 Praha Vyhlašovatel výzev: MPSV  Odb.83 – Odbor realizace programů ESF veřejná správa, sociální inovace a rovné příležitosti Odd. 832 – Oddělení projektů veřejné správy II  Kontaktní osoby:  PhDr. David Příhoda - david.prihoda@mpsv.cz Mgr. Karel Kárník - karel.karnik@mpsv.cz </vt:lpstr>
      <vt:lpstr>Zpráva o Realizaci PROJEKTU (ZoR) </vt:lpstr>
      <vt:lpstr>Zpráva o realizaci projektu</vt:lpstr>
      <vt:lpstr>Zpráva o realizaci projektu</vt:lpstr>
      <vt:lpstr>Zpráva o realizaci projektu</vt:lpstr>
      <vt:lpstr>zor v ISKP14+</vt:lpstr>
      <vt:lpstr>Zpráva o realizaci projektu</vt:lpstr>
      <vt:lpstr>UŽITEČNÉ ODKAZY</vt:lpstr>
      <vt:lpstr>Indikátory</vt:lpstr>
      <vt:lpstr> Indikátory (I)</vt:lpstr>
      <vt:lpstr>Indikátory (II)</vt:lpstr>
      <vt:lpstr>Zpráva o realizaci - Indikátory</vt:lpstr>
      <vt:lpstr>Zpráva o realizaci - indikátory </vt:lpstr>
      <vt:lpstr>Zpráva o realizaci - indikátory</vt:lpstr>
      <vt:lpstr>IS ESF 2014+</vt:lpstr>
      <vt:lpstr>IS ESF 2014+</vt:lpstr>
      <vt:lpstr>IS ESF 2014+</vt:lpstr>
      <vt:lpstr>IS ESF 2014+</vt:lpstr>
      <vt:lpstr>IS ESF 2014+</vt:lpstr>
      <vt:lpstr>IS ESF 2014+</vt:lpstr>
      <vt:lpstr>IS ESF 2014 +</vt:lpstr>
      <vt:lpstr>Změny projektu</vt:lpstr>
      <vt:lpstr>Prezentace aplikace PowerPoint</vt:lpstr>
      <vt:lpstr>Podstatné a Nepodstatné změny</vt:lpstr>
      <vt:lpstr>Nepodstatné změny I</vt:lpstr>
      <vt:lpstr>Nepodstatné změny II</vt:lpstr>
      <vt:lpstr>Nepodstatné změny III</vt:lpstr>
      <vt:lpstr>Podstatné změny I</vt:lpstr>
      <vt:lpstr>Podstatné změny II</vt:lpstr>
      <vt:lpstr>Změny projektu</vt:lpstr>
      <vt:lpstr> Změnové řízení v Iskp14+  </vt:lpstr>
      <vt:lpstr>Změny vyžádané příjemcem – IS KP14+</vt:lpstr>
      <vt:lpstr>Změny vyžádané příjemcem – IS KP14+</vt:lpstr>
      <vt:lpstr>Změny vyžádané příjemcem – ŘO</vt:lpstr>
      <vt:lpstr>Změny vyžádané ŘO</vt:lpstr>
      <vt:lpstr>Informační  a komunikační opatření (Publicita)  </vt:lpstr>
      <vt:lpstr>Povinnosti příjemců</vt:lpstr>
      <vt:lpstr>Publicita v ZoR</vt:lpstr>
      <vt:lpstr>Sankce za nedodržování povinností v oblasti informování a komunikace</vt:lpstr>
      <vt:lpstr>Odkazy na dokumenty  a potřebné informace</vt:lpstr>
      <vt:lpstr>www.esFcr.cz</vt:lpstr>
      <vt:lpstr>UŽITEČNÉ ODKAZY Pro Zor a ŽOP</vt:lpstr>
      <vt:lpstr>www.esfcr.cz </vt:lpstr>
      <vt:lpstr>www.esfcr.cz</vt:lpstr>
      <vt:lpstr>Pracovní Výkazy</vt:lpstr>
      <vt:lpstr>Pracovní výkazy – kdy jsou třeba</vt:lpstr>
      <vt:lpstr>Pracovní výkazy – kdy jsou třeba (II)</vt:lpstr>
      <vt:lpstr>Pracovní výkaz - důležité</vt:lpstr>
      <vt:lpstr>Pracovní výkaz - obsah</vt:lpstr>
      <vt:lpstr>Pracovní výkaz – vzor (1)</vt:lpstr>
      <vt:lpstr>Pracovní výkaz - vzor (2)</vt:lpstr>
      <vt:lpstr>Pracovní výkaz  - nulové pozice</vt:lpstr>
      <vt:lpstr>Nedostatky ve výkazu práce</vt:lpstr>
      <vt:lpstr> ŽÁDOST O PLATBU  </vt:lpstr>
      <vt:lpstr>Žádost o platbu</vt:lpstr>
      <vt:lpstr>Ex ante režim financování</vt:lpstr>
      <vt:lpstr>Dokladování výdajů </vt:lpstr>
      <vt:lpstr>Náležitosti účetního dokladu</vt:lpstr>
      <vt:lpstr>Účetní doklady </vt:lpstr>
      <vt:lpstr>Účetní doklady </vt:lpstr>
      <vt:lpstr>Naplnění souhrnné soupisky</vt:lpstr>
      <vt:lpstr>SD - 1 ÚČETNÍ/DAŇOVÉ DOKLADY</vt:lpstr>
      <vt:lpstr> Kapitola rozpočtu Zařízení  a vybavení  </vt:lpstr>
      <vt:lpstr>Kapitola rozpočtu Zařízení  a vybavení </vt:lpstr>
      <vt:lpstr>Kapitola rozpočtu Nákup Služeb </vt:lpstr>
      <vt:lpstr>Kapitola rozpočtu Nákup Služeb </vt:lpstr>
      <vt:lpstr>Přímá podpora – Mzdové příspěvky</vt:lpstr>
      <vt:lpstr>Přímá podpora – cestovní náhrady</vt:lpstr>
      <vt:lpstr>Přímá podpora – cestovní náhrady</vt:lpstr>
      <vt:lpstr>Přímá podpora – cestovní náhrady</vt:lpstr>
      <vt:lpstr>SD - 2 LIDSKÉ ZDROJE</vt:lpstr>
      <vt:lpstr>Náležitosti pracovních smluv</vt:lpstr>
      <vt:lpstr>Dohoda o pracovní činnosti (DPČ)</vt:lpstr>
      <vt:lpstr>Dohoda o provedení práce (DPP)</vt:lpstr>
      <vt:lpstr>Osobní náklady - Odměny</vt:lpstr>
      <vt:lpstr>Dovolená  v OPZ</vt:lpstr>
      <vt:lpstr>Pracovní neschopnost a překážky v práci</vt:lpstr>
      <vt:lpstr>Osobní náklady v ŽOP – SD2 Lidské zdroje</vt:lpstr>
      <vt:lpstr>Osobní náklady v ŽOP – SD2 Lidské zdroje</vt:lpstr>
      <vt:lpstr>Soupiska příjmů</vt:lpstr>
      <vt:lpstr>Přímé a nepřímé náklady</vt:lpstr>
      <vt:lpstr>Přímé a nepřímé náklady - úvod</vt:lpstr>
      <vt:lpstr>Přímé a nepřímé náklady</vt:lpstr>
      <vt:lpstr>nepřímé náklady - vymezení</vt:lpstr>
      <vt:lpstr>nepřímé náklady - vymezení</vt:lpstr>
      <vt:lpstr>Plátcovství DPH</vt:lpstr>
      <vt:lpstr>Plátcovství DPH</vt:lpstr>
      <vt:lpstr>    ŽoP v is kp14+</vt:lpstr>
      <vt:lpstr>Kontrola výdajů v systému</vt:lpstr>
      <vt:lpstr>Kontrola výdajů v systému</vt:lpstr>
      <vt:lpstr>Částka na krytí výdajů v Žop</vt:lpstr>
      <vt:lpstr>Proplacení ŽoP - lhůty</vt:lpstr>
      <vt:lpstr>Opravy nedostatků  - předložení opravené zor/Žop</vt:lpstr>
      <vt:lpstr>Děkujeme Vám za pozornost!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14.0000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2018-04-12T13:04:33Z</dcterms:modified>
  <cp:revision>218</cp:revision>
  <dc:title>ROZLOŽENÍ SNÍMKŮ A TISK PREZENTACÍ</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0x010100F291D2CAF791D449809C1371BC5FAF2A</vt:lpwstr>
  </prop:property>
</prop:Properties>
</file>