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1"/>
  </p:sldMasterIdLst>
  <p:notesMasterIdLst>
    <p:notesMasterId r:id="rId6"/>
  </p:notesMasterIdLst>
  <p:sldIdLst>
    <p:sldId id="256" r:id="rId2"/>
    <p:sldId id="270" r:id="rId3"/>
    <p:sldId id="299" r:id="rId4"/>
    <p:sldId id="273" r:id="rId5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9041" autoAdjust="false"/>
    <p:restoredTop sz="81807" autoAdjust="false"/>
  </p:normalViewPr>
  <p:slideViewPr>
    <p:cSldViewPr showGuides="true">
      <p:cViewPr>
        <p:scale>
          <a:sx n="60" d="100"/>
          <a:sy n="60" d="100"/>
        </p:scale>
        <p:origin x="-1128" y="-62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viewProps.xml" Type="http://schemas.openxmlformats.org/officeDocument/2006/relationships/viewProps" Id="rId8"/>
    <Relationship Target="slides/slide2.xml" Type="http://schemas.openxmlformats.org/officeDocument/2006/relationships/slide" Id="rId3"/>
    <Relationship Target="presProps.xml" Type="http://schemas.openxmlformats.org/officeDocument/2006/relationships/presProps" Id="rId7"/>
    <Relationship Target="slides/slide1.xml" Type="http://schemas.openxmlformats.org/officeDocument/2006/relationships/slide" Id="rId2"/>
    <Relationship Target="slideMasters/slideMaster1.xml" Type="http://schemas.openxmlformats.org/officeDocument/2006/relationships/slideMaster" Id="rId1"/>
    <Relationship Target="notesMasters/notesMaster1.xml" Type="http://schemas.openxmlformats.org/officeDocument/2006/relationships/notesMaster" Id="rId6"/>
    <Relationship Target="slides/slide4.xml" Type="http://schemas.openxmlformats.org/officeDocument/2006/relationships/slide" Id="rId5"/>
    <Relationship Target="tableStyles.xml" Type="http://schemas.openxmlformats.org/officeDocument/2006/relationships/tableStyles" Id="rId10"/>
    <Relationship Target="slides/slide3.xml" Type="http://schemas.openxmlformats.org/officeDocument/2006/relationships/slide" Id="rId4"/>
    <Relationship Target="theme/theme1.xml" Type="http://schemas.openxmlformats.org/officeDocument/2006/relationships/theme" Id="rId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26.5.2015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04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04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true" noChangeArrowheads="true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213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3842" indent="-286093" defTabSz="928213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372" indent="-228874" defTabSz="928213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2120" indent="-228874" defTabSz="928213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9869" indent="-228874" defTabSz="928213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618" indent="-228874" defTabSz="928213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5366" indent="-228874" defTabSz="928213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3115" indent="-228874" defTabSz="928213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0863" indent="-228874" defTabSz="928213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0"/>
              </a:spcBef>
            </a:pPr>
            <a:fld id="{9712B62E-CF36-412F-8AA8-48D0658C36F4}" type="slidenum">
              <a:rPr lang="cs-CZ" altLang="cs-CZ" smtClean="false"/>
              <a:pPr eaLnBrk="true" hangingPunct="true">
                <a:spcBef>
                  <a:spcPct val="0"/>
                </a:spcBef>
              </a:pPr>
              <a:t>4</a:t>
            </a:fld>
            <a:endParaRPr lang="cs-CZ" altLang="cs-CZ" smtClean="false"/>
          </a:p>
        </p:txBody>
      </p:sp>
      <p:sp>
        <p:nvSpPr>
          <p:cNvPr id="13315" name="Rectangle 2"/>
          <p:cNvSpPr>
            <a:spLocks noTextEdit="true" noGrp="true" noRot="true" noChangeAspect="true" noChangeArrowheads="true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true" noChangeArrowheads="true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true" hangingPunct="true">
              <a:lnSpc>
                <a:spcPct val="80000"/>
              </a:lnSpc>
            </a:pPr>
            <a:endParaRPr lang="cs-CZ" altLang="cs-CZ" sz="1000" dirty="false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userDrawn="true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true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false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true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1116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03648" y="1916832"/>
            <a:ext cx="7272000" cy="2088232"/>
          </a:xfrm>
        </p:spPr>
        <p:txBody>
          <a:bodyPr/>
          <a:lstStyle/>
          <a:p>
            <a:r>
              <a:rPr lang="cs-CZ" sz="3200" dirty="false" smtClean="false"/>
              <a:t>OP Zaměstnanost – podpora projektů v prioritní ose 2 se zaměřením na sociálně vyloučené lokality</a:t>
            </a:r>
            <a:endParaRPr lang="cs-CZ" sz="32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Ing. Helena Petroková</a:t>
            </a:r>
          </a:p>
          <a:p>
            <a:r>
              <a:rPr lang="cs-CZ" sz="2000" i="true" dirty="false" smtClean="false"/>
              <a:t>e-mail: helena.petrokova@mpsv.cz</a:t>
            </a:r>
            <a:endParaRPr lang="cs-CZ" sz="2000" i="true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false"/>
              <a:t>Praha, </a:t>
            </a:r>
            <a:r>
              <a:rPr lang="cs-CZ" dirty="false" smtClean="false"/>
              <a:t>27.5. </a:t>
            </a:r>
            <a:r>
              <a:rPr lang="cs-CZ" dirty="false"/>
              <a:t>2015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OPZ – prioritní osa 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340768"/>
            <a:ext cx="7920880" cy="5112568"/>
          </a:xfrm>
        </p:spPr>
        <p:txBody>
          <a:bodyPr/>
          <a:lstStyle/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b="true" dirty="false" smtClean="false"/>
              <a:t>Prioritní osa 2 </a:t>
            </a:r>
            <a:r>
              <a:rPr lang="cs-CZ" altLang="cs-CZ" sz="2400" dirty="false" smtClean="false"/>
              <a:t>Sociální </a:t>
            </a:r>
            <a:r>
              <a:rPr lang="cs-CZ" altLang="cs-CZ" sz="2400" dirty="false" smtClean="false"/>
              <a:t>začleňování a </a:t>
            </a:r>
            <a:r>
              <a:rPr lang="cs-CZ" altLang="cs-CZ" sz="2400" dirty="false" smtClean="false"/>
              <a:t>boj s chudobou </a:t>
            </a:r>
            <a:r>
              <a:rPr lang="cs-CZ" altLang="cs-CZ" sz="1800" dirty="false" smtClean="false"/>
              <a:t>(v porovnání s OP LZZ zahrnuje </a:t>
            </a:r>
            <a:r>
              <a:rPr lang="cs-CZ" sz="1800" dirty="false" smtClean="false"/>
              <a:t>oblasti </a:t>
            </a:r>
            <a:r>
              <a:rPr lang="cs-CZ" sz="1800" dirty="false"/>
              <a:t>podpory 3.1 + </a:t>
            </a:r>
            <a:r>
              <a:rPr lang="cs-CZ" sz="1800" dirty="false" smtClean="false"/>
              <a:t>3.2)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false"/>
              <a:t>27 % podíl na celkové alokaci programu </a:t>
            </a:r>
            <a:r>
              <a:rPr lang="cs-CZ" sz="2400" dirty="false" smtClean="false"/>
              <a:t>(cca 19 mld. Kč)</a:t>
            </a:r>
            <a:endParaRPr lang="cs-CZ" sz="2400" dirty="false"/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dirty="false"/>
              <a:t>dělí se na </a:t>
            </a:r>
            <a:r>
              <a:rPr lang="cs-CZ" altLang="cs-CZ" sz="2400" dirty="false" smtClean="false"/>
              <a:t>tzv. </a:t>
            </a:r>
            <a:r>
              <a:rPr lang="cs-CZ" altLang="cs-CZ" sz="2400" u="sng" dirty="false" smtClean="false"/>
              <a:t>Investiční </a:t>
            </a:r>
            <a:r>
              <a:rPr lang="cs-CZ" altLang="cs-CZ" sz="2400" u="sng" dirty="false"/>
              <a:t>priority:</a:t>
            </a:r>
          </a:p>
          <a:p>
            <a:pPr marL="8892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/>
              <a:t>IP 2.1: </a:t>
            </a:r>
            <a:r>
              <a:rPr lang="cs-CZ" altLang="cs-CZ" b="true" dirty="false"/>
              <a:t>Aktivní začleňování</a:t>
            </a:r>
            <a:r>
              <a:rPr lang="cs-CZ" altLang="cs-CZ" dirty="false"/>
              <a:t>, zejména s cílem zvýšení </a:t>
            </a:r>
            <a:r>
              <a:rPr lang="cs-CZ" altLang="cs-CZ" dirty="false" smtClean="false"/>
              <a:t>uplatnitelnost osob </a:t>
            </a:r>
            <a:r>
              <a:rPr lang="cs-CZ" altLang="cs-CZ" dirty="false"/>
              <a:t>ve společnosti a na trhu </a:t>
            </a:r>
            <a:r>
              <a:rPr lang="cs-CZ" altLang="cs-CZ" dirty="false" smtClean="false"/>
              <a:t>práce</a:t>
            </a:r>
          </a:p>
          <a:p>
            <a:pPr marL="8892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IP </a:t>
            </a:r>
            <a:r>
              <a:rPr lang="cs-CZ" altLang="cs-CZ" dirty="false"/>
              <a:t>2.2: </a:t>
            </a:r>
            <a:r>
              <a:rPr lang="cs-CZ" altLang="cs-CZ" b="true" dirty="false"/>
              <a:t>Zlepšování přístupu</a:t>
            </a:r>
            <a:r>
              <a:rPr lang="cs-CZ" altLang="cs-CZ" dirty="false"/>
              <a:t> </a:t>
            </a:r>
            <a:r>
              <a:rPr lang="cs-CZ" altLang="cs-CZ" b="true" dirty="false"/>
              <a:t>k</a:t>
            </a:r>
            <a:r>
              <a:rPr lang="cs-CZ" altLang="cs-CZ" dirty="false"/>
              <a:t> dostupným, udržitelným a vysoce kvalitním </a:t>
            </a:r>
            <a:r>
              <a:rPr lang="cs-CZ" altLang="cs-CZ" b="true" dirty="false"/>
              <a:t>službám</a:t>
            </a:r>
            <a:r>
              <a:rPr lang="cs-CZ" altLang="cs-CZ" dirty="false"/>
              <a:t>, včetně zdravotnictví a sociálních služeb obecného zájmu</a:t>
            </a:r>
          </a:p>
          <a:p>
            <a:pPr marL="8892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IP </a:t>
            </a:r>
            <a:r>
              <a:rPr lang="cs-CZ" altLang="cs-CZ" dirty="false"/>
              <a:t>2.3: </a:t>
            </a:r>
            <a:r>
              <a:rPr lang="cs-CZ" altLang="cs-CZ" b="true" dirty="false"/>
              <a:t>Komunitně vedené strategie místního </a:t>
            </a:r>
            <a:r>
              <a:rPr lang="cs-CZ" altLang="cs-CZ" b="true" dirty="false" smtClean="false"/>
              <a:t>rozvoje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OPZ – prioritní osa 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745432"/>
            <a:ext cx="8496944" cy="4059832"/>
          </a:xfrm>
        </p:spPr>
        <p:txBody>
          <a:bodyPr/>
          <a:lstStyle/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b="true" dirty="false" smtClean="false"/>
              <a:t>Poskytovatelem </a:t>
            </a:r>
            <a:r>
              <a:rPr lang="cs-CZ" altLang="cs-CZ" sz="2400" b="true" dirty="false"/>
              <a:t>podpory </a:t>
            </a:r>
            <a:r>
              <a:rPr lang="cs-CZ" altLang="cs-CZ" sz="2400" dirty="false"/>
              <a:t>(vyhlašovatelem výzev) v rámci </a:t>
            </a:r>
            <a:r>
              <a:rPr lang="cs-CZ" altLang="cs-CZ" sz="2400" dirty="false" smtClean="false"/>
              <a:t>Řídicího </a:t>
            </a:r>
            <a:r>
              <a:rPr lang="cs-CZ" altLang="cs-CZ" sz="2400" dirty="false"/>
              <a:t>orgánu OPZ </a:t>
            </a:r>
            <a:r>
              <a:rPr lang="cs-CZ" altLang="cs-CZ" sz="2400" b="true" dirty="false"/>
              <a:t>je Odbor realizace programů ESF – sociální začleňování </a:t>
            </a:r>
            <a:endParaRPr lang="cs-CZ" altLang="cs-CZ" sz="2400" b="true" dirty="false" smtClean="false"/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true" dirty="false"/>
              <a:t>Na www.esfcr.cz k dispozici:</a:t>
            </a:r>
          </a:p>
          <a:p>
            <a:pPr marL="8892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600" dirty="false"/>
              <a:t>Obecná část pravidel pro žadatele a příjemce </a:t>
            </a:r>
          </a:p>
          <a:p>
            <a:pPr marL="889200" lvl="4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600" dirty="false"/>
              <a:t>Specifická část pravidel pro žadatele a příjemce pro projekty se skutečně vzniklými výdaji a případně také s nepřímými náklady 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2400" b="true" dirty="false" smtClean="false"/>
              <a:t>Semináře pro žadatele</a:t>
            </a:r>
          </a:p>
          <a:p>
            <a:pPr>
              <a:lnSpc>
                <a:spcPct val="80000"/>
              </a:lnSpc>
            </a:pPr>
            <a:endParaRPr lang="cs-CZ" altLang="cs-CZ" sz="1000" dirty="false"/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sz="2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1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 idx="4294967295"/>
          </p:nvPr>
        </p:nvSpPr>
        <p:spPr>
          <a:xfrm>
            <a:off x="395536" y="116632"/>
            <a:ext cx="8445624" cy="9807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false" smtClean="false"/>
              <a:t>Zaměření prioritní osy 2 – sociálně vyloučené lokality</a:t>
            </a:r>
            <a:endParaRPr lang="cs-CZ" altLang="cs-CZ" b="true" dirty="false">
              <a:solidFill>
                <a:srgbClr val="D1131C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true"/>
          </p:cNvSpPr>
          <p:nvPr>
            <p:ph sz="half" idx="1"/>
          </p:nvPr>
        </p:nvSpPr>
        <p:spPr>
          <a:xfrm>
            <a:off x="179512" y="1340768"/>
            <a:ext cx="8640960" cy="5040560"/>
          </a:xfrm>
        </p:spPr>
        <p:txBody>
          <a:bodyPr/>
          <a:lstStyle/>
          <a:p>
            <a:pPr marL="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cs-CZ" sz="3200" b="true" dirty="false" smtClean="false">
                <a:solidFill>
                  <a:schemeClr val="tx1"/>
                </a:solidFill>
                <a:latin typeface="+mn-lt"/>
                <a:cs typeface="+mn-cs"/>
              </a:rPr>
              <a:t>Plánované výzvy: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3200" dirty="false" smtClean="false">
                <a:solidFill>
                  <a:schemeClr val="tx1"/>
                </a:solidFill>
                <a:latin typeface="+mn-lt"/>
                <a:cs typeface="+mn-cs"/>
              </a:rPr>
              <a:t>výzvy v rámci koordinovaného přístupu k sociálně vyloučeným lokalitám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3200" dirty="false" smtClean="false">
                <a:solidFill>
                  <a:schemeClr val="tx1"/>
                </a:solidFill>
                <a:latin typeface="+mn-lt"/>
                <a:cs typeface="+mn-cs"/>
              </a:rPr>
              <a:t>Výzvy na podporu aktivit a programů v oblasti soc. začleňování  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3200" dirty="false" smtClean="false">
                <a:solidFill>
                  <a:schemeClr val="tx1"/>
                </a:solidFill>
                <a:latin typeface="+mn-lt"/>
                <a:cs typeface="+mn-cs"/>
              </a:rPr>
              <a:t>Výzvy na sociální služby (kraje a </a:t>
            </a:r>
            <a:r>
              <a:rPr lang="cs-CZ" sz="3200" dirty="false" err="true" smtClean="false">
                <a:solidFill>
                  <a:schemeClr val="tx1"/>
                </a:solidFill>
                <a:latin typeface="+mn-lt"/>
                <a:cs typeface="+mn-cs"/>
              </a:rPr>
              <a:t>hl.m</a:t>
            </a:r>
            <a:r>
              <a:rPr lang="cs-CZ" sz="3200" dirty="false" smtClean="false">
                <a:solidFill>
                  <a:schemeClr val="tx1"/>
                </a:solidFill>
                <a:latin typeface="+mn-lt"/>
                <a:cs typeface="+mn-cs"/>
              </a:rPr>
              <a:t>. Praha)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3200" dirty="false">
                <a:solidFill>
                  <a:schemeClr val="tx1"/>
                </a:solidFill>
                <a:latin typeface="+mn-lt"/>
                <a:cs typeface="+mn-cs"/>
              </a:rPr>
              <a:t>Výzvy pro integrované nástroje – ITI, IPRÚ a MAS</a:t>
            </a: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dirty="false">
              <a:solidFill>
                <a:schemeClr val="tx1"/>
              </a:solidFill>
              <a:latin typeface="+mn-lt"/>
              <a:cs typeface="+mn-cs"/>
            </a:endParaRP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dirty="false" smtClean="false">
              <a:solidFill>
                <a:schemeClr val="tx1"/>
              </a:solidFill>
              <a:latin typeface="+mn-lt"/>
              <a:cs typeface="+mn-cs"/>
            </a:endParaRP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dirty="false" smtClean="false">
              <a:solidFill>
                <a:schemeClr val="tx1"/>
              </a:solidFill>
              <a:latin typeface="+mn-lt"/>
              <a:cs typeface="+mn-cs"/>
            </a:endParaRPr>
          </a:p>
          <a:p>
            <a:pPr marL="432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dirty="false" smtClean="false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1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238</properties:Words>
  <properties:PresentationFormat>Předvádění na obrazovce (4:3)</properties:PresentationFormat>
  <properties:Paragraphs>30</properties:Paragraphs>
  <properties:Slides>4</properties:Slides>
  <properties:Notes>3</properties:Notes>
  <properties:TotalTime>266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properties:HeadingPairs>
  <properties:TitlesOfParts>
    <vt:vector baseType="lpstr" size="5">
      <vt:lpstr>prezentace</vt:lpstr>
      <vt:lpstr>OP Zaměstnanost – podpora projektů v prioritní ose 2 se zaměřením na sociálně vyloučené lokality</vt:lpstr>
      <vt:lpstr>OPZ – prioritní osa 2</vt:lpstr>
      <vt:lpstr>OPZ – prioritní osa 2</vt:lpstr>
      <vt:lpstr>Zaměření prioritní osy 2 – sociálně vyloučené lokality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2015-05-26T10:37:14Z</dcterms:modified>
  <cp:revision>73</cp:revision>
  <dc:title>ROZLOŽENÍ SNÍMKŮ A TISK PREZENTACÍ</dc:title>
</cp:coreProperties>
</file>