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presentationml.slide+xml" PartName="/ppt/slides/slide36.xml"/>
  <Override ContentType="application/vnd.openxmlformats-officedocument.presentationml.slide+xml" PartName="/ppt/slides/slide37.xml"/>
  <Override ContentType="application/vnd.openxmlformats-officedocument.presentationml.slide+xml" PartName="/ppt/slides/slide38.xml"/>
  <Override ContentType="application/vnd.openxmlformats-officedocument.presentationml.slide+xml" PartName="/ppt/slides/slide39.xml"/>
  <Override ContentType="application/vnd.openxmlformats-officedocument.presentationml.slide+xml" PartName="/ppt/slides/slide4.xml"/>
  <Override ContentType="application/vnd.openxmlformats-officedocument.presentationml.slide+xml" PartName="/ppt/slides/slide40.xml"/>
  <Override ContentType="application/vnd.openxmlformats-officedocument.presentationml.slide+xml" PartName="/ppt/slides/slide41.xml"/>
  <Override ContentType="application/vnd.openxmlformats-officedocument.presentationml.slide+xml" PartName="/ppt/slides/slide42.xml"/>
  <Override ContentType="application/vnd.openxmlformats-officedocument.presentationml.slide+xml" PartName="/ppt/slides/slide43.xml"/>
  <Override ContentType="application/vnd.openxmlformats-officedocument.presentationml.slide+xml" PartName="/ppt/slides/slide44.xml"/>
  <Override ContentType="application/vnd.openxmlformats-officedocument.presentationml.slide+xml" PartName="/ppt/slides/slide45.xml"/>
  <Override ContentType="application/vnd.openxmlformats-officedocument.presentationml.slide+xml" PartName="/ppt/slides/slide46.xml"/>
  <Override ContentType="application/vnd.openxmlformats-officedocument.presentationml.slide+xml" PartName="/ppt/slides/slide47.xml"/>
  <Override ContentType="application/vnd.openxmlformats-officedocument.presentationml.slide+xml" PartName="/ppt/slides/slide48.xml"/>
  <Override ContentType="application/vnd.openxmlformats-officedocument.presentationml.slide+xml" PartName="/ppt/slides/slide49.xml"/>
  <Override ContentType="application/vnd.openxmlformats-officedocument.presentationml.slide+xml" PartName="/ppt/slides/slide5.xml"/>
  <Override ContentType="application/vnd.openxmlformats-officedocument.presentationml.slide+xml" PartName="/ppt/slides/slide50.xml"/>
  <Override ContentType="application/vnd.openxmlformats-officedocument.presentationml.slide+xml" PartName="/ppt/slides/slide51.xml"/>
  <Override ContentType="application/vnd.openxmlformats-officedocument.presentationml.slide+xml" PartName="/ppt/slides/slide52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
<Relationships xmlns="http://schemas.openxmlformats.org/package/2006/relationships">
    <Relationship Target="docProps/core.xml" Type="http://schemas.openxmlformats.org/package/2006/relationships/metadata/core-properties" Id="rId3"/>
    <Relationship Target="docProps/thumbnail.jpeg" Type="http://schemas.openxmlformats.org/package/2006/relationships/metadata/thumbnail" Id="rId2"/>
    <Relationship Target="ppt/presentation.xml" Type="http://schemas.openxmlformats.org/officeDocument/2006/relationships/officeDocument" Id="rId1"/>
    <Relationship Target="docProps/custom.xml" Type="http://schemas.openxmlformats.org/officeDocument/2006/relationships/custom-properties" Id="rId5"/>
    <Relationship Target="docProps/app.xml" Type="http://schemas.openxmlformats.org/officeDocument/2006/relationships/extended-properties" Id="rId4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 showSpecialPlsOnTitleSld="false" saveSubsetFonts="true">
  <p:sldMasterIdLst>
    <p:sldMasterId id="2147483671" r:id="rId4"/>
  </p:sldMasterIdLst>
  <p:notesMasterIdLst>
    <p:notesMasterId r:id="rId57"/>
  </p:notesMasterIdLst>
  <p:sldIdLst>
    <p:sldId id="256" r:id="rId5"/>
    <p:sldId id="382" r:id="rId6"/>
    <p:sldId id="383" r:id="rId7"/>
    <p:sldId id="385" r:id="rId8"/>
    <p:sldId id="386" r:id="rId9"/>
    <p:sldId id="387" r:id="rId10"/>
    <p:sldId id="388" r:id="rId11"/>
    <p:sldId id="389" r:id="rId12"/>
    <p:sldId id="390" r:id="rId13"/>
    <p:sldId id="391" r:id="rId14"/>
    <p:sldId id="392" r:id="rId15"/>
    <p:sldId id="393" r:id="rId16"/>
    <p:sldId id="394" r:id="rId17"/>
    <p:sldId id="397" r:id="rId18"/>
    <p:sldId id="398" r:id="rId19"/>
    <p:sldId id="399" r:id="rId20"/>
    <p:sldId id="400" r:id="rId21"/>
    <p:sldId id="401" r:id="rId22"/>
    <p:sldId id="402" r:id="rId23"/>
    <p:sldId id="403" r:id="rId24"/>
    <p:sldId id="406" r:id="rId25"/>
    <p:sldId id="407" r:id="rId26"/>
    <p:sldId id="408" r:id="rId27"/>
    <p:sldId id="409" r:id="rId28"/>
    <p:sldId id="410" r:id="rId29"/>
    <p:sldId id="411" r:id="rId30"/>
    <p:sldId id="412" r:id="rId31"/>
    <p:sldId id="413" r:id="rId32"/>
    <p:sldId id="414" r:id="rId33"/>
    <p:sldId id="415" r:id="rId34"/>
    <p:sldId id="416" r:id="rId35"/>
    <p:sldId id="417" r:id="rId36"/>
    <p:sldId id="418" r:id="rId37"/>
    <p:sldId id="419" r:id="rId38"/>
    <p:sldId id="420" r:id="rId39"/>
    <p:sldId id="421" r:id="rId40"/>
    <p:sldId id="422" r:id="rId41"/>
    <p:sldId id="423" r:id="rId42"/>
    <p:sldId id="435" r:id="rId43"/>
    <p:sldId id="436" r:id="rId44"/>
    <p:sldId id="437" r:id="rId45"/>
    <p:sldId id="424" r:id="rId46"/>
    <p:sldId id="425" r:id="rId47"/>
    <p:sldId id="426" r:id="rId48"/>
    <p:sldId id="427" r:id="rId49"/>
    <p:sldId id="428" r:id="rId50"/>
    <p:sldId id="429" r:id="rId51"/>
    <p:sldId id="430" r:id="rId52"/>
    <p:sldId id="431" r:id="rId53"/>
    <p:sldId id="432" r:id="rId54"/>
    <p:sldId id="433" r:id="rId55"/>
    <p:sldId id="438" r:id="rId56"/>
  </p:sldIdLst>
  <p:sldSz cx="9144000" cy="6858000" type="screen4x3"/>
  <p:notesSz cx="6858000" cy="9144000"/>
  <p:defaultTextStyle>
    <a:defPPr>
      <a:defRPr lang="cs-CZ"/>
    </a:defPPr>
    <a:lvl1pPr marL="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showPr showNarration="true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 lastView="sldThumbnailView">
  <p:normalViewPr vertBarState="maximized">
    <p:restoredLeft sz="34587" autoAdjust="false"/>
    <p:restoredTop sz="56919" autoAdjust="false"/>
  </p:normalViewPr>
  <p:slideViewPr>
    <p:cSldViewPr showGuides="true">
      <p:cViewPr>
        <p:scale>
          <a:sx n="100" d="100"/>
          <a:sy n="100" d="100"/>
        </p:scale>
        <p:origin x="-802" y="883"/>
      </p:cViewPr>
      <p:guideLst>
        <p:guide orient="horz" pos="913"/>
        <p:guide orient="horz" pos="3884"/>
        <p:guide pos="5420"/>
        <p:guide pos="3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
    <Relationship Target="slides/slide9.xml" Type="http://schemas.openxmlformats.org/officeDocument/2006/relationships/slide" Id="rId13"/>
    <Relationship Target="slides/slide14.xml" Type="http://schemas.openxmlformats.org/officeDocument/2006/relationships/slide" Id="rId18"/>
    <Relationship Target="slides/slide22.xml" Type="http://schemas.openxmlformats.org/officeDocument/2006/relationships/slide" Id="rId26"/>
    <Relationship Target="slides/slide35.xml" Type="http://schemas.openxmlformats.org/officeDocument/2006/relationships/slide" Id="rId39"/>
    <Relationship Target="slides/slide17.xml" Type="http://schemas.openxmlformats.org/officeDocument/2006/relationships/slide" Id="rId21"/>
    <Relationship Target="slides/slide30.xml" Type="http://schemas.openxmlformats.org/officeDocument/2006/relationships/slide" Id="rId34"/>
    <Relationship Target="slides/slide38.xml" Type="http://schemas.openxmlformats.org/officeDocument/2006/relationships/slide" Id="rId42"/>
    <Relationship Target="slides/slide43.xml" Type="http://schemas.openxmlformats.org/officeDocument/2006/relationships/slide" Id="rId47"/>
    <Relationship Target="slides/slide46.xml" Type="http://schemas.openxmlformats.org/officeDocument/2006/relationships/slide" Id="rId50"/>
    <Relationship Target="slides/slide51.xml" Type="http://schemas.openxmlformats.org/officeDocument/2006/relationships/slide" Id="rId55"/>
    <Relationship Target="slides/slide3.xml" Type="http://schemas.openxmlformats.org/officeDocument/2006/relationships/slide" Id="rId7"/>
    <Relationship Target="../customXml/item2.xml" Type="http://schemas.openxmlformats.org/officeDocument/2006/relationships/customXml" Id="rId2"/>
    <Relationship Target="slides/slide12.xml" Type="http://schemas.openxmlformats.org/officeDocument/2006/relationships/slide" Id="rId16"/>
    <Relationship Target="slides/slide16.xml" Type="http://schemas.openxmlformats.org/officeDocument/2006/relationships/slide" Id="rId20"/>
    <Relationship Target="slides/slide25.xml" Type="http://schemas.openxmlformats.org/officeDocument/2006/relationships/slide" Id="rId29"/>
    <Relationship Target="slides/slide37.xml" Type="http://schemas.openxmlformats.org/officeDocument/2006/relationships/slide" Id="rId41"/>
    <Relationship Target="slides/slide50.xml" Type="http://schemas.openxmlformats.org/officeDocument/2006/relationships/slide" Id="rId54"/>
    <Relationship Target="../customXml/item1.xml" Type="http://schemas.openxmlformats.org/officeDocument/2006/relationships/customXml" Id="rId1"/>
    <Relationship Target="slides/slide2.xml" Type="http://schemas.openxmlformats.org/officeDocument/2006/relationships/slide" Id="rId6"/>
    <Relationship Target="slides/slide7.xml" Type="http://schemas.openxmlformats.org/officeDocument/2006/relationships/slide" Id="rId11"/>
    <Relationship Target="slides/slide20.xml" Type="http://schemas.openxmlformats.org/officeDocument/2006/relationships/slide" Id="rId24"/>
    <Relationship Target="slides/slide28.xml" Type="http://schemas.openxmlformats.org/officeDocument/2006/relationships/slide" Id="rId32"/>
    <Relationship Target="slides/slide33.xml" Type="http://schemas.openxmlformats.org/officeDocument/2006/relationships/slide" Id="rId37"/>
    <Relationship Target="slides/slide36.xml" Type="http://schemas.openxmlformats.org/officeDocument/2006/relationships/slide" Id="rId40"/>
    <Relationship Target="slides/slide41.xml" Type="http://schemas.openxmlformats.org/officeDocument/2006/relationships/slide" Id="rId45"/>
    <Relationship Target="slides/slide49.xml" Type="http://schemas.openxmlformats.org/officeDocument/2006/relationships/slide" Id="rId53"/>
    <Relationship Target="presProps.xml" Type="http://schemas.openxmlformats.org/officeDocument/2006/relationships/presProps" Id="rId58"/>
    <Relationship Target="slides/slide1.xml" Type="http://schemas.openxmlformats.org/officeDocument/2006/relationships/slide" Id="rId5"/>
    <Relationship Target="slides/slide11.xml" Type="http://schemas.openxmlformats.org/officeDocument/2006/relationships/slide" Id="rId15"/>
    <Relationship Target="slides/slide19.xml" Type="http://schemas.openxmlformats.org/officeDocument/2006/relationships/slide" Id="rId23"/>
    <Relationship Target="slides/slide24.xml" Type="http://schemas.openxmlformats.org/officeDocument/2006/relationships/slide" Id="rId28"/>
    <Relationship Target="slides/slide32.xml" Type="http://schemas.openxmlformats.org/officeDocument/2006/relationships/slide" Id="rId36"/>
    <Relationship Target="slides/slide45.xml" Type="http://schemas.openxmlformats.org/officeDocument/2006/relationships/slide" Id="rId49"/>
    <Relationship Target="notesMasters/notesMaster1.xml" Type="http://schemas.openxmlformats.org/officeDocument/2006/relationships/notesMaster" Id="rId57"/>
    <Relationship Target="tableStyles.xml" Type="http://schemas.openxmlformats.org/officeDocument/2006/relationships/tableStyles" Id="rId61"/>
    <Relationship Target="slides/slide6.xml" Type="http://schemas.openxmlformats.org/officeDocument/2006/relationships/slide" Id="rId10"/>
    <Relationship Target="slides/slide15.xml" Type="http://schemas.openxmlformats.org/officeDocument/2006/relationships/slide" Id="rId19"/>
    <Relationship Target="slides/slide27.xml" Type="http://schemas.openxmlformats.org/officeDocument/2006/relationships/slide" Id="rId31"/>
    <Relationship Target="slides/slide40.xml" Type="http://schemas.openxmlformats.org/officeDocument/2006/relationships/slide" Id="rId44"/>
    <Relationship Target="slides/slide48.xml" Type="http://schemas.openxmlformats.org/officeDocument/2006/relationships/slide" Id="rId52"/>
    <Relationship Target="theme/theme1.xml" Type="http://schemas.openxmlformats.org/officeDocument/2006/relationships/theme" Id="rId60"/>
    <Relationship Target="slideMasters/slideMaster1.xml" Type="http://schemas.openxmlformats.org/officeDocument/2006/relationships/slideMaster" Id="rId4"/>
    <Relationship Target="slides/slide5.xml" Type="http://schemas.openxmlformats.org/officeDocument/2006/relationships/slide" Id="rId9"/>
    <Relationship Target="slides/slide10.xml" Type="http://schemas.openxmlformats.org/officeDocument/2006/relationships/slide" Id="rId14"/>
    <Relationship Target="slides/slide18.xml" Type="http://schemas.openxmlformats.org/officeDocument/2006/relationships/slide" Id="rId22"/>
    <Relationship Target="slides/slide23.xml" Type="http://schemas.openxmlformats.org/officeDocument/2006/relationships/slide" Id="rId27"/>
    <Relationship Target="slides/slide26.xml" Type="http://schemas.openxmlformats.org/officeDocument/2006/relationships/slide" Id="rId30"/>
    <Relationship Target="slides/slide31.xml" Type="http://schemas.openxmlformats.org/officeDocument/2006/relationships/slide" Id="rId35"/>
    <Relationship Target="slides/slide39.xml" Type="http://schemas.openxmlformats.org/officeDocument/2006/relationships/slide" Id="rId43"/>
    <Relationship Target="slides/slide44.xml" Type="http://schemas.openxmlformats.org/officeDocument/2006/relationships/slide" Id="rId48"/>
    <Relationship Target="slides/slide52.xml" Type="http://schemas.openxmlformats.org/officeDocument/2006/relationships/slide" Id="rId56"/>
    <Relationship Target="slides/slide4.xml" Type="http://schemas.openxmlformats.org/officeDocument/2006/relationships/slide" Id="rId8"/>
    <Relationship Target="slides/slide47.xml" Type="http://schemas.openxmlformats.org/officeDocument/2006/relationships/slide" Id="rId51"/>
    <Relationship Target="../customXml/item3.xml" Type="http://schemas.openxmlformats.org/officeDocument/2006/relationships/customXml" Id="rId3"/>
    <Relationship Target="slides/slide8.xml" Type="http://schemas.openxmlformats.org/officeDocument/2006/relationships/slide" Id="rId12"/>
    <Relationship Target="slides/slide13.xml" Type="http://schemas.openxmlformats.org/officeDocument/2006/relationships/slide" Id="rId17"/>
    <Relationship Target="slides/slide21.xml" Type="http://schemas.openxmlformats.org/officeDocument/2006/relationships/slide" Id="rId25"/>
    <Relationship Target="slides/slide29.xml" Type="http://schemas.openxmlformats.org/officeDocument/2006/relationships/slide" Id="rId33"/>
    <Relationship Target="slides/slide34.xml" Type="http://schemas.openxmlformats.org/officeDocument/2006/relationships/slide" Id="rId38"/>
    <Relationship Target="slides/slide42.xml" Type="http://schemas.openxmlformats.org/officeDocument/2006/relationships/slide" Id="rId46"/>
    <Relationship Target="viewProps.xml" Type="http://schemas.openxmlformats.org/officeDocument/2006/relationships/viewProps" Id="rId59"/>
</Relationships>

</file>

<file path=ppt/notesMasters/_rels/notesMaster1.xml.rels><?xml version="1.0" encoding="UTF-8" standalone="yes"?>
<Relationships xmlns="http://schemas.openxmlformats.org/package/2006/relationships">
    <Relationship Target="../theme/theme2.xml" Type="http://schemas.openxmlformats.org/officeDocument/2006/relationships/theme" Id="rId1"/>
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l">
              <a:defRPr sz="1200"/>
            </a:lvl1pPr>
          </a:lstStyle>
          <a:p>
            <a:endParaRPr lang="cs-CZ" dirty="false"/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r">
              <a:defRPr sz="1200"/>
            </a:lvl1pPr>
          </a:lstStyle>
          <a:p>
            <a:fld id="{703916EA-B297-4F0B-851D-BD5704B201B7}" type="datetimeFigureOut">
              <a:rPr lang="cs-CZ" smtClean="false"/>
              <a:t>16.1.2018</a:t>
            </a:fld>
            <a:endParaRPr lang="cs-CZ" dirty="false"/>
          </a:p>
        </p:txBody>
      </p:sp>
      <p:sp>
        <p:nvSpPr>
          <p:cNvPr id="4" name="Zástupný symbol pro obrázek snímku 3"/>
          <p:cNvSpPr>
            <a:spLocks noGrp="true" noRot="true" noChangeAspect="true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false" anchor="ctr"/>
          <a:lstStyle/>
          <a:p>
            <a:endParaRPr lang="cs-CZ" dirty="false"/>
          </a:p>
        </p:txBody>
      </p:sp>
      <p:sp>
        <p:nvSpPr>
          <p:cNvPr id="5" name="Zástupný symbol pro poznámky 4"/>
          <p:cNvSpPr>
            <a:spLocks noGrp="true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false"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l">
              <a:defRPr sz="1200"/>
            </a:lvl1pPr>
          </a:lstStyle>
          <a:p>
            <a:endParaRPr lang="cs-CZ" dirty="false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r">
              <a:defRPr sz="1200"/>
            </a:lvl1pPr>
          </a:lstStyle>
          <a:p>
            <a:fld id="{53FB31FA-E905-4016-9D4B-970DF0C7EE08}" type="slidenum">
              <a:rPr lang="cs-CZ" smtClean="false"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86183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
    <Relationship Target="../slides/slide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0.xml.rels><?xml version="1.0" encoding="UTF-8" standalone="yes"?>
<Relationships xmlns="http://schemas.openxmlformats.org/package/2006/relationships">
    <Relationship Target="../slides/slide1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1.xml.rels><?xml version="1.0" encoding="UTF-8" standalone="yes"?>
<Relationships xmlns="http://schemas.openxmlformats.org/package/2006/relationships">
    <Relationship Target="../slides/slide1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2.xml.rels><?xml version="1.0" encoding="UTF-8" standalone="yes"?>
<Relationships xmlns="http://schemas.openxmlformats.org/package/2006/relationships">
    <Relationship Target="../slides/slide1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3.xml.rels><?xml version="1.0" encoding="UTF-8" standalone="yes"?>
<Relationships xmlns="http://schemas.openxmlformats.org/package/2006/relationships">
    <Relationship Target="../slides/slide1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4.xml.rels><?xml version="1.0" encoding="UTF-8" standalone="yes"?>
<Relationships xmlns="http://schemas.openxmlformats.org/package/2006/relationships">
    <Relationship Target="../slides/slide1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5.xml.rels><?xml version="1.0" encoding="UTF-8" standalone="yes"?>
<Relationships xmlns="http://schemas.openxmlformats.org/package/2006/relationships">
    <Relationship Target="../slides/slide1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6.xml.rels><?xml version="1.0" encoding="UTF-8" standalone="yes"?>
<Relationships xmlns="http://schemas.openxmlformats.org/package/2006/relationships">
    <Relationship Target="../slides/slide1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7.xml.rels><?xml version="1.0" encoding="UTF-8" standalone="yes"?>
<Relationships xmlns="http://schemas.openxmlformats.org/package/2006/relationships">
    <Relationship Target="../slides/slide1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8.xml.rels><?xml version="1.0" encoding="UTF-8" standalone="yes"?>
<Relationships xmlns="http://schemas.openxmlformats.org/package/2006/relationships">
    <Relationship Target="../slides/slide1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9.xml.rels><?xml version="1.0" encoding="UTF-8" standalone="yes"?>
<Relationships xmlns="http://schemas.openxmlformats.org/package/2006/relationships">
    <Relationship Target="../slides/slide2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.xml.rels><?xml version="1.0" encoding="UTF-8" standalone="yes"?>
<Relationships xmlns="http://schemas.openxmlformats.org/package/2006/relationships">
    <Relationship Target="../slides/slide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0.xml.rels><?xml version="1.0" encoding="UTF-8" standalone="yes"?>
<Relationships xmlns="http://schemas.openxmlformats.org/package/2006/relationships">
    <Relationship Target="../slides/slide2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1.xml.rels><?xml version="1.0" encoding="UTF-8" standalone="yes"?>
<Relationships xmlns="http://schemas.openxmlformats.org/package/2006/relationships">
    <Relationship Target="../slides/slide2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2.xml.rels><?xml version="1.0" encoding="UTF-8" standalone="yes"?>
<Relationships xmlns="http://schemas.openxmlformats.org/package/2006/relationships">
    <Relationship Target="../slides/slide2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3.xml.rels><?xml version="1.0" encoding="UTF-8" standalone="yes"?>
<Relationships xmlns="http://schemas.openxmlformats.org/package/2006/relationships">
    <Relationship Target="../slides/slide2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4.xml.rels><?xml version="1.0" encoding="UTF-8" standalone="yes"?>
<Relationships xmlns="http://schemas.openxmlformats.org/package/2006/relationships">
    <Relationship Target="../slides/slide2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5.xml.rels><?xml version="1.0" encoding="UTF-8" standalone="yes"?>
<Relationships xmlns="http://schemas.openxmlformats.org/package/2006/relationships">
    <Relationship Target="../slides/slide2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6.xml.rels><?xml version="1.0" encoding="UTF-8" standalone="yes"?>
<Relationships xmlns="http://schemas.openxmlformats.org/package/2006/relationships">
    <Relationship Target="../slides/slide2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7.xml.rels><?xml version="1.0" encoding="UTF-8" standalone="yes"?>
<Relationships xmlns="http://schemas.openxmlformats.org/package/2006/relationships">
    <Relationship Target="../slides/slide3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8.xml.rels><?xml version="1.0" encoding="UTF-8" standalone="yes"?>
<Relationships xmlns="http://schemas.openxmlformats.org/package/2006/relationships">
    <Relationship Target="../slides/slide3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9.xml.rels><?xml version="1.0" encoding="UTF-8" standalone="yes"?>
<Relationships xmlns="http://schemas.openxmlformats.org/package/2006/relationships">
    <Relationship Target="../slides/slide3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.xml.rels><?xml version="1.0" encoding="UTF-8" standalone="yes"?>
<Relationships xmlns="http://schemas.openxmlformats.org/package/2006/relationships">
    <Relationship Target="../slides/slide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0.xml.rels><?xml version="1.0" encoding="UTF-8" standalone="yes"?>
<Relationships xmlns="http://schemas.openxmlformats.org/package/2006/relationships">
    <Relationship Target="../slides/slide3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1.xml.rels><?xml version="1.0" encoding="UTF-8" standalone="yes"?>
<Relationships xmlns="http://schemas.openxmlformats.org/package/2006/relationships">
    <Relationship Target="../slides/slide3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2.xml.rels><?xml version="1.0" encoding="UTF-8" standalone="yes"?>
<Relationships xmlns="http://schemas.openxmlformats.org/package/2006/relationships">
    <Relationship Target="../slides/slide3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3.xml.rels><?xml version="1.0" encoding="UTF-8" standalone="yes"?>
<Relationships xmlns="http://schemas.openxmlformats.org/package/2006/relationships">
    <Relationship Target="../slides/slide3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4.xml.rels><?xml version="1.0" encoding="UTF-8" standalone="yes"?>
<Relationships xmlns="http://schemas.openxmlformats.org/package/2006/relationships">
    <Relationship Target="../slides/slide3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5.xml.rels><?xml version="1.0" encoding="UTF-8" standalone="yes"?>
<Relationships xmlns="http://schemas.openxmlformats.org/package/2006/relationships">
    <Relationship Target="../slides/slide3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6.xml.rels><?xml version="1.0" encoding="UTF-8" standalone="yes"?>
<Relationships xmlns="http://schemas.openxmlformats.org/package/2006/relationships">
    <Relationship Target="../slides/slide4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7.xml.rels><?xml version="1.0" encoding="UTF-8" standalone="yes"?>
<Relationships xmlns="http://schemas.openxmlformats.org/package/2006/relationships">
    <Relationship Target="../slides/slide4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8.xml.rels><?xml version="1.0" encoding="UTF-8" standalone="yes"?>
<Relationships xmlns="http://schemas.openxmlformats.org/package/2006/relationships">
    <Relationship Target="../slides/slide4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9.xml.rels><?xml version="1.0" encoding="UTF-8" standalone="yes"?>
<Relationships xmlns="http://schemas.openxmlformats.org/package/2006/relationships">
    <Relationship Target="../slides/slide4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.xml.rels><?xml version="1.0" encoding="UTF-8" standalone="yes"?>
<Relationships xmlns="http://schemas.openxmlformats.org/package/2006/relationships">
    <Relationship Target="../slides/slide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0.xml.rels><?xml version="1.0" encoding="UTF-8" standalone="yes"?>
<Relationships xmlns="http://schemas.openxmlformats.org/package/2006/relationships">
    <Relationship Target="../slides/slide4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1.xml.rels><?xml version="1.0" encoding="UTF-8" standalone="yes"?>
<Relationships xmlns="http://schemas.openxmlformats.org/package/2006/relationships">
    <Relationship Target="../slides/slide4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2.xml.rels><?xml version="1.0" encoding="UTF-8" standalone="yes"?>
<Relationships xmlns="http://schemas.openxmlformats.org/package/2006/relationships">
    <Relationship Target="../slides/slide4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3.xml.rels><?xml version="1.0" encoding="UTF-8" standalone="yes"?>
<Relationships xmlns="http://schemas.openxmlformats.org/package/2006/relationships">
    <Relationship Target="../slides/slide4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4.xml.rels><?xml version="1.0" encoding="UTF-8" standalone="yes"?>
<Relationships xmlns="http://schemas.openxmlformats.org/package/2006/relationships">
    <Relationship Target="../slides/slide5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5.xml.rels><?xml version="1.0" encoding="UTF-8" standalone="yes"?>
<Relationships xmlns="http://schemas.openxmlformats.org/package/2006/relationships">
    <Relationship Target="../slides/slide5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.xml.rels><?xml version="1.0" encoding="UTF-8" standalone="yes"?>
<Relationships xmlns="http://schemas.openxmlformats.org/package/2006/relationships">
    <Relationship Target="../slides/slide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6.xml.rels><?xml version="1.0" encoding="UTF-8" standalone="yes"?>
<Relationships xmlns="http://schemas.openxmlformats.org/package/2006/relationships">
    <Relationship Target="../slides/slide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7.xml.rels><?xml version="1.0" encoding="UTF-8" standalone="yes"?>
<Relationships xmlns="http://schemas.openxmlformats.org/package/2006/relationships">
    <Relationship Target="../slides/slide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8.xml.rels><?xml version="1.0" encoding="UTF-8" standalone="yes"?>
<Relationships xmlns="http://schemas.openxmlformats.org/package/2006/relationships">
    <Relationship Target="../slides/slide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9.xml.rels><?xml version="1.0" encoding="UTF-8" standalone="yes"?>
<Relationships xmlns="http://schemas.openxmlformats.org/package/2006/relationships">
    <Relationship Target="../slides/slide1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8626182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cs-CZ" sz="1200" b="false" i="false" u="none" strike="noStrike" kern="1200" baseline="0" dirty="false" smtClean="false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6402626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9667394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809328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cs-CZ" b="false" dirty="false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935724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671750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976003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kern="1200" dirty="false" smtClean="false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1656997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3783510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0468448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6083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67089072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97464915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42975009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kern="1200" dirty="false" smtClean="fals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82004698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84614665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44947988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86547405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17275993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99745500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26598005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154752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78514254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19841596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6973128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71627227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56670236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96383525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>
                <a:solidFill>
                  <a:prstClr val="black"/>
                </a:solidFill>
              </a:rPr>
              <a:pPr/>
              <a:t>38</a:t>
            </a:fld>
            <a:endParaRPr lang="cs-CZ" dirty="fals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82490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42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52921504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43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473458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44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909187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45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5986757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sz="1200" b="true" kern="1200" baseline="0" dirty="false" smtClean="false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cs-CZ" dirty="false" smtClean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08157053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46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76901751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47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28527319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48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61280593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49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12718894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50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238984208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51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5034024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b="tru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69729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kern="1200" dirty="false" smtClean="false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7617239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0198134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0161227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081736888"/>
      </p:ext>
    </p:extLst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
    <Relationship Target="../media/image1.jpeg" Type="http://schemas.openxmlformats.org/officeDocument/2006/relationships/image" Id="rId2"/>
    <Relationship Target="../slideMasters/slideMaster1.xml" Type="http://schemas.openxmlformats.org/officeDocument/2006/relationships/slideMaster" Id="rId1"/>
</Relationships>

</file>

<file path=ppt/slideLayouts/_rels/slideLayout10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2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3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4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5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6.xml.rels><?xml version="1.0" encoding="UTF-8" standalone="yes"?>
<Relationships xmlns="http://schemas.openxmlformats.org/package/2006/relationships">
    <Relationship Target="../media/image1.jpeg" Type="http://schemas.openxmlformats.org/officeDocument/2006/relationships/image" Id="rId2"/>
    <Relationship Target="../slideMasters/slideMaster1.xml" Type="http://schemas.openxmlformats.org/officeDocument/2006/relationships/slideMaster" Id="rId1"/>
</Relationships>

</file>

<file path=ppt/slideLayouts/_rels/slideLayout7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8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9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slideLayout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zápatí 6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10" name="Obdélník 9"/>
          <p:cNvSpPr/>
          <p:nvPr userDrawn="true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/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false"/>
              <a:t>Kliknutím lze upravit styl.</a:t>
            </a:r>
            <a:endParaRPr lang="cs-CZ" dirty="false"/>
          </a:p>
        </p:txBody>
      </p:sp>
      <p:sp>
        <p:nvSpPr>
          <p:cNvPr id="13" name="Zástupný symbol pro text 12"/>
          <p:cNvSpPr>
            <a:spLocks noGrp="true"/>
          </p:cNvSpPr>
          <p:nvPr>
            <p:ph type="body" sz="quarter" idx="13" hasCustomPrompt="true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 smtClean="false"/>
              <a:t>Kliknutím vložíte jméno</a:t>
            </a:r>
          </a:p>
        </p:txBody>
      </p:sp>
      <p:sp>
        <p:nvSpPr>
          <p:cNvPr id="15" name="Zástupný symbol pro text 14"/>
          <p:cNvSpPr>
            <a:spLocks noGrp="true"/>
          </p:cNvSpPr>
          <p:nvPr>
            <p:ph type="body" sz="quarter" idx="14" hasCustomPrompt="true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 smtClean="false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false" smtClean="false"/>
              <a:t>Kliknutím na ikonu přidáte obrázek.</a:t>
            </a:r>
            <a:endParaRPr lang="cs-CZ" dirty="false"/>
          </a:p>
        </p:txBody>
      </p:sp>
      <p:sp>
        <p:nvSpPr>
          <p:cNvPr id="14" name="Zástupný symbol pro obrázek 4"/>
          <p:cNvSpPr>
            <a:spLocks noGrp="true" noChangeAspect="true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false" smtClean="false"/>
              <a:t>Kliknutím na ikonu přidáte obrázek.</a:t>
            </a:r>
            <a:endParaRPr lang="cs-CZ" dirty="false"/>
          </a:p>
        </p:txBody>
      </p:sp>
      <p:sp>
        <p:nvSpPr>
          <p:cNvPr id="16" name="Zástupný symbol pro obrázek 4"/>
          <p:cNvSpPr>
            <a:spLocks noGrp="true" noChangeAspect="true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false" smtClean="false"/>
              <a:t>Kliknutím na ikonu přidáte obrázek.</a:t>
            </a:r>
            <a:endParaRPr lang="cs-CZ" dirty="false"/>
          </a:p>
        </p:txBody>
      </p:sp>
      <p:sp>
        <p:nvSpPr>
          <p:cNvPr id="20" name="Obdélník 19"/>
          <p:cNvSpPr/>
          <p:nvPr userDrawn="true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/>
          </a:p>
        </p:txBody>
      </p:sp>
      <p:pic>
        <p:nvPicPr>
          <p:cNvPr id="2" name="Obrázek 1"/>
          <p:cNvPicPr>
            <a:picLocks noChangeAspect="true"/>
          </p:cNvPicPr>
          <p:nvPr userDrawn="true"/>
        </p:nvPicPr>
        <p:blipFill rotWithShape="true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true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818149"/>
      </p:ext>
    </p:extLst>
  </p:cSld>
  <p:clrMapOvr>
    <a:masterClrMapping/>
  </p:clrMapOvr>
</p:sldLayout>
</file>

<file path=ppt/slideLayouts/slideLayout10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true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9379370"/>
      </p:ext>
    </p:extLst>
  </p:cSld>
  <p:clrMapOvr>
    <a:masterClrMapping/>
  </p:clrMapOvr>
</p:sldLayout>
</file>

<file path=ppt/slideLayouts/slideLayout2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812855781"/>
      </p:ext>
    </p:extLst>
  </p:cSld>
  <p:clrMapOvr>
    <a:masterClrMapping/>
  </p:clrMapOvr>
</p:sldLayout>
</file>

<file path=ppt/slideLayouts/slideLayout3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13621811"/>
      </p:ext>
    </p:extLst>
  </p:cSld>
  <p:clrMapOvr>
    <a:masterClrMapping/>
  </p:clrMapOvr>
</p:sldLayout>
</file>

<file path=ppt/slideLayouts/slideLayout4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693027651"/>
      </p:ext>
    </p:extLst>
  </p:cSld>
  <p:clrMapOvr>
    <a:masterClrMapping/>
  </p:clrMapOvr>
</p:sldLayout>
</file>

<file path=ppt/slideLayouts/slideLayout5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6" name="Zástupný symbol pro text 5"/>
          <p:cNvSpPr>
            <a:spLocks noGrp="true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</p:sldLayout>
</file>

<file path=ppt/slideLayouts/slideLayout6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true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/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false"/>
              <a:t>Kliknutím lze upravit styl.</a:t>
            </a:r>
            <a:endParaRPr lang="cs-CZ" dirty="false"/>
          </a:p>
        </p:txBody>
      </p:sp>
      <p:sp>
        <p:nvSpPr>
          <p:cNvPr id="9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false" smtClean="false"/>
              <a:t>Kliknutím na ikonu přidáte obrázek.</a:t>
            </a:r>
            <a:endParaRPr lang="cs-CZ" dirty="false"/>
          </a:p>
        </p:txBody>
      </p:sp>
      <p:sp>
        <p:nvSpPr>
          <p:cNvPr id="7" name="Obdélník 6"/>
          <p:cNvSpPr/>
          <p:nvPr userDrawn="true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/>
          </a:p>
        </p:txBody>
      </p:sp>
      <p:pic>
        <p:nvPicPr>
          <p:cNvPr id="8" name="Obrázek 7"/>
          <p:cNvPicPr>
            <a:picLocks noChangeAspect="true"/>
          </p:cNvPicPr>
          <p:nvPr userDrawn="true"/>
        </p:nvPicPr>
        <p:blipFill rotWithShape="true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true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53132"/>
      </p:ext>
    </p:extLst>
  </p:cSld>
  <p:clrMapOvr>
    <a:masterClrMapping/>
  </p:clrMapOvr>
</p:sldLayout>
</file>

<file path=ppt/slideLayouts/slideLayout7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</p:sldLayout>
</file>

<file path=ppt/slideLayouts/slideLayout8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7" name="Zástupný symbol pro obsah 2"/>
          <p:cNvSpPr>
            <a:spLocks noGrp="true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901346852"/>
      </p:ext>
    </p:extLst>
  </p:cSld>
  <p:clrMapOvr>
    <a:masterClrMapping/>
  </p:clrMapOvr>
</p:sldLayout>
</file>

<file path=ppt/slideLayouts/slideLayout9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8" name="Zástupný symbol pro obsah 2"/>
          <p:cNvSpPr>
            <a:spLocks noGrp="true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861415691"/>
      </p:ext>
    </p:extLst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  <Relationship Target="../slideLayouts/slideLayout8.xml" Type="http://schemas.openxmlformats.org/officeDocument/2006/relationships/slideLayout" Id="rId8"/>
    <Relationship Target="../slideLayouts/slideLayout3.xml" Type="http://schemas.openxmlformats.org/officeDocument/2006/relationships/slideLayout" Id="rId3"/>
    <Relationship Target="../slideLayouts/slideLayout7.xml" Type="http://schemas.openxmlformats.org/officeDocument/2006/relationships/slideLayout" Id="rId7"/>
    <Relationship Target="../slideLayouts/slideLayout2.xml" Type="http://schemas.openxmlformats.org/officeDocument/2006/relationships/slideLayout" Id="rId2"/>
    <Relationship Target="../slideLayouts/slideLayout1.xml" Type="http://schemas.openxmlformats.org/officeDocument/2006/relationships/slideLayout" Id="rId1"/>
    <Relationship Target="../slideLayouts/slideLayout6.xml" Type="http://schemas.openxmlformats.org/officeDocument/2006/relationships/slideLayout" Id="rId6"/>
    <Relationship Target="../theme/theme1.xml" Type="http://schemas.openxmlformats.org/officeDocument/2006/relationships/theme" Id="rId11"/>
    <Relationship Target="../slideLayouts/slideLayout5.xml" Type="http://schemas.openxmlformats.org/officeDocument/2006/relationships/slideLayout" Id="rId5"/>
    <Relationship Target="../slideLayouts/slideLayout10.xml" Type="http://schemas.openxmlformats.org/officeDocument/2006/relationships/slideLayout" Id="rId10"/>
    <Relationship Target="../slideLayouts/slideLayout4.xml" Type="http://schemas.openxmlformats.org/officeDocument/2006/relationships/slideLayout" Id="rId4"/>
    <Relationship Target="../slideLayouts/slideLayout9.xml" Type="http://schemas.openxmlformats.org/officeDocument/2006/relationships/slideLayout" Id="rId9"/>
</Relationships>

</file>

<file path=ppt/slideMasters/slideMaster1.xml><?xml version="1.0" encoding="utf-8"?>
<p:sldMaster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/>
          </a:p>
        </p:txBody>
      </p:sp>
      <p:sp>
        <p:nvSpPr>
          <p:cNvPr id="2" name="Zástupný symbol pro 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false" anchor="ctr" anchorCtr="false">
            <a:noAutofit/>
          </a:bodyPr>
          <a:lstStyle/>
          <a:p>
            <a:r>
              <a:rPr lang="cs-CZ" dirty="false" smtClean="false"/>
              <a:t>Kliknutím lze upravit styl.</a:t>
            </a:r>
            <a:endParaRPr lang="cs-CZ" dirty="false"/>
          </a:p>
        </p:txBody>
      </p:sp>
      <p:sp>
        <p:nvSpPr>
          <p:cNvPr id="3" name="Zástupný symbol pro text 2"/>
          <p:cNvSpPr>
            <a:spLocks noGrp="true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false">
            <a:noAutofit/>
          </a:bodyPr>
          <a:lstStyle/>
          <a:p>
            <a:pPr lvl="0"/>
            <a:r>
              <a:rPr lang="cs-CZ" dirty="false" smtClean="false"/>
              <a:t>Kliknutím lze upravit styly předlohy textu.</a:t>
            </a:r>
          </a:p>
          <a:p>
            <a:pPr lvl="1"/>
            <a:r>
              <a:rPr lang="cs-CZ" dirty="false" smtClean="false"/>
              <a:t>Druhá úroveň</a:t>
            </a:r>
          </a:p>
          <a:p>
            <a:pPr lvl="2"/>
            <a:r>
              <a:rPr lang="cs-CZ" dirty="false" smtClean="false"/>
              <a:t>Třetí úroveň</a:t>
            </a:r>
          </a:p>
          <a:p>
            <a:pPr lvl="3"/>
            <a:r>
              <a:rPr lang="cs-CZ" dirty="false" smtClean="false"/>
              <a:t>Čtvrtá úroveň</a:t>
            </a:r>
          </a:p>
          <a:p>
            <a:pPr lvl="4"/>
            <a:r>
              <a:rPr lang="cs-CZ" dirty="false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ctr">
              <a:defRPr sz="1050" b="true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6" r:id="rId3"/>
    <p:sldLayoutId id="2147483677" r:id="rId4"/>
    <p:sldLayoutId id="2147483678" r:id="rId5"/>
    <p:sldLayoutId id="2147483673" r:id="rId6"/>
    <p:sldLayoutId id="2147483679" r:id="rId7"/>
    <p:sldLayoutId id="2147483680" r:id="rId8"/>
    <p:sldLayoutId id="2147483681" r:id="rId9"/>
    <p:sldLayoutId id="2147483682" r:id="rId10"/>
  </p:sldLayoutIdLst>
  <p:hf hdr="false" ftr="false" dt="false"/>
  <p:txStyles>
    <p:titleStyle>
      <a:lvl1pPr algn="l" defTabSz="914400" rtl="false" eaLnBrk="true" latinLnBrk="false" hangingPunct="true">
        <a:lnSpc>
          <a:spcPct val="100000"/>
        </a:lnSpc>
        <a:spcBef>
          <a:spcPct val="0"/>
        </a:spcBef>
        <a:buNone/>
        <a:defRPr sz="3200" b="true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false" eaLnBrk="true" latinLnBrk="false" hangingPunct="true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false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false" smtClean="false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   <Relationship Target="../media/image2.png" Type="http://schemas.openxmlformats.org/officeDocument/2006/relationships/image" Id="rId3"/>
    <Relationship Target="../notesSlides/notesSlide1.xml" Type="http://schemas.openxmlformats.org/officeDocument/2006/relationships/notesSlide" Id="rId2"/>
    <Relationship Target="../slideLayouts/slideLayout1.xml" Type="http://schemas.openxmlformats.org/officeDocument/2006/relationships/slideLayout" Id="rId1"/>
    <Relationship Target="../media/image4.png" Type="http://schemas.openxmlformats.org/officeDocument/2006/relationships/image" Id="rId5"/>
    <Relationship Target="../media/image3.png" Type="http://schemas.openxmlformats.org/officeDocument/2006/relationships/image" Id="rId4"/>
</Relationships>

</file>

<file path=ppt/slides/_rels/slide10.xml.rels><?xml version="1.0" encoding="UTF-8" standalone="yes"?>
<Relationships xmlns="http://schemas.openxmlformats.org/package/2006/relationships">
    <Relationship Target="../notesSlides/notesSlide9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1.xml.rels><?xml version="1.0" encoding="UTF-8" standalone="yes"?>
<Relationships xmlns="http://schemas.openxmlformats.org/package/2006/relationships">
    <Relationship TargetMode="External" Target="http://publicita.dotaceeu.cz/" Type="http://schemas.openxmlformats.org/officeDocument/2006/relationships/hyperlink" Id="rId3"/>
    <Relationship Target="../notesSlides/notesSlide10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2.xml.rels><?xml version="1.0" encoding="UTF-8" standalone="yes"?>
<Relationships xmlns="http://schemas.openxmlformats.org/package/2006/relationships">
    <Relationship TargetMode="External" Target="http://publicita.dotaceeu.cz/" Type="http://schemas.openxmlformats.org/officeDocument/2006/relationships/hyperlink" Id="rId3"/>
    <Relationship Target="../notesSlides/notesSlide11.xml" Type="http://schemas.openxmlformats.org/officeDocument/2006/relationships/notesSlide" Id="rId2"/>
    <Relationship Target="../slideLayouts/slideLayout2.xml" Type="http://schemas.openxmlformats.org/officeDocument/2006/relationships/slideLayout" Id="rId1"/>
    <Relationship Target="../media/image6.png" Type="http://schemas.openxmlformats.org/officeDocument/2006/relationships/image" Id="rId5"/>
    <Relationship Target="../media/image5.png" Type="http://schemas.openxmlformats.org/officeDocument/2006/relationships/image" Id="rId4"/>
</Relationships>

</file>

<file path=ppt/slides/_rels/slide13.xml.rels><?xml version="1.0" encoding="UTF-8" standalone="yes"?>
<Relationships xmlns="http://schemas.openxmlformats.org/package/2006/relationships">
    <Relationship Target="../notesSlides/notesSlide1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4.xml.rels><?xml version="1.0" encoding="UTF-8" standalone="yes"?>
<Relationships xmlns="http://schemas.openxmlformats.org/package/2006/relationships">
    <Relationship Target="../notesSlides/notesSlide1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5.xml.rels><?xml version="1.0" encoding="UTF-8" standalone="yes"?>
<Relationships xmlns="http://schemas.openxmlformats.org/package/2006/relationships">
    <Relationship Target="../notesSlides/notesSlide1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6.xml.rels><?xml version="1.0" encoding="UTF-8" standalone="yes"?>
<Relationships xmlns="http://schemas.openxmlformats.org/package/2006/relationships">
    <Relationship Target="../notesSlides/notesSlide1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7.xml.rels><?xml version="1.0" encoding="UTF-8" standalone="yes"?>
<Relationships xmlns="http://schemas.openxmlformats.org/package/2006/relationships">
    <Relationship Target="../notesSlides/notesSlide1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8.xml.rels><?xml version="1.0" encoding="UTF-8" standalone="yes"?>
<Relationships xmlns="http://schemas.openxmlformats.org/package/2006/relationships">
    <Relationship Target="../notesSlides/notesSlide17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9.xml.rels><?xml version="1.0" encoding="UTF-8" standalone="yes"?>
<Relationships xmlns="http://schemas.openxmlformats.org/package/2006/relationships">
    <Relationship Target="../notesSlides/notesSlide18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0.xml.rels><?xml version="1.0" encoding="UTF-8" standalone="yes"?>
<Relationships xmlns="http://schemas.openxmlformats.org/package/2006/relationships">
    <Relationship TargetMode="External" Target="https://www.esfcr.cz/" Type="http://schemas.openxmlformats.org/officeDocument/2006/relationships/hyperlink" Id="rId3"/>
    <Relationship TargetMode="External" Target="https://www.esfcr.cz/technicka-podpora" Type="http://schemas.openxmlformats.org/officeDocument/2006/relationships/hyperlink" Id="rId7"/>
    <Relationship Target="../notesSlides/notesSlide19.xml" Type="http://schemas.openxmlformats.org/officeDocument/2006/relationships/notesSlide" Id="rId2"/>
    <Relationship Target="../slideLayouts/slideLayout2.xml" Type="http://schemas.openxmlformats.org/officeDocument/2006/relationships/slideLayout" Id="rId1"/>
    <Relationship TargetMode="External" Target="mailto:esf@mpsv.cz" Type="http://schemas.openxmlformats.org/officeDocument/2006/relationships/hyperlink" Id="rId6"/>
    <Relationship TargetMode="External" Target="https://www.esfcr.cz/monitorovani-podporenych-osob-opz" Type="http://schemas.openxmlformats.org/officeDocument/2006/relationships/hyperlink" Id="rId5"/>
    <Relationship TargetMode="External" Target="http://www.esfcr.cz/" Type="http://schemas.openxmlformats.org/officeDocument/2006/relationships/hyperlink" Id="rId4"/>
</Relationships>

</file>

<file path=ppt/slides/_rels/slide21.xml.rels><?xml version="1.0" encoding="UTF-8" standalone="yes"?>
<Relationships xmlns="http://schemas.openxmlformats.org/package/2006/relationships">
    <Relationship Target="../notesSlides/notesSlide20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2.xml.rels><?xml version="1.0" encoding="UTF-8" standalone="yes"?>
<Relationships xmlns="http://schemas.openxmlformats.org/package/2006/relationships">
    <Relationship Target="../notesSlides/notesSlide2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3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4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5.xml.rels><?xml version="1.0" encoding="UTF-8" standalone="yes"?>
<Relationships xmlns="http://schemas.openxmlformats.org/package/2006/relationships">
    <Relationship Target="../notesSlides/notesSlide2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6.xml.rels><?xml version="1.0" encoding="UTF-8" standalone="yes"?>
<Relationships xmlns="http://schemas.openxmlformats.org/package/2006/relationships">
    <Relationship Target="../notesSlides/notesSlide2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7.xml.rels><?xml version="1.0" encoding="UTF-8" standalone="yes"?>
<Relationships xmlns="http://schemas.openxmlformats.org/package/2006/relationships">
    <Relationship Target="../media/image2.png" Type="http://schemas.openxmlformats.org/officeDocument/2006/relationships/image" Id="rId3"/>
    <Relationship Target="../notesSlides/notesSlide24.xml" Type="http://schemas.openxmlformats.org/officeDocument/2006/relationships/notesSlide" Id="rId2"/>
    <Relationship Target="../slideLayouts/slideLayout6.xml" Type="http://schemas.openxmlformats.org/officeDocument/2006/relationships/slideLayout" Id="rId1"/>
</Relationships>

</file>

<file path=ppt/slides/_rels/slide28.xml.rels><?xml version="1.0" encoding="UTF-8" standalone="yes"?>
<Relationships xmlns="http://schemas.openxmlformats.org/package/2006/relationships">
    <Relationship Target="../notesSlides/notesSlide2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9.xml.rels><?xml version="1.0" encoding="UTF-8" standalone="yes"?>
<Relationships xmlns="http://schemas.openxmlformats.org/package/2006/relationships">
    <Relationship Target="../notesSlides/notesSlide2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.xml.rels><?xml version="1.0" encoding="UTF-8" standalone="yes"?>
<Relationships xmlns="http://schemas.openxmlformats.org/package/2006/relationships">
    <Relationship Target="../notesSlides/notesSlide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0.xml.rels><?xml version="1.0" encoding="UTF-8" standalone="yes"?>
<Relationships xmlns="http://schemas.openxmlformats.org/package/2006/relationships">
    <Relationship Target="../notesSlides/notesSlide27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1.xml.rels><?xml version="1.0" encoding="UTF-8" standalone="yes"?>
<Relationships xmlns="http://schemas.openxmlformats.org/package/2006/relationships">
    <Relationship Target="../notesSlides/notesSlide28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2.xml.rels><?xml version="1.0" encoding="UTF-8" standalone="yes"?>
<Relationships xmlns="http://schemas.openxmlformats.org/package/2006/relationships">
    <Relationship Target="../notesSlides/notesSlide29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3.xml.rels><?xml version="1.0" encoding="UTF-8" standalone="yes"?>
<Relationships xmlns="http://schemas.openxmlformats.org/package/2006/relationships">
    <Relationship TargetMode="External" Target="https://www.esfcr.cz/pokyny-k-vyplneni-zpravy-o-realizaci-zadosti-o-platbu-a-zadosti-o-zmenu-opz" Type="http://schemas.openxmlformats.org/officeDocument/2006/relationships/hyperlink" Id="rId3"/>
    <Relationship Target="../notesSlides/notesSlide30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4.xml.rels><?xml version="1.0" encoding="UTF-8" standalone="yes"?>
<Relationships xmlns="http://schemas.openxmlformats.org/package/2006/relationships">
    <Relationship Target="../notesSlides/notesSlide3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5.xml.rels><?xml version="1.0" encoding="UTF-8" standalone="yes"?>
<Relationships xmlns="http://schemas.openxmlformats.org/package/2006/relationships">
    <Relationship Target="../notesSlides/notesSlide3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6.xml.rels><?xml version="1.0" encoding="UTF-8" standalone="yes"?>
<Relationships xmlns="http://schemas.openxmlformats.org/package/2006/relationships">
    <Relationship Target="../notesSlides/notesSlide3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7.xml.rels><?xml version="1.0" encoding="UTF-8" standalone="yes"?>
<Relationships xmlns="http://schemas.openxmlformats.org/package/2006/relationships">
    <Relationship Target="../notesSlides/notesSlide3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8.xml.rels><?xml version="1.0" encoding="UTF-8" standalone="yes"?>
<Relationships xmlns="http://schemas.openxmlformats.org/package/2006/relationships">
    <Relationship TargetMode="External" Target="https://www.esfcr.cz/pracovni-vykaz-opz" Type="http://schemas.openxmlformats.org/officeDocument/2006/relationships/hyperlink" Id="rId3"/>
    <Relationship Target="../notesSlides/notesSlide3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9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4.xml.rels><?xml version="1.0" encoding="UTF-8" standalone="yes"?>
<Relationships xmlns="http://schemas.openxmlformats.org/package/2006/relationships">
    <Relationship Target="../notesSlides/notesSlide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0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41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42.xml.rels><?xml version="1.0" encoding="UTF-8" standalone="yes"?>
<Relationships xmlns="http://schemas.openxmlformats.org/package/2006/relationships">
    <Relationship Target="../notesSlides/notesSlide3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3.xml.rels><?xml version="1.0" encoding="UTF-8" standalone="yes"?>
<Relationships xmlns="http://schemas.openxmlformats.org/package/2006/relationships">
    <Relationship Target="../notesSlides/notesSlide37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4.xml.rels><?xml version="1.0" encoding="UTF-8" standalone="yes"?>
<Relationships xmlns="http://schemas.openxmlformats.org/package/2006/relationships">
    <Relationship Target="../notesSlides/notesSlide38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5.xml.rels><?xml version="1.0" encoding="UTF-8" standalone="yes"?>
<Relationships xmlns="http://schemas.openxmlformats.org/package/2006/relationships">
    <Relationship Target="../notesSlides/notesSlide39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6.xml.rels><?xml version="1.0" encoding="UTF-8" standalone="yes"?>
<Relationships xmlns="http://schemas.openxmlformats.org/package/2006/relationships">
    <Relationship Target="../notesSlides/notesSlide40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7.xml.rels><?xml version="1.0" encoding="UTF-8" standalone="yes"?>
<Relationships xmlns="http://schemas.openxmlformats.org/package/2006/relationships">
    <Relationship Target="../notesSlides/notesSlide4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8.xml.rels><?xml version="1.0" encoding="UTF-8" standalone="yes"?>
<Relationships xmlns="http://schemas.openxmlformats.org/package/2006/relationships">
    <Relationship Target="../notesSlides/notesSlide4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9.xml.rels><?xml version="1.0" encoding="UTF-8" standalone="yes"?>
<Relationships xmlns="http://schemas.openxmlformats.org/package/2006/relationships">
    <Relationship Target="../notesSlides/notesSlide4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5.xml.rels><?xml version="1.0" encoding="UTF-8" standalone="yes"?>
<Relationships xmlns="http://schemas.openxmlformats.org/package/2006/relationships">
    <Relationship Target="../notesSlides/notesSlide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50.xml.rels><?xml version="1.0" encoding="UTF-8" standalone="yes"?>
<Relationships xmlns="http://schemas.openxmlformats.org/package/2006/relationships">
    <Relationship Target="../notesSlides/notesSlide4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51.xml.rels><?xml version="1.0" encoding="UTF-8" standalone="yes"?>
<Relationships xmlns="http://schemas.openxmlformats.org/package/2006/relationships">
    <Relationship Target="../notesSlides/notesSlide4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52.xml.rels><?xml version="1.0" encoding="UTF-8" standalone="yes"?>
<Relationships xmlns="http://schemas.openxmlformats.org/package/2006/relationships">
    <Relationship TargetMode="External" Target="mailto:.tomesova@mpsv.cz" Type="http://schemas.openxmlformats.org/officeDocument/2006/relationships/hyperlink" Id="rId3"/>
    <Relationship TargetMode="External" Target="mailto:veronika.dankova@mpsv.cz" Type="http://schemas.openxmlformats.org/officeDocument/2006/relationships/hyperlink" Id="rId2"/>
    <Relationship Target="../slideLayouts/slideLayout2.xml" Type="http://schemas.openxmlformats.org/officeDocument/2006/relationships/slideLayout" Id="rId1"/>
    <Relationship Target="../media/image7.jpeg" Type="http://schemas.openxmlformats.org/officeDocument/2006/relationships/image" Id="rId4"/>
</Relationships>

</file>

<file path=ppt/slides/_rels/slide6.xml.rels><?xml version="1.0" encoding="UTF-8" standalone="yes"?>
<Relationships xmlns="http://schemas.openxmlformats.org/package/2006/relationships">
    <Relationship Target="../notesSlides/notesSlide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7.xml.rels><?xml version="1.0" encoding="UTF-8" standalone="yes"?>
<Relationships xmlns="http://schemas.openxmlformats.org/package/2006/relationships">
    <Relationship Target="../notesSlides/notesSlide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8.xml.rels><?xml version="1.0" encoding="UTF-8" standalone="yes"?>
<Relationships xmlns="http://schemas.openxmlformats.org/package/2006/relationships">
    <Relationship Target="../notesSlides/notesSlide7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9.xml.rels><?xml version="1.0" encoding="UTF-8" standalone="yes"?>
<Relationships xmlns="http://schemas.openxmlformats.org/package/2006/relationships">
    <Relationship Target="../notesSlides/notesSlide8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1251048"/>
          </a:xfrm>
        </p:spPr>
        <p:txBody>
          <a:bodyPr/>
          <a:lstStyle/>
          <a:p>
            <a:r>
              <a:rPr lang="cs-CZ" dirty="false" smtClean="false"/>
              <a:t>seminář pro příjemce</a:t>
            </a:r>
            <a:br>
              <a:rPr lang="cs-CZ" dirty="false" smtClean="false"/>
            </a:br>
            <a:r>
              <a:rPr lang="cs-CZ" dirty="false" smtClean="false"/>
              <a:t>Výzva č. 03_15_066</a:t>
            </a:r>
            <a:br>
              <a:rPr lang="cs-CZ" dirty="false" smtClean="false"/>
            </a:br>
            <a:r>
              <a:rPr lang="cs-CZ" sz="3200" i="true" dirty="false"/>
              <a:t>Zpráva o realizaci projektu</a:t>
            </a:r>
            <a:r>
              <a:rPr lang="cs-CZ" sz="3200" dirty="false" smtClean="false"/>
              <a:t/>
            </a:r>
            <a:br>
              <a:rPr lang="cs-CZ" sz="3200" dirty="false" smtClean="false"/>
            </a:br>
            <a:r>
              <a:rPr lang="cs-CZ" dirty="false" smtClean="false"/>
              <a:t/>
            </a:r>
            <a:br>
              <a:rPr lang="cs-CZ" dirty="false" smtClean="false"/>
            </a:br>
            <a:r>
              <a:rPr lang="cs-CZ" dirty="false" smtClean="false"/>
              <a:t/>
            </a:r>
            <a:br>
              <a:rPr lang="cs-CZ" dirty="false" smtClean="false"/>
            </a:br>
            <a:r>
              <a:rPr lang="cs-CZ" dirty="false"/>
              <a:t/>
            </a:r>
            <a:br>
              <a:rPr lang="cs-CZ" dirty="false"/>
            </a:br>
            <a:r>
              <a:rPr lang="cs-CZ" dirty="false"/>
              <a:t/>
            </a:r>
            <a:br>
              <a:rPr lang="cs-CZ" dirty="false"/>
            </a:br>
            <a:endParaRPr lang="cs-CZ" dirty="false"/>
          </a:p>
        </p:txBody>
      </p:sp>
      <p:sp>
        <p:nvSpPr>
          <p:cNvPr id="6" name="Zástupný symbol pro text 5"/>
          <p:cNvSpPr>
            <a:spLocks noGrp="true"/>
          </p:cNvSpPr>
          <p:nvPr>
            <p:ph type="body" sz="quarter" idx="13"/>
          </p:nvPr>
        </p:nvSpPr>
        <p:spPr>
          <a:xfrm>
            <a:off x="1547664" y="4725144"/>
            <a:ext cx="7272000" cy="540000"/>
          </a:xfrm>
        </p:spPr>
        <p:txBody>
          <a:bodyPr/>
          <a:lstStyle/>
          <a:p>
            <a:r>
              <a:rPr lang="cs-CZ" dirty="false"/>
              <a:t>Oddělení projektů systému služeb </a:t>
            </a:r>
            <a:r>
              <a:rPr lang="cs-CZ" dirty="false" smtClean="false"/>
              <a:t>(874</a:t>
            </a:r>
            <a:r>
              <a:rPr lang="cs-CZ" dirty="false"/>
              <a:t>)</a:t>
            </a:r>
          </a:p>
        </p:txBody>
      </p:sp>
      <p:sp>
        <p:nvSpPr>
          <p:cNvPr id="7" name="Zástupný symbol pro text 6"/>
          <p:cNvSpPr>
            <a:spLocks noGrp="true"/>
          </p:cNvSpPr>
          <p:nvPr>
            <p:ph type="body" sz="quarter" idx="14"/>
          </p:nvPr>
        </p:nvSpPr>
        <p:spPr>
          <a:xfrm>
            <a:off x="1547664" y="5589240"/>
            <a:ext cx="7272000" cy="540000"/>
          </a:xfrm>
        </p:spPr>
        <p:txBody>
          <a:bodyPr/>
          <a:lstStyle/>
          <a:p>
            <a:r>
              <a:rPr lang="cs-CZ" dirty="false" smtClean="false"/>
              <a:t>25. 1. 2018</a:t>
            </a:r>
            <a:endParaRPr lang="cs-CZ" dirty="false"/>
          </a:p>
        </p:txBody>
      </p:sp>
      <p:pic>
        <p:nvPicPr>
          <p:cNvPr id="14" name="Zástupný symbol pro obrázek 13"/>
          <p:cNvPicPr>
            <a:picLocks noGrp="true" noChangeAspect="true"/>
          </p:cNvPicPr>
          <p:nvPr>
            <p:ph type="pic" sz="quarter" idx="15"/>
          </p:nvPr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00" y="2636837"/>
            <a:ext cx="540000" cy="540000"/>
          </a:xfrm>
        </p:spPr>
      </p:pic>
      <p:pic>
        <p:nvPicPr>
          <p:cNvPr id="16" name="Zástupný symbol pro obrázek 15"/>
          <p:cNvPicPr>
            <a:picLocks noGrp="true" noChangeAspect="true"/>
          </p:cNvPicPr>
          <p:nvPr>
            <p:ph type="pic" sz="quarter" idx="17"/>
          </p:nvPr>
        </p:nvPicPr>
        <p:blipFill>
          <a:blip cstate="print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5589240"/>
            <a:ext cx="540000" cy="540000"/>
          </a:xfrm>
        </p:spPr>
      </p:pic>
      <p:pic>
        <p:nvPicPr>
          <p:cNvPr id="9" name="Zástupný symbol pro obrázek 14"/>
          <p:cNvPicPr>
            <a:picLocks noGrp="true" noChangeAspect="true"/>
          </p:cNvPicPr>
          <p:nvPr>
            <p:ph type="pic" sz="quarter" idx="16"/>
          </p:nvPr>
        </p:nvPicPr>
        <p:blipFill>
          <a:blip cstate="print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584" y="4725144"/>
            <a:ext cx="540000" cy="540000"/>
          </a:xfrm>
        </p:spPr>
      </p:pic>
    </p:spTree>
    <p:extLst>
      <p:ext uri="{BB962C8B-B14F-4D97-AF65-F5344CB8AC3E}">
        <p14:creationId xmlns:p14="http://schemas.microsoft.com/office/powerpoint/2010/main" val="33746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Zpráva o realizaci </a:t>
            </a:r>
            <a:r>
              <a:rPr lang="cs-CZ" dirty="false" smtClean="false"/>
              <a:t>projektu </a:t>
            </a:r>
            <a:br>
              <a:rPr lang="cs-CZ" dirty="false" smtClean="false"/>
            </a:br>
            <a:r>
              <a:rPr lang="cs-CZ" dirty="false" smtClean="false"/>
              <a:t> Publicita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412776"/>
            <a:ext cx="8064448" cy="4968552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800" dirty="false" smtClean="false"/>
              <a:t>Obecná část </a:t>
            </a:r>
            <a:r>
              <a:rPr lang="cs-CZ" sz="1800" dirty="false"/>
              <a:t>pravidel, kap. 19 </a:t>
            </a:r>
            <a:r>
              <a:rPr lang="cs-CZ" sz="1800" dirty="false" smtClean="false"/>
              <a:t>- „Pravidla pro informování, komunikace </a:t>
            </a:r>
            <a:br>
              <a:rPr lang="cs-CZ" sz="1800" dirty="false" smtClean="false"/>
            </a:br>
            <a:r>
              <a:rPr lang="cs-CZ" sz="1800" dirty="false" smtClean="false"/>
              <a:t>a </a:t>
            </a:r>
            <a:r>
              <a:rPr lang="cs-CZ" sz="1800" dirty="false"/>
              <a:t>vizuální identita </a:t>
            </a:r>
            <a:r>
              <a:rPr lang="cs-CZ" sz="1800" dirty="false" smtClean="false"/>
              <a:t>OPZ“ – zde jsou uvedena podrobně pravidla </a:t>
            </a:r>
            <a:br>
              <a:rPr lang="cs-CZ" sz="1800" dirty="false" smtClean="false"/>
            </a:br>
            <a:r>
              <a:rPr lang="cs-CZ" sz="1800" dirty="false" smtClean="false"/>
              <a:t>a povinnosti. </a:t>
            </a:r>
          </a:p>
          <a:p>
            <a:pPr algn="just">
              <a:lnSpc>
                <a:spcPct val="100000"/>
              </a:lnSpc>
            </a:pPr>
            <a:r>
              <a:rPr lang="cs-CZ" sz="1800" dirty="false" smtClean="false"/>
              <a:t>Pokyny </a:t>
            </a:r>
            <a:r>
              <a:rPr lang="cs-CZ" sz="1800" dirty="false"/>
              <a:t>pro </a:t>
            </a:r>
            <a:r>
              <a:rPr lang="cs-CZ" sz="1800" dirty="false" smtClean="false"/>
              <a:t>vyplnění </a:t>
            </a:r>
            <a:r>
              <a:rPr lang="cs-CZ" sz="1800" dirty="false" err="true" smtClean="false"/>
              <a:t>ZoR</a:t>
            </a:r>
            <a:r>
              <a:rPr lang="cs-CZ" sz="1800" dirty="false" smtClean="false"/>
              <a:t> – záložka „Publicita“ .</a:t>
            </a:r>
            <a:endParaRPr lang="cs-CZ" sz="1800" dirty="false"/>
          </a:p>
          <a:p>
            <a:pPr algn="just">
              <a:lnSpc>
                <a:spcPct val="100000"/>
              </a:lnSpc>
            </a:pPr>
            <a:r>
              <a:rPr lang="cs-CZ" sz="1800" dirty="false" smtClean="false"/>
              <a:t>Povinná x nepovinná publicita.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1800" b="true" u="sng" dirty="false"/>
              <a:t>Povinná publicita </a:t>
            </a:r>
            <a:r>
              <a:rPr lang="cs-CZ" sz="1800" b="true" u="sng" dirty="false" smtClean="false"/>
              <a:t>– nástroje:</a:t>
            </a:r>
            <a:endParaRPr lang="cs-CZ" sz="1800" b="true" u="sng" dirty="false"/>
          </a:p>
          <a:p>
            <a:pPr algn="just">
              <a:lnSpc>
                <a:spcPct val="100000"/>
              </a:lnSpc>
            </a:pPr>
            <a:r>
              <a:rPr lang="cs-CZ" sz="1800" dirty="false"/>
              <a:t>Povinné prvky jsou uvedeny </a:t>
            </a:r>
            <a:r>
              <a:rPr lang="cs-CZ" sz="1800" b="true" dirty="false"/>
              <a:t>na dokumentech, webových stránkách </a:t>
            </a:r>
            <a:br>
              <a:rPr lang="cs-CZ" sz="1800" b="true" dirty="false"/>
            </a:br>
            <a:r>
              <a:rPr lang="cs-CZ" sz="1800" b="true" dirty="false"/>
              <a:t>a dalších nosičích financovaných z </a:t>
            </a:r>
            <a:r>
              <a:rPr lang="cs-CZ" sz="1800" b="true" dirty="false" smtClean="false"/>
              <a:t>projektu</a:t>
            </a:r>
            <a:r>
              <a:rPr lang="cs-CZ" sz="1800" dirty="false" smtClean="false"/>
              <a:t>.</a:t>
            </a:r>
            <a:endParaRPr lang="cs-CZ" sz="1800" dirty="false"/>
          </a:p>
          <a:p>
            <a:pPr algn="just">
              <a:lnSpc>
                <a:spcPct val="100000"/>
              </a:lnSpc>
            </a:pPr>
            <a:r>
              <a:rPr lang="cs-CZ" sz="1800" b="true" dirty="false"/>
              <a:t>Plakát</a:t>
            </a:r>
            <a:r>
              <a:rPr lang="cs-CZ" sz="1800" dirty="false"/>
              <a:t> </a:t>
            </a:r>
            <a:r>
              <a:rPr lang="cs-CZ" sz="1800" b="true" dirty="false" smtClean="false"/>
              <a:t>velikosti min. A3.</a:t>
            </a:r>
            <a:endParaRPr lang="cs-CZ" sz="1800" b="true" dirty="false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800" dirty="false"/>
              <a:t>Plnění </a:t>
            </a:r>
            <a:r>
              <a:rPr lang="cs-CZ" sz="1800" dirty="false" smtClean="false"/>
              <a:t>povinné publicitní </a:t>
            </a:r>
            <a:r>
              <a:rPr lang="cs-CZ" sz="1800" dirty="false"/>
              <a:t>činnosti </a:t>
            </a:r>
            <a:r>
              <a:rPr lang="cs-CZ" sz="1800" dirty="false" smtClean="false"/>
              <a:t>v </a:t>
            </a:r>
            <a:r>
              <a:rPr lang="cs-CZ" sz="1800" dirty="false" err="true" smtClean="false"/>
              <a:t>ZoR</a:t>
            </a:r>
            <a:r>
              <a:rPr lang="cs-CZ" sz="1800" dirty="false" smtClean="false"/>
              <a:t> – </a:t>
            </a:r>
            <a:r>
              <a:rPr lang="cs-CZ" sz="1800" dirty="false"/>
              <a:t>výběr z číselníku </a:t>
            </a:r>
            <a:r>
              <a:rPr lang="cs-CZ" sz="1800" dirty="false" smtClean="false"/>
              <a:t>- vyberte </a:t>
            </a:r>
            <a:r>
              <a:rPr lang="cs-CZ" sz="1800" dirty="false"/>
              <a:t>„ano“ anebo „prozatím ne</a:t>
            </a:r>
            <a:r>
              <a:rPr lang="cs-CZ" sz="1800" dirty="false" smtClean="false"/>
              <a:t>“, varianta </a:t>
            </a:r>
            <a:r>
              <a:rPr lang="cs-CZ" sz="1800" dirty="false"/>
              <a:t>„nevztahuje se“ je </a:t>
            </a:r>
            <a:r>
              <a:rPr lang="cs-CZ" sz="1800" dirty="false" smtClean="false"/>
              <a:t>irelevantní.</a:t>
            </a:r>
            <a:endParaRPr lang="cs-CZ" sz="1800" dirty="false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800" dirty="false" smtClean="false"/>
              <a:t>Komentář – nezapomenout vyplnit.</a:t>
            </a:r>
          </a:p>
          <a:p>
            <a:pPr marL="432000" lvl="1" indent="-432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Ø"/>
            </a:pPr>
            <a:r>
              <a:rPr lang="cs-CZ" sz="1800" dirty="false"/>
              <a:t>Možnost ale nikoli povinnost informovat o nepovinné publicitě.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cs-CZ" sz="1800" dirty="false"/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27576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Povinnosti příjemců v oblasti informování a komunikace 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196752"/>
            <a:ext cx="8064000" cy="540060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600" b="true" dirty="false" smtClean="false"/>
              <a:t>Povinnost zveřejnit </a:t>
            </a:r>
            <a:r>
              <a:rPr lang="cs-CZ" sz="1600" b="true" dirty="false"/>
              <a:t>na své internetové stránce</a:t>
            </a:r>
            <a:r>
              <a:rPr lang="cs-CZ" sz="1600" dirty="false"/>
              <a:t>, pokud taková stránka existuje, stručný popis projektu úměrný míře podpory včetně jeho cílů a výsledků a </a:t>
            </a:r>
            <a:r>
              <a:rPr lang="cs-CZ" sz="1600" dirty="false" smtClean="false"/>
              <a:t>zdůraznit, </a:t>
            </a:r>
            <a:r>
              <a:rPr lang="cs-CZ" sz="1600" dirty="false"/>
              <a:t>že je na daný projekt poskytována finanční podpora EU; popis je doporučeno vložit při zahájení realizace projektu a následně jej dle potřeby </a:t>
            </a:r>
            <a:r>
              <a:rPr lang="cs-CZ" sz="1600" dirty="false" smtClean="false"/>
              <a:t>aktualizovat. </a:t>
            </a:r>
          </a:p>
          <a:p>
            <a:pPr algn="just">
              <a:lnSpc>
                <a:spcPct val="100000"/>
              </a:lnSpc>
            </a:pPr>
            <a:r>
              <a:rPr lang="cs-CZ" sz="1600" b="true" dirty="false"/>
              <a:t>Povinnost spravovat prezentaci projektu na portálu </a:t>
            </a:r>
            <a:r>
              <a:rPr lang="cs-CZ" sz="1600" b="true" dirty="false" smtClean="false"/>
              <a:t>www.esfcr.cz</a:t>
            </a:r>
            <a:r>
              <a:rPr lang="cs-CZ" sz="1600" dirty="false"/>
              <a:t>.</a:t>
            </a:r>
            <a:r>
              <a:rPr lang="cs-CZ" sz="1600" dirty="false" smtClean="false"/>
              <a:t> </a:t>
            </a:r>
            <a:r>
              <a:rPr lang="cs-CZ" sz="1600" dirty="false"/>
              <a:t>Z</a:t>
            </a:r>
            <a:r>
              <a:rPr lang="cs-CZ" sz="1600" dirty="false" smtClean="false"/>
              <a:t>ákladní </a:t>
            </a:r>
            <a:r>
              <a:rPr lang="cs-CZ" sz="1600" dirty="false"/>
              <a:t>obsah prezentace (tj. popisu projektu) je na portál přenesen z MS2014+ z obsahu žádosti o podporu, příjemce ji následně dle potřeby </a:t>
            </a:r>
            <a:r>
              <a:rPr lang="cs-CZ" sz="1600" dirty="false" smtClean="false"/>
              <a:t>aktualizuje. </a:t>
            </a:r>
            <a:endParaRPr lang="cs-CZ" sz="1600" dirty="false"/>
          </a:p>
          <a:p>
            <a:pPr algn="just">
              <a:lnSpc>
                <a:spcPct val="100000"/>
              </a:lnSpc>
            </a:pPr>
            <a:r>
              <a:rPr lang="cs-CZ" sz="1600" b="true" dirty="false" smtClean="false"/>
              <a:t>Povinnost umístit </a:t>
            </a:r>
            <a:r>
              <a:rPr lang="cs-CZ" sz="1600" b="true" dirty="false"/>
              <a:t>alespoň 1 povinný plakát velikosti minimálně A3 </a:t>
            </a:r>
            <a:r>
              <a:rPr lang="cs-CZ" sz="1600" b="true" dirty="false" smtClean="false"/>
              <a:t/>
            </a:r>
            <a:br>
              <a:rPr lang="cs-CZ" sz="1600" b="true" dirty="false" smtClean="false"/>
            </a:br>
            <a:r>
              <a:rPr lang="cs-CZ" sz="1600" dirty="false" smtClean="false"/>
              <a:t>s </a:t>
            </a:r>
            <a:r>
              <a:rPr lang="cs-CZ" sz="1600" dirty="false"/>
              <a:t>informacemi o projektu v místě realizace </a:t>
            </a:r>
            <a:r>
              <a:rPr lang="cs-CZ" sz="1600" dirty="false" smtClean="false"/>
              <a:t>projektu </a:t>
            </a:r>
            <a:r>
              <a:rPr lang="cs-CZ" sz="1600" dirty="false"/>
              <a:t>snadno viditelném pro veřejnost, jako jsou vstupní prostory budovy a bude jej udržovat do termínu dokončení realizace </a:t>
            </a:r>
            <a:r>
              <a:rPr lang="cs-CZ" sz="1600" dirty="false" smtClean="false"/>
              <a:t>projektu. Pro </a:t>
            </a:r>
            <a:r>
              <a:rPr lang="cs-CZ" sz="1600" dirty="false"/>
              <a:t>vytvoření povinného plakátu - příjemce povinen využít elektronické šablony, které jsou ke stažení na portálu </a:t>
            </a:r>
            <a:r>
              <a:rPr lang="cs-CZ" sz="1600" dirty="false">
                <a:hlinkClick r:id="rId3"/>
              </a:rPr>
              <a:t>http://publicita.dotaceeu.cz</a:t>
            </a:r>
            <a:endParaRPr lang="cs-CZ" sz="1600" dirty="false"/>
          </a:p>
          <a:p>
            <a:pPr algn="just">
              <a:lnSpc>
                <a:spcPct val="100000"/>
              </a:lnSpc>
            </a:pPr>
            <a:r>
              <a:rPr lang="cs-CZ" sz="1600" dirty="false"/>
              <a:t>V rámci všech informačních a komunikačních aktivit </a:t>
            </a:r>
            <a:r>
              <a:rPr lang="cs-CZ" sz="1600" dirty="false" smtClean="false"/>
              <a:t>a na výstupech týkajících </a:t>
            </a:r>
            <a:r>
              <a:rPr lang="cs-CZ" sz="1600" dirty="false"/>
              <a:t>se projektu určených veřejnosti </a:t>
            </a:r>
            <a:r>
              <a:rPr lang="cs-CZ" sz="1600" dirty="false" smtClean="false"/>
              <a:t>používá příjemce povinné </a:t>
            </a:r>
            <a:r>
              <a:rPr lang="cs-CZ" sz="1600" b="true" dirty="false" smtClean="false"/>
              <a:t>prvky vizuální identity OPZ – </a:t>
            </a:r>
            <a:r>
              <a:rPr lang="cs-CZ" sz="1600" dirty="false" smtClean="false"/>
              <a:t>informace o </a:t>
            </a:r>
            <a:r>
              <a:rPr lang="cs-CZ" sz="1600" dirty="false"/>
              <a:t>financování projektu z OPZ a </a:t>
            </a:r>
            <a:r>
              <a:rPr lang="cs-CZ" sz="1600" dirty="false" smtClean="false"/>
              <a:t>ESF </a:t>
            </a:r>
            <a:r>
              <a:rPr lang="cs-CZ" sz="1600" dirty="false"/>
              <a:t>(</a:t>
            </a:r>
            <a:r>
              <a:rPr lang="cs-CZ" sz="1600" dirty="false" smtClean="false"/>
              <a:t>viz Obecná část pravidel). </a:t>
            </a:r>
          </a:p>
          <a:p>
            <a:pPr algn="just">
              <a:lnSpc>
                <a:spcPct val="100000"/>
              </a:lnSpc>
            </a:pPr>
            <a:r>
              <a:rPr lang="cs-CZ" sz="1600" dirty="false"/>
              <a:t>Nedodržení těchto povinností podléhá sankcím, tj. zakládá na základě zákona                č. 218/2000 Sb., rozpočtových pravidel, porušení rozpočtové kázně, resp. neoprávněné použití podpory (viz kap. 19.4. Sankce). </a:t>
            </a:r>
            <a:endParaRPr lang="cs-CZ" sz="1600" dirty="false" smtClean="false"/>
          </a:p>
          <a:p>
            <a:pPr algn="just">
              <a:lnSpc>
                <a:spcPct val="100000"/>
              </a:lnSpc>
            </a:pPr>
            <a:r>
              <a:rPr lang="cs-CZ" sz="1600" dirty="false" smtClean="false"/>
              <a:t>Specifikace publicity v rámci výzvy č. 66  z hlediska zařazení do PN a NN</a:t>
            </a:r>
          </a:p>
          <a:p>
            <a:pPr algn="just">
              <a:lnSpc>
                <a:spcPct val="100000"/>
              </a:lnSpc>
            </a:pPr>
            <a:endParaRPr lang="cs-CZ" sz="1600" dirty="false"/>
          </a:p>
          <a:p>
            <a:endParaRPr lang="cs-CZ" sz="1600" dirty="false"/>
          </a:p>
          <a:p>
            <a:pPr algn="just">
              <a:lnSpc>
                <a:spcPct val="100000"/>
              </a:lnSpc>
            </a:pPr>
            <a:endParaRPr lang="cs-CZ" sz="1600" b="tru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22664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Povinné prvky vizuální identity </a:t>
            </a:r>
            <a:r>
              <a:rPr lang="cs-CZ" dirty="false" smtClean="false"/>
              <a:t>OPZ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465333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l-PL" sz="1600" dirty="false" smtClean="false"/>
              <a:t>znak </a:t>
            </a:r>
            <a:r>
              <a:rPr lang="pl-PL" sz="1600" dirty="false"/>
              <a:t>EU a odkaz „Evropská </a:t>
            </a:r>
            <a:r>
              <a:rPr lang="pl-PL" sz="1600" dirty="false" smtClean="false"/>
              <a:t>unie“</a:t>
            </a:r>
            <a:endParaRPr lang="pl-PL" sz="1600" dirty="false"/>
          </a:p>
          <a:p>
            <a:pPr>
              <a:lnSpc>
                <a:spcPct val="100000"/>
              </a:lnSpc>
            </a:pPr>
            <a:r>
              <a:rPr lang="cs-CZ" sz="1600" dirty="false" smtClean="false"/>
              <a:t>odkaz </a:t>
            </a:r>
            <a:r>
              <a:rPr lang="cs-CZ" sz="1600" dirty="false"/>
              <a:t>„Evropský sociální fond</a:t>
            </a:r>
            <a:r>
              <a:rPr lang="cs-CZ" sz="1600" dirty="false" smtClean="false"/>
              <a:t>“</a:t>
            </a:r>
            <a:endParaRPr lang="cs-CZ" sz="1600" dirty="false"/>
          </a:p>
          <a:p>
            <a:pPr>
              <a:lnSpc>
                <a:spcPct val="100000"/>
              </a:lnSpc>
            </a:pPr>
            <a:r>
              <a:rPr lang="pl-PL" sz="1600" dirty="false" smtClean="false"/>
              <a:t>odkaz </a:t>
            </a:r>
            <a:r>
              <a:rPr lang="pl-PL" sz="1600" dirty="false"/>
              <a:t>„Operační program Zaměstnanost</a:t>
            </a:r>
            <a:r>
              <a:rPr lang="pl-PL" sz="1600" dirty="false" smtClean="false"/>
              <a:t>“</a:t>
            </a:r>
          </a:p>
          <a:p>
            <a:pPr marL="0" indent="0">
              <a:buNone/>
            </a:pPr>
            <a:endParaRPr lang="pl-PL" dirty="false" smtClean="false"/>
          </a:p>
          <a:p>
            <a:endParaRPr lang="pl-PL" dirty="false" smtClean="false"/>
          </a:p>
          <a:p>
            <a:endParaRPr lang="pl-PL" dirty="false"/>
          </a:p>
          <a:p>
            <a:endParaRPr lang="pl-PL" dirty="false"/>
          </a:p>
          <a:p>
            <a:pPr>
              <a:buFont typeface="Wingdings" panose="05000000000000000000" pitchFamily="2" charset="2"/>
              <a:buChar char="Ø"/>
            </a:pPr>
            <a:endParaRPr lang="pl-PL" sz="2000" dirty="false" smtClean="false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pl-PL" sz="1600" dirty="false" smtClean="false"/>
              <a:t>Technické parametry – viz. Obecná část pravidel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b="true" dirty="false" smtClean="false"/>
              <a:t>Generátor </a:t>
            </a:r>
            <a:r>
              <a:rPr lang="cs-CZ" sz="1600" b="true" dirty="false"/>
              <a:t>nástrojů povinné publicity: </a:t>
            </a:r>
            <a:r>
              <a:rPr lang="cs-CZ" sz="1600" dirty="false">
                <a:hlinkClick r:id="rId3"/>
              </a:rPr>
              <a:t>http://publicita.dotaceeu.cz</a:t>
            </a:r>
            <a:r>
              <a:rPr lang="cs-CZ" sz="1600" dirty="false"/>
              <a:t> </a:t>
            </a:r>
          </a:p>
          <a:p>
            <a:pPr marL="0" indent="0">
              <a:buNone/>
            </a:pPr>
            <a:r>
              <a:rPr lang="pl-PL" sz="1400" dirty="false" smtClean="false"/>
              <a:t> </a:t>
            </a:r>
            <a:endParaRPr lang="pl-PL" sz="1400" dirty="false"/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12</a:t>
            </a:fld>
            <a:endParaRPr lang="cs-CZ" dirty="false"/>
          </a:p>
        </p:txBody>
      </p:sp>
      <p:pic>
        <p:nvPicPr>
          <p:cNvPr id="5" name="Picture 2"/>
          <p:cNvPicPr>
            <a:picLocks noChangeAspect="true" noChangeArrowheads="true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041001"/>
            <a:ext cx="4672954" cy="952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true" noChangeArrowheads="true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293096"/>
            <a:ext cx="4672954" cy="951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192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Zpráva o realizaci projektu - dokumenty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false"/>
              <a:t>Na záložce „</a:t>
            </a:r>
            <a:r>
              <a:rPr lang="cs-CZ" sz="2000" dirty="false" smtClean="false"/>
              <a:t>Dokumenty Zprávy“ </a:t>
            </a:r>
            <a:r>
              <a:rPr lang="cs-CZ" sz="2000" dirty="false"/>
              <a:t>– možné vložit </a:t>
            </a:r>
            <a:r>
              <a:rPr lang="cs-CZ" sz="2000" dirty="false" smtClean="false"/>
              <a:t>přílohy k </a:t>
            </a:r>
            <a:r>
              <a:rPr lang="cs-CZ" sz="2000" dirty="false" err="true" smtClean="false"/>
              <a:t>ZoR</a:t>
            </a:r>
            <a:r>
              <a:rPr lang="cs-CZ" sz="2000" dirty="false" smtClean="false"/>
              <a:t>. </a:t>
            </a:r>
            <a:r>
              <a:rPr lang="cs-CZ" sz="2000" dirty="false"/>
              <a:t>Povinné přílohy nejsou stanoveny.</a:t>
            </a:r>
          </a:p>
          <a:p>
            <a:pPr algn="just"/>
            <a:r>
              <a:rPr lang="cs-CZ" sz="2000" dirty="false"/>
              <a:t>Dokument o velikosti maximálně 100 MB.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000" dirty="false"/>
              <a:t>Název dokumentu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000" dirty="false"/>
              <a:t>Popis dokumentu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000" dirty="false"/>
              <a:t>Soubor – přiložit elektronickou verzi dokumentu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000" dirty="false"/>
              <a:t>Možnost samostatného elektronického podpisu</a:t>
            </a:r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53904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Veřejné </a:t>
            </a:r>
            <a:r>
              <a:rPr lang="cs-CZ" dirty="false" smtClean="false"/>
              <a:t>zakázky i. 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84784"/>
            <a:ext cx="8064000" cy="4635216"/>
          </a:xfrm>
        </p:spPr>
        <p:txBody>
          <a:bodyPr/>
          <a:lstStyle/>
          <a:p>
            <a:pPr marL="432000" lvl="1" indent="-432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600" b="true" dirty="false"/>
              <a:t>Pravidla pro zadávání zakázek </a:t>
            </a:r>
            <a:r>
              <a:rPr lang="cs-CZ" sz="1600" dirty="false"/>
              <a:t>- v Obecné části pravidel pro žadatele a </a:t>
            </a:r>
            <a:r>
              <a:rPr lang="cs-CZ" sz="1600" dirty="false" smtClean="false"/>
              <a:t>příjemce.</a:t>
            </a:r>
          </a:p>
          <a:p>
            <a:pPr marL="432000" lvl="1" indent="-432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600" b="true" dirty="false"/>
              <a:t>Úpravy údajů o zakázkách probíhají výhradně na úrovni modulu „Veřejné zakázky“. </a:t>
            </a:r>
          </a:p>
          <a:p>
            <a:pPr marL="432000" lvl="1" indent="-432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600" b="true" dirty="false" smtClean="false"/>
              <a:t>Povinnost </a:t>
            </a:r>
            <a:r>
              <a:rPr lang="cs-CZ" sz="1600" b="true" dirty="false"/>
              <a:t>součinnosti příjemce ve věci prověřování zadávání </a:t>
            </a:r>
            <a:r>
              <a:rPr lang="cs-CZ" sz="1600" b="true" dirty="false" smtClean="false"/>
              <a:t>zakázek </a:t>
            </a:r>
            <a:r>
              <a:rPr lang="cs-CZ" sz="1600" dirty="false" smtClean="false"/>
              <a:t>- kontrola ze strany ŘO.   </a:t>
            </a:r>
          </a:p>
          <a:p>
            <a:pPr algn="just">
              <a:lnSpc>
                <a:spcPct val="100000"/>
              </a:lnSpc>
            </a:pPr>
            <a:r>
              <a:rPr lang="cs-CZ" sz="1600" dirty="false"/>
              <a:t>Příjemce musí při přípravě zadávacího řízení i v jeho průběhu </a:t>
            </a:r>
            <a:r>
              <a:rPr lang="cs-CZ" sz="1600" b="true" dirty="false"/>
              <a:t>počítat s časem nezbytným na kontroly prováděné </a:t>
            </a:r>
            <a:r>
              <a:rPr lang="cs-CZ" sz="1600" b="true" dirty="false" smtClean="false"/>
              <a:t>ŘO</a:t>
            </a:r>
            <a:r>
              <a:rPr lang="cs-CZ" sz="1600" dirty="false" smtClean="false"/>
              <a:t>. </a:t>
            </a:r>
          </a:p>
          <a:p>
            <a:pPr algn="just">
              <a:lnSpc>
                <a:spcPct val="100000"/>
              </a:lnSpc>
            </a:pPr>
            <a:r>
              <a:rPr lang="cs-CZ" sz="1600" dirty="false"/>
              <a:t>Příjemce zasílá dokumentaci k zadávacímu </a:t>
            </a:r>
            <a:r>
              <a:rPr lang="cs-CZ" sz="1600" dirty="false" smtClean="false"/>
              <a:t>řízení v </a:t>
            </a:r>
            <a:r>
              <a:rPr lang="cs-CZ" sz="1600" dirty="false"/>
              <a:t>těchto okamžicích: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600" dirty="false"/>
              <a:t>a) </a:t>
            </a:r>
            <a:r>
              <a:rPr lang="cs-CZ" sz="1600" b="true" dirty="false"/>
              <a:t>před vyhlášením výběrového/zadávacího řízení </a:t>
            </a:r>
            <a:r>
              <a:rPr lang="cs-CZ" sz="1600" dirty="false"/>
              <a:t>(tj. kontrole podléhá výzva k podání nabídek či jinak označený dokument plnící danou funkci);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600" dirty="false"/>
              <a:t>b) </a:t>
            </a:r>
            <a:r>
              <a:rPr lang="cs-CZ" sz="1600" b="true" dirty="false"/>
              <a:t>před podpisem smlouvy s vybraným dodavatelem </a:t>
            </a:r>
            <a:r>
              <a:rPr lang="cs-CZ" sz="1600" dirty="false"/>
              <a:t>poté, co zadavatel provedl posouzení a hodnocení nabídek (tj. kontrole podléhá: zveřejnění výzvy k podání nabídek či jinak označeného dokumentu plnícího danou funkci, případné poskytování dodatečných informací, provedení posouzení a hodnocení nabídek a připravená smlouva s dodavatelem);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600" dirty="false"/>
              <a:t>c) </a:t>
            </a:r>
            <a:r>
              <a:rPr lang="cs-CZ" sz="1600" b="true" dirty="false"/>
              <a:t>před podpisem dodatku ke smlouvě s dodavatelem </a:t>
            </a:r>
            <a:r>
              <a:rPr lang="cs-CZ" sz="1600" dirty="false"/>
              <a:t>(tj. kontrole podléhá připravený dodatek ke smlouvě s dodavatelem). </a:t>
            </a:r>
          </a:p>
          <a:p>
            <a:pPr algn="just">
              <a:lnSpc>
                <a:spcPct val="100000"/>
              </a:lnSpc>
            </a:pPr>
            <a:endParaRPr lang="cs-CZ" sz="1800" b="true" dirty="false"/>
          </a:p>
          <a:p>
            <a:pPr algn="just">
              <a:lnSpc>
                <a:spcPct val="120000"/>
              </a:lnSpc>
            </a:pPr>
            <a:endParaRPr lang="cs-CZ" sz="18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30815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Veřejné zakázky </a:t>
            </a:r>
            <a:r>
              <a:rPr lang="cs-CZ" dirty="false" smtClean="false"/>
              <a:t>II. 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sz="1600" b="true" dirty="false"/>
              <a:t>Lhůty nutné na kontroly ŘO v jednotlivých fázích zadávání/realizace zakázek</a:t>
            </a:r>
            <a:endParaRPr lang="cs-CZ" sz="1600" b="true" dirty="false" smtClean="false"/>
          </a:p>
          <a:p>
            <a:endParaRPr lang="cs-CZ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15</a:t>
            </a:fld>
            <a:endParaRPr lang="cs-CZ" dirty="false"/>
          </a:p>
        </p:txBody>
      </p:sp>
      <p:graphicFrame>
        <p:nvGraphicFramePr>
          <p:cNvPr id="6" name="Tabulka 5"/>
          <p:cNvGraphicFramePr>
            <a:graphicFrameLocks noGrp="true"/>
          </p:cNvGraphicFramePr>
          <p:nvPr>
            <p:extLst>
              <p:ext uri="{D42A27DB-BD31-4B8C-83A1-F6EECF244321}">
                <p14:modId xmlns:p14="http://schemas.microsoft.com/office/powerpoint/2010/main" val="4177256311"/>
              </p:ext>
            </p:extLst>
          </p:nvPr>
        </p:nvGraphicFramePr>
        <p:xfrm>
          <a:off x="611560" y="2564904"/>
          <a:ext cx="7822565" cy="2804160"/>
        </p:xfrm>
        <a:graphic>
          <a:graphicData uri="http://schemas.openxmlformats.org/drawingml/2006/table">
            <a:tbl>
              <a:tblPr firstRow="true" firstCol="true" bandRow="true">
                <a:tableStyleId>{5C22544A-7EE6-4342-B048-85BDC9FD1C3A}</a:tableStyleId>
              </a:tblPr>
              <a:tblGrid>
                <a:gridCol w="3240360"/>
                <a:gridCol w="2304256"/>
                <a:gridCol w="2277949"/>
              </a:tblGrid>
              <a:tr h="0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300" dirty="false">
                          <a:effectLst/>
                        </a:rPr>
                        <a:t> </a:t>
                      </a:r>
                      <a:endParaRPr lang="cs-CZ" sz="1300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300" dirty="false">
                          <a:effectLst/>
                        </a:rPr>
                        <a:t>Zakázka mimo režim zákona o veřejných zakázkách a zakázka zadávaná přes e-tržiště</a:t>
                      </a:r>
                      <a:endParaRPr lang="cs-CZ" sz="1300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300">
                          <a:effectLst/>
                        </a:rPr>
                        <a:t>Zakázka v režimu zákona o veřejných zakázkách</a:t>
                      </a:r>
                      <a:endParaRPr lang="cs-CZ" sz="13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300" dirty="false">
                          <a:effectLst/>
                        </a:rPr>
                        <a:t>Kontrola před vyhlášením výběrového/zadávacího </a:t>
                      </a:r>
                      <a:r>
                        <a:rPr lang="cs-CZ" sz="1300" dirty="false" smtClean="false">
                          <a:effectLst/>
                        </a:rPr>
                        <a:t>řízení</a:t>
                      </a:r>
                    </a:p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cs-CZ" sz="1300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300" b="true" dirty="false">
                          <a:effectLst/>
                        </a:rPr>
                        <a:t>15 pracovních dní</a:t>
                      </a:r>
                      <a:endParaRPr lang="cs-CZ" sz="1300" b="true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300" b="true" dirty="false">
                          <a:effectLst/>
                        </a:rPr>
                        <a:t>30 pracovních dní</a:t>
                      </a:r>
                      <a:endParaRPr lang="cs-CZ" sz="1300" b="true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300" dirty="false">
                          <a:effectLst/>
                        </a:rPr>
                        <a:t>Kontrola před podpisem smlouvy s vybraným </a:t>
                      </a:r>
                      <a:r>
                        <a:rPr lang="cs-CZ" sz="1300" dirty="false" smtClean="false">
                          <a:effectLst/>
                        </a:rPr>
                        <a:t>dodavatelem</a:t>
                      </a:r>
                    </a:p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cs-CZ" sz="1300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300" b="true" dirty="false">
                          <a:effectLst/>
                        </a:rPr>
                        <a:t>25 pracovních dní</a:t>
                      </a:r>
                      <a:endParaRPr lang="cs-CZ" sz="1300" b="true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300" b="true" dirty="false">
                          <a:effectLst/>
                        </a:rPr>
                        <a:t>30 pracovních dní</a:t>
                      </a:r>
                      <a:endParaRPr lang="cs-CZ" sz="1300" b="true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300" dirty="false">
                          <a:effectLst/>
                        </a:rPr>
                        <a:t>Kontrola před podpisem dodatku ke smlouvě s </a:t>
                      </a:r>
                      <a:r>
                        <a:rPr lang="cs-CZ" sz="1300" dirty="false" smtClean="false">
                          <a:effectLst/>
                        </a:rPr>
                        <a:t>dodavatelem</a:t>
                      </a:r>
                    </a:p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cs-CZ" sz="1300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300" b="true">
                          <a:effectLst/>
                        </a:rPr>
                        <a:t>15 pracovních dní</a:t>
                      </a:r>
                      <a:endParaRPr lang="cs-CZ" sz="1300" b="tru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300" b="true" dirty="false">
                          <a:effectLst/>
                        </a:rPr>
                        <a:t>15 pracovních dní</a:t>
                      </a:r>
                      <a:endParaRPr lang="cs-CZ" sz="1300" b="true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113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Veřejné </a:t>
            </a:r>
            <a:r>
              <a:rPr lang="cs-CZ" dirty="false" smtClean="false"/>
              <a:t>zakázky III. 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772816"/>
            <a:ext cx="8280472" cy="4752528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600" b="true" dirty="false" smtClean="false"/>
              <a:t>Příjemce </a:t>
            </a:r>
            <a:r>
              <a:rPr lang="cs-CZ" sz="1600" b="true" dirty="false"/>
              <a:t>zasílá dokumentaci prostřednictvím IS KP14+, </a:t>
            </a:r>
            <a:r>
              <a:rPr lang="cs-CZ" sz="1600" dirty="false"/>
              <a:t>ŘO mu prostřednictvím stejného systému poskytuje zpětnou vazbu, zda lze na základě předložené dokumentace dojít k závěru, že zadávací řízení by nemělo být v rozporu s pravidly. </a:t>
            </a:r>
            <a:endParaRPr lang="cs-CZ" sz="1600" dirty="false" smtClean="false"/>
          </a:p>
          <a:p>
            <a:pPr algn="just">
              <a:lnSpc>
                <a:spcPct val="100000"/>
              </a:lnSpc>
            </a:pPr>
            <a:r>
              <a:rPr lang="cs-CZ" sz="1600" b="true" dirty="false" smtClean="false"/>
              <a:t>Za </a:t>
            </a:r>
            <a:r>
              <a:rPr lang="cs-CZ" sz="1600" b="true" dirty="false"/>
              <a:t>zaslání dokumentace se považuje i poskytnutí odkazu na webové stránky, na nichž je dokumentace veřejně dostupná. </a:t>
            </a:r>
            <a:r>
              <a:rPr lang="cs-CZ" sz="1600" dirty="false"/>
              <a:t>Příjemce je povinen na základě vyžádání ŘO předložit stanovenou dokumentaci k zadávacímu řízení, která je v originále v jiném než v českém jazyce, v úředně ověřeném překladu či v prostém překladu do českého jazyka</a:t>
            </a:r>
            <a:r>
              <a:rPr lang="cs-CZ" sz="1600" dirty="false" smtClean="false"/>
              <a:t>.</a:t>
            </a:r>
          </a:p>
          <a:p>
            <a:pPr algn="just">
              <a:lnSpc>
                <a:spcPct val="100000"/>
              </a:lnSpc>
            </a:pPr>
            <a:r>
              <a:rPr lang="cs-CZ" sz="1600" dirty="false" smtClean="false"/>
              <a:t>Kontrola ŘO identifikuje nedostatky, které: </a:t>
            </a:r>
          </a:p>
          <a:p>
            <a:pPr marL="576900" lvl="1" indent="-342900">
              <a:lnSpc>
                <a:spcPct val="100000"/>
              </a:lnSpc>
              <a:buAutoNum type="alphaLcParenR"/>
            </a:pPr>
            <a:r>
              <a:rPr lang="cs-CZ" sz="1400" dirty="false" smtClean="false"/>
              <a:t>lze napravit – nová verze dokumentace, </a:t>
            </a:r>
          </a:p>
          <a:p>
            <a:pPr marL="576900" lvl="1" indent="-342900" algn="just">
              <a:lnSpc>
                <a:spcPct val="100000"/>
              </a:lnSpc>
              <a:buAutoNum type="alphaLcParenR"/>
            </a:pPr>
            <a:r>
              <a:rPr lang="cs-CZ" sz="1400" dirty="false" smtClean="false"/>
              <a:t>nelze </a:t>
            </a:r>
            <a:r>
              <a:rPr lang="cs-CZ" sz="1400" dirty="false"/>
              <a:t>napravit, pak ŘO příjemci navrhuje </a:t>
            </a:r>
            <a:r>
              <a:rPr lang="cs-CZ" sz="1400" dirty="false" smtClean="false"/>
              <a:t>buď </a:t>
            </a:r>
            <a:r>
              <a:rPr lang="cs-CZ" sz="1400" dirty="false"/>
              <a:t>zrušení zadávacího </a:t>
            </a:r>
            <a:r>
              <a:rPr lang="cs-CZ" sz="1400" dirty="false" smtClean="false"/>
              <a:t>řízení </a:t>
            </a:r>
            <a:r>
              <a:rPr lang="cs-CZ" sz="1400" dirty="false"/>
              <a:t>nebo konkrétní sankci na budoucí výdaje, které zadavatel uhradí za plnění </a:t>
            </a:r>
            <a:r>
              <a:rPr lang="cs-CZ" sz="1400" dirty="false" smtClean="false"/>
              <a:t>zakázky.</a:t>
            </a:r>
          </a:p>
          <a:p>
            <a:pPr algn="just">
              <a:lnSpc>
                <a:spcPct val="100000"/>
              </a:lnSpc>
            </a:pPr>
            <a:r>
              <a:rPr lang="cs-CZ" sz="1600" b="true" dirty="false" smtClean="false"/>
              <a:t>VŘ v </a:t>
            </a:r>
            <a:r>
              <a:rPr lang="cs-CZ" sz="1600" b="true" dirty="false" err="true" smtClean="false"/>
              <a:t>ZoR</a:t>
            </a:r>
            <a:r>
              <a:rPr lang="cs-CZ" sz="1600" b="true" dirty="false" smtClean="false"/>
              <a:t> </a:t>
            </a:r>
            <a:endParaRPr lang="cs-CZ" sz="1600" b="true" dirty="false"/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400" dirty="false" smtClean="false"/>
              <a:t>Uvádí se informace o nově naplánovaných zakázkách, aktualizují se údaje o pokroku již zaevidovaných zakázek,</a:t>
            </a:r>
            <a:endParaRPr lang="cs-CZ" sz="1400" b="true" dirty="false" smtClean="false"/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400" dirty="false" smtClean="false"/>
              <a:t>postup</a:t>
            </a:r>
            <a:r>
              <a:rPr lang="cs-CZ" sz="1400" dirty="false"/>
              <a:t>, jak zaznamenat veřejnou zakázku v rámci </a:t>
            </a:r>
            <a:r>
              <a:rPr lang="cs-CZ" sz="1400" dirty="false" err="true"/>
              <a:t>ZoR</a:t>
            </a:r>
            <a:r>
              <a:rPr lang="cs-CZ" sz="1400" dirty="false"/>
              <a:t>, je uveden </a:t>
            </a:r>
            <a:r>
              <a:rPr lang="cs-CZ" sz="1400" dirty="false" smtClean="false"/>
              <a:t/>
            </a:r>
            <a:br>
              <a:rPr lang="cs-CZ" sz="1400" dirty="false" smtClean="false"/>
            </a:br>
            <a:r>
              <a:rPr lang="cs-CZ" sz="1400" dirty="false" smtClean="false"/>
              <a:t>v </a:t>
            </a:r>
            <a:r>
              <a:rPr lang="cs-CZ" sz="1400" dirty="false"/>
              <a:t>Pokynech pro vyplnění žádosti o platbu a zprávy o realizaci projektu v IS KP14+. </a:t>
            </a:r>
          </a:p>
          <a:p>
            <a:pPr algn="just">
              <a:lnSpc>
                <a:spcPct val="100000"/>
              </a:lnSpc>
            </a:pPr>
            <a:endParaRPr lang="cs-CZ" sz="1400" dirty="false" smtClean="false"/>
          </a:p>
          <a:p>
            <a:pPr algn="just">
              <a:lnSpc>
                <a:spcPct val="100000"/>
              </a:lnSpc>
            </a:pPr>
            <a:endParaRPr lang="cs-CZ" sz="14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69503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Zpráva o </a:t>
            </a:r>
            <a:r>
              <a:rPr lang="cs-CZ" dirty="false" smtClean="false"/>
              <a:t>realizaci</a:t>
            </a:r>
            <a:br>
              <a:rPr lang="cs-CZ" dirty="false" smtClean="false"/>
            </a:br>
            <a:r>
              <a:rPr lang="cs-CZ" dirty="false" smtClean="false"/>
              <a:t> </a:t>
            </a:r>
            <a:r>
              <a:rPr lang="cs-CZ" dirty="false"/>
              <a:t>Indikátory </a:t>
            </a:r>
            <a:r>
              <a:rPr lang="cs-CZ" dirty="false" smtClean="false"/>
              <a:t>úvod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4968552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cs-CZ" sz="1800" dirty="false" smtClean="false"/>
              <a:t>Na </a:t>
            </a:r>
            <a:r>
              <a:rPr lang="cs-CZ" sz="1800" dirty="false"/>
              <a:t>detailu jednotlivých indikátorů je </a:t>
            </a:r>
            <a:r>
              <a:rPr lang="cs-CZ" sz="1800" dirty="false" smtClean="false"/>
              <a:t>zobrazen </a:t>
            </a:r>
            <a:r>
              <a:rPr lang="cs-CZ" sz="1800" dirty="false"/>
              <a:t>příznak, zda dosažená hodnota daného indikátoru bude vykazována s využitím IS ESF 2014+ nebo editací hodnoty přímo ve zprávě o realizaci projektu, kterou příjemce zpracovává v IS KP14+. </a:t>
            </a:r>
            <a:endParaRPr lang="cs-CZ" sz="1800" u="sng" dirty="false" smtClean="false"/>
          </a:p>
          <a:p>
            <a:pPr marL="342900" indent="-342900" algn="just">
              <a:lnSpc>
                <a:spcPct val="100000"/>
              </a:lnSpc>
              <a:buAutoNum type="arabicPeriod"/>
            </a:pPr>
            <a:r>
              <a:rPr lang="cs-CZ" sz="1800" dirty="false" smtClean="false"/>
              <a:t>Přímá </a:t>
            </a:r>
            <a:r>
              <a:rPr lang="cs-CZ" sz="1800" dirty="false"/>
              <a:t>editace hodnot </a:t>
            </a:r>
            <a:r>
              <a:rPr lang="cs-CZ" sz="1800" b="true" dirty="false"/>
              <a:t>v IS </a:t>
            </a:r>
            <a:r>
              <a:rPr lang="cs-CZ" sz="1800" b="true" dirty="false" smtClean="false"/>
              <a:t>KP14</a:t>
            </a:r>
            <a:r>
              <a:rPr lang="cs-CZ" sz="1800" b="true" dirty="false"/>
              <a:t>+ </a:t>
            </a:r>
            <a:r>
              <a:rPr lang="cs-CZ" sz="1800" dirty="false" smtClean="false"/>
              <a:t>se v </a:t>
            </a:r>
            <a:r>
              <a:rPr lang="cs-CZ" sz="1800" dirty="false"/>
              <a:t>rámci </a:t>
            </a:r>
            <a:r>
              <a:rPr lang="cs-CZ" sz="1800" dirty="false" err="true" smtClean="false"/>
              <a:t>ZoR</a:t>
            </a:r>
            <a:r>
              <a:rPr lang="cs-CZ" sz="1800" dirty="false" smtClean="false"/>
              <a:t> provádí u indikátorů, </a:t>
            </a:r>
            <a:r>
              <a:rPr lang="cs-CZ" sz="1800" dirty="false"/>
              <a:t>které nesledují účastníky projektů </a:t>
            </a:r>
            <a:r>
              <a:rPr lang="cs-CZ" sz="1800" dirty="false" smtClean="false"/>
              <a:t>(např. 8 05 00).</a:t>
            </a:r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cs-CZ" sz="1800" dirty="false" smtClean="false"/>
              <a:t>U  indikátorů,  které  sledují  účastníky  projektů  (např. 6 00 00) dochází  </a:t>
            </a:r>
            <a:br>
              <a:rPr lang="cs-CZ" sz="1800" dirty="false" smtClean="false"/>
            </a:br>
            <a:r>
              <a:rPr lang="cs-CZ" sz="1800" dirty="false" smtClean="false"/>
              <a:t>k  automatickému natažení </a:t>
            </a:r>
            <a:r>
              <a:rPr lang="cs-CZ" sz="1800" dirty="false"/>
              <a:t>hodnot ze systému </a:t>
            </a:r>
            <a:r>
              <a:rPr lang="cs-CZ" sz="1800" b="true" dirty="false"/>
              <a:t>IS ESF 2014</a:t>
            </a:r>
            <a:r>
              <a:rPr lang="cs-CZ" sz="1800" b="true" dirty="false" smtClean="false"/>
              <a:t>+.</a:t>
            </a:r>
            <a:r>
              <a:rPr lang="cs-CZ" sz="1800" dirty="false" smtClean="false"/>
              <a:t/>
            </a:r>
            <a:br>
              <a:rPr lang="cs-CZ" sz="1800" dirty="false" smtClean="false"/>
            </a:br>
            <a:endParaRPr lang="cs-CZ" sz="800" dirty="false" smtClean="false"/>
          </a:p>
          <a:p>
            <a:pPr algn="just">
              <a:lnSpc>
                <a:spcPct val="100000"/>
              </a:lnSpc>
            </a:pPr>
            <a:r>
              <a:rPr lang="cs-CZ" sz="1800" dirty="false" smtClean="false"/>
              <a:t>U projektů, které sledují indikátor 6 00 00 „Celkový počet účastníků“ se      v IS KP14+ po podpisu </a:t>
            </a:r>
            <a:r>
              <a:rPr lang="cs-CZ" sz="1800" dirty="false" err="true" smtClean="false"/>
              <a:t>RoD</a:t>
            </a:r>
            <a:r>
              <a:rPr lang="cs-CZ" sz="1800" dirty="false" smtClean="false"/>
              <a:t> </a:t>
            </a:r>
            <a:r>
              <a:rPr lang="cs-CZ" sz="1800" b="true" dirty="false" smtClean="false"/>
              <a:t>automaticky zobrazí všechny povinně sledované dílčí indikátory týkající se účastníků</a:t>
            </a:r>
            <a:r>
              <a:rPr lang="cs-CZ" sz="1800" dirty="false" smtClean="false"/>
              <a:t> (vyjadřující podporu účastníkům v detailu dle věku, postavení na trhu práce, znevýhodnění atd.)</a:t>
            </a:r>
          </a:p>
          <a:p>
            <a:pPr algn="just">
              <a:lnSpc>
                <a:spcPct val="100000"/>
              </a:lnSpc>
            </a:pPr>
            <a:r>
              <a:rPr lang="cs-CZ" sz="1800" dirty="false" smtClean="false"/>
              <a:t>Charakteristika </a:t>
            </a:r>
            <a:r>
              <a:rPr lang="cs-CZ" sz="1800" dirty="false"/>
              <a:t>indikátorů - viz Obecná část pravidel pro žadatele </a:t>
            </a:r>
            <a:r>
              <a:rPr lang="cs-CZ" sz="1800" dirty="false" smtClean="false"/>
              <a:t/>
            </a:r>
            <a:br>
              <a:rPr lang="cs-CZ" sz="1800" dirty="false" smtClean="false"/>
            </a:br>
            <a:r>
              <a:rPr lang="cs-CZ" sz="1800" dirty="false" smtClean="false"/>
              <a:t>a </a:t>
            </a:r>
            <a:r>
              <a:rPr lang="cs-CZ" sz="1800" dirty="false"/>
              <a:t>příjemce v rámci OPZ, kap. 18. </a:t>
            </a:r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5652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Indikátory sledované mimo IS ESF 2014+ 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false" smtClean="false"/>
              <a:t>Indikátory, </a:t>
            </a:r>
            <a:r>
              <a:rPr lang="cs-CZ" sz="2000" dirty="false"/>
              <a:t>které se netýkají podpořených </a:t>
            </a:r>
            <a:r>
              <a:rPr lang="cs-CZ" sz="2000" dirty="false" smtClean="false"/>
              <a:t>osob (ve </a:t>
            </a:r>
            <a:r>
              <a:rPr lang="cs-CZ" sz="2000" dirty="false"/>
              <a:t>výzvě </a:t>
            </a:r>
            <a:r>
              <a:rPr lang="cs-CZ" sz="2000" dirty="false" smtClean="false"/>
              <a:t>č. 066 je to MI 8 05 00 a MI 6 70 01- u typu „C“), se vykazují v </a:t>
            </a:r>
            <a:r>
              <a:rPr lang="cs-CZ" sz="2000" dirty="false"/>
              <a:t>IS </a:t>
            </a:r>
            <a:r>
              <a:rPr lang="cs-CZ" sz="2000" dirty="false" smtClean="false"/>
              <a:t>KP14+          v rámci </a:t>
            </a:r>
            <a:r>
              <a:rPr lang="cs-CZ" sz="2000" dirty="false" err="true" smtClean="false"/>
              <a:t>ZoR</a:t>
            </a:r>
            <a:r>
              <a:rPr lang="cs-CZ" sz="2000" dirty="false" smtClean="false"/>
              <a:t> na záložce </a:t>
            </a:r>
            <a:r>
              <a:rPr lang="cs-CZ" sz="2000" dirty="false"/>
              <a:t>„Indikátory</a:t>
            </a:r>
            <a:r>
              <a:rPr lang="cs-CZ" sz="2000" dirty="false" smtClean="false"/>
              <a:t>“. </a:t>
            </a:r>
            <a:endParaRPr lang="cs-CZ" sz="2000" dirty="false"/>
          </a:p>
          <a:p>
            <a:pPr algn="just"/>
            <a:r>
              <a:rPr lang="cs-CZ" sz="2000" dirty="false" smtClean="false"/>
              <a:t>Plnění tohoto indikátoru se vykazuje pouze pokud došlo ve sledovaném období ke změně - </a:t>
            </a:r>
            <a:r>
              <a:rPr lang="cs-CZ" sz="2000" dirty="false"/>
              <a:t>VYKÁZAT </a:t>
            </a:r>
            <a:r>
              <a:rPr lang="cs-CZ" sz="2000" dirty="false" smtClean="false"/>
              <a:t>ZMĚNU/PŘÍRŮSTEK. </a:t>
            </a:r>
            <a:r>
              <a:rPr lang="cs-CZ" sz="2000" dirty="false"/>
              <a:t>Vyplňuje se přírůstková hodnota, datum přírůstkové hodnoty </a:t>
            </a:r>
            <a:r>
              <a:rPr lang="cs-CZ" sz="2000" dirty="false" smtClean="false"/>
              <a:t/>
            </a:r>
            <a:br>
              <a:rPr lang="cs-CZ" sz="2000" dirty="false" smtClean="false"/>
            </a:br>
            <a:r>
              <a:rPr lang="cs-CZ" sz="2000" dirty="false" smtClean="false"/>
              <a:t>a </a:t>
            </a:r>
            <a:r>
              <a:rPr lang="cs-CZ" sz="2000" dirty="false"/>
              <a:t>komentář – podrobnosti k vykazovanému přírůstku (jaký dokument, jak byl zveřejněn…)</a:t>
            </a:r>
          </a:p>
          <a:p>
            <a:pPr algn="just"/>
            <a:r>
              <a:rPr lang="cs-CZ" sz="2000" dirty="false" smtClean="false"/>
              <a:t>Podrobný návod viz </a:t>
            </a:r>
            <a:r>
              <a:rPr lang="cs-CZ" sz="2000" dirty="false"/>
              <a:t>Pokyny pro vyplnění žádosti o platbu a zprávy o realizaci </a:t>
            </a:r>
            <a:r>
              <a:rPr lang="cs-CZ" sz="2000" dirty="false" smtClean="false"/>
              <a:t>projektu </a:t>
            </a:r>
            <a:r>
              <a:rPr lang="cs-CZ" sz="2000" dirty="false"/>
              <a:t>v IS KP14</a:t>
            </a:r>
            <a:r>
              <a:rPr lang="cs-CZ" sz="2000" dirty="false" smtClean="false"/>
              <a:t>+.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66445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indikátory sledované prostřednictvím IS ESF 2014+ - </a:t>
            </a:r>
            <a:r>
              <a:rPr lang="cs-CZ" dirty="false" smtClean="false"/>
              <a:t>I. 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556792"/>
            <a:ext cx="8064000" cy="4824536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dirty="false"/>
              <a:t>IS ESF 2014+ slouží pro záznamy </a:t>
            </a:r>
            <a:r>
              <a:rPr lang="cs-CZ" sz="2000" dirty="false" smtClean="false"/>
              <a:t>indikátorů </a:t>
            </a:r>
            <a:r>
              <a:rPr lang="cs-CZ" sz="2000" dirty="false"/>
              <a:t>projektu týkající se </a:t>
            </a:r>
            <a:r>
              <a:rPr lang="cs-CZ" sz="2000" b="true" dirty="false"/>
              <a:t>účastníků projektu</a:t>
            </a:r>
            <a:r>
              <a:rPr lang="cs-CZ" sz="2000" dirty="false"/>
              <a:t>. U osob, u kterých není plánováno zapojení do projektu v takovém </a:t>
            </a:r>
            <a:r>
              <a:rPr lang="cs-CZ" sz="2000" dirty="false" smtClean="false"/>
              <a:t>rozsahu, </a:t>
            </a:r>
            <a:r>
              <a:rPr lang="cs-CZ" sz="2000" dirty="false"/>
              <a:t>aby jimi využitá podpora přesáhla limit bagatelní </a:t>
            </a:r>
            <a:r>
              <a:rPr lang="cs-CZ" sz="2000" dirty="false" smtClean="false"/>
              <a:t>podpory 40 h., tj</a:t>
            </a:r>
            <a:r>
              <a:rPr lang="cs-CZ" sz="2000" dirty="false"/>
              <a:t>. příjemce neplánuje je započítat do hodnot indikátorů týkajících se </a:t>
            </a:r>
            <a:r>
              <a:rPr lang="cs-CZ" sz="2000" dirty="false" smtClean="false"/>
              <a:t>účastníků, </a:t>
            </a:r>
            <a:r>
              <a:rPr lang="cs-CZ" sz="2000" b="true" dirty="false"/>
              <a:t>není potřeba údaje </a:t>
            </a:r>
            <a:r>
              <a:rPr lang="cs-CZ" sz="2000" b="true" dirty="false" smtClean="false"/>
              <a:t/>
            </a:r>
            <a:br>
              <a:rPr lang="cs-CZ" sz="2000" b="true" dirty="false" smtClean="false"/>
            </a:br>
            <a:r>
              <a:rPr lang="cs-CZ" sz="2000" b="true" dirty="false" smtClean="false"/>
              <a:t>o </a:t>
            </a:r>
            <a:r>
              <a:rPr lang="cs-CZ" sz="2000" b="true" dirty="false"/>
              <a:t>dané osobě do IS ESF 2014+ zapisovat</a:t>
            </a:r>
            <a:r>
              <a:rPr lang="cs-CZ" sz="2000" dirty="false"/>
              <a:t>. </a:t>
            </a:r>
            <a:endParaRPr lang="cs-CZ" sz="2000" dirty="false" smtClean="false"/>
          </a:p>
          <a:p>
            <a:pPr algn="just">
              <a:lnSpc>
                <a:spcPct val="100000"/>
              </a:lnSpc>
            </a:pPr>
            <a:r>
              <a:rPr lang="cs-CZ" sz="2000" dirty="false" smtClean="false"/>
              <a:t>Příjemce ale musí </a:t>
            </a:r>
            <a:r>
              <a:rPr lang="cs-CZ" sz="2000" dirty="false"/>
              <a:t>mít k dispozici průkazné záznamy i o zapojení těchto osob do projektu. </a:t>
            </a:r>
            <a:r>
              <a:rPr lang="cs-CZ" sz="2000" dirty="false" smtClean="false"/>
              <a:t>Nejsou </a:t>
            </a:r>
            <a:r>
              <a:rPr lang="cs-CZ" sz="2000" dirty="false"/>
              <a:t>ovšem </a:t>
            </a:r>
            <a:r>
              <a:rPr lang="cs-CZ" sz="2000" dirty="false" smtClean="false"/>
              <a:t>potřeba </a:t>
            </a:r>
            <a:r>
              <a:rPr lang="cs-CZ" sz="2000" dirty="false"/>
              <a:t>všechny charakteristiky vymezené pro účastníky </a:t>
            </a:r>
            <a:r>
              <a:rPr lang="cs-CZ" sz="2000" dirty="false" smtClean="false"/>
              <a:t>projektů (viz Obecné pravidla pro žadatele a příjemce). Min. evidovat jméno a příjmení, datum narození, bydliště, organizaci zaměstnavatele.</a:t>
            </a:r>
          </a:p>
          <a:p>
            <a:pPr algn="just">
              <a:lnSpc>
                <a:spcPct val="100000"/>
              </a:lnSpc>
            </a:pPr>
            <a:r>
              <a:rPr lang="cs-CZ" sz="2000" b="true" dirty="false"/>
              <a:t>Monitorovací list podpořené osoby </a:t>
            </a:r>
            <a:r>
              <a:rPr lang="cs-CZ" sz="2000" dirty="false"/>
              <a:t>– formulář není závazný – data mohou být podložena jinou evidencí, formulář může být upraven. </a:t>
            </a:r>
          </a:p>
          <a:p>
            <a:pPr marL="0" indent="0">
              <a:buNone/>
            </a:pPr>
            <a:endParaRPr lang="cs-CZ" sz="2000" dirty="false"/>
          </a:p>
          <a:p>
            <a:pPr algn="just">
              <a:lnSpc>
                <a:spcPct val="100000"/>
              </a:lnSpc>
            </a:pPr>
            <a:r>
              <a:rPr lang="cs-CZ" sz="2000" dirty="false"/>
              <a:t>	</a:t>
            </a:r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61268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Obsah semináře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dirty="false"/>
              <a:t>Zpráva o realizaci (</a:t>
            </a:r>
            <a:r>
              <a:rPr lang="cs-CZ" altLang="cs-CZ" dirty="false" err="true"/>
              <a:t>ZoR</a:t>
            </a:r>
            <a:r>
              <a:rPr lang="cs-CZ" altLang="cs-CZ" dirty="false"/>
              <a:t>)</a:t>
            </a:r>
          </a:p>
          <a:p>
            <a:pPr>
              <a:lnSpc>
                <a:spcPct val="100000"/>
              </a:lnSpc>
            </a:pPr>
            <a:r>
              <a:rPr lang="cs-CZ" dirty="false"/>
              <a:t>Vizuální identita OPZ, informování </a:t>
            </a:r>
          </a:p>
          <a:p>
            <a:pPr>
              <a:lnSpc>
                <a:spcPct val="100000"/>
              </a:lnSpc>
            </a:pPr>
            <a:r>
              <a:rPr lang="cs-CZ" dirty="false"/>
              <a:t>Veřejné zakázky </a:t>
            </a:r>
          </a:p>
          <a:p>
            <a:pPr>
              <a:lnSpc>
                <a:spcPct val="100000"/>
              </a:lnSpc>
            </a:pPr>
            <a:r>
              <a:rPr lang="cs-CZ" altLang="cs-CZ" dirty="false"/>
              <a:t>Indikátory</a:t>
            </a:r>
          </a:p>
          <a:p>
            <a:pPr>
              <a:lnSpc>
                <a:spcPct val="100000"/>
              </a:lnSpc>
            </a:pPr>
            <a:r>
              <a:rPr lang="cs-CZ" altLang="cs-CZ" dirty="false"/>
              <a:t>Žádost o platbu</a:t>
            </a:r>
          </a:p>
          <a:p>
            <a:pPr>
              <a:lnSpc>
                <a:spcPct val="100000"/>
              </a:lnSpc>
            </a:pPr>
            <a:r>
              <a:rPr lang="cs-CZ" dirty="false"/>
              <a:t>Kontroly na místě</a:t>
            </a:r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838158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indikátory sledované prostřednictvím IS ESF 2014+ - </a:t>
            </a:r>
            <a:r>
              <a:rPr lang="cs-CZ" dirty="false" err="true" smtClean="false"/>
              <a:t>Ii</a:t>
            </a:r>
            <a:r>
              <a:rPr lang="cs-CZ" dirty="false" smtClean="false"/>
              <a:t>. 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412776"/>
            <a:ext cx="8064448" cy="4968552"/>
          </a:xfrm>
        </p:spPr>
        <p:txBody>
          <a:bodyPr/>
          <a:lstStyle/>
          <a:p>
            <a:r>
              <a:rPr lang="cs-CZ" sz="1800" b="true" dirty="false" smtClean="false"/>
              <a:t>IS </a:t>
            </a:r>
            <a:r>
              <a:rPr lang="cs-CZ" sz="1800" b="true" dirty="false"/>
              <a:t>ESF14</a:t>
            </a:r>
            <a:r>
              <a:rPr lang="cs-CZ" sz="1800" b="true" dirty="false" smtClean="false"/>
              <a:t>+ </a:t>
            </a:r>
            <a:r>
              <a:rPr lang="cs-CZ" sz="1800" dirty="false" smtClean="false"/>
              <a:t>- přístup </a:t>
            </a:r>
            <a:r>
              <a:rPr lang="cs-CZ" sz="1800" dirty="false"/>
              <a:t>on-line přes portál ESF </a:t>
            </a:r>
            <a:r>
              <a:rPr lang="cs-CZ" sz="1800" u="sng" dirty="false">
                <a:hlinkClick r:id="rId3"/>
              </a:rPr>
              <a:t>https://www.esfcr.cz/</a:t>
            </a:r>
            <a:endParaRPr lang="cs-CZ" sz="1800" u="sng" dirty="false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dirty="false" smtClean="false"/>
              <a:t>Fungování </a:t>
            </a:r>
            <a:r>
              <a:rPr lang="cs-CZ" sz="1600" dirty="false"/>
              <a:t>aplikace v prohlížečích Internet Explorer od verze 10 a novější, Google Chrome, </a:t>
            </a:r>
            <a:r>
              <a:rPr lang="cs-CZ" sz="1600" dirty="false" err="true"/>
              <a:t>Mozilla</a:t>
            </a:r>
            <a:r>
              <a:rPr lang="cs-CZ" sz="1600" dirty="false"/>
              <a:t> </a:t>
            </a:r>
            <a:r>
              <a:rPr lang="cs-CZ" sz="1600" dirty="false" err="true"/>
              <a:t>Firefox</a:t>
            </a:r>
            <a:r>
              <a:rPr lang="cs-CZ" sz="1600" dirty="false"/>
              <a:t> a Safari, a to vždy v aktuální verzi nebo nejbližší předchozí verzi</a:t>
            </a:r>
            <a:r>
              <a:rPr lang="cs-CZ" sz="1600" dirty="false" smtClean="false"/>
              <a:t>.</a:t>
            </a:r>
          </a:p>
          <a:p>
            <a:pPr algn="just">
              <a:lnSpc>
                <a:spcPct val="100000"/>
              </a:lnSpc>
            </a:pPr>
            <a:r>
              <a:rPr lang="cs-CZ" sz="1800" b="true" dirty="false" smtClean="false"/>
              <a:t>Registrace do </a:t>
            </a:r>
            <a:r>
              <a:rPr lang="cs-CZ" sz="1800" b="true" dirty="false"/>
              <a:t>IS ESF14+ </a:t>
            </a:r>
            <a:r>
              <a:rPr lang="cs-CZ" sz="1800" dirty="false" smtClean="false"/>
              <a:t>- </a:t>
            </a:r>
            <a:r>
              <a:rPr lang="cs-CZ" sz="1800" dirty="false"/>
              <a:t>každý uživatel musí být v systému registrován</a:t>
            </a:r>
            <a:r>
              <a:rPr lang="cs-CZ" sz="1800" dirty="false" smtClean="false"/>
              <a:t>.</a:t>
            </a:r>
          </a:p>
          <a:p>
            <a:pPr marL="809625" indent="-26670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800" dirty="false"/>
              <a:t>Zjednodušená registrace do IS ESF 2014</a:t>
            </a:r>
            <a:r>
              <a:rPr lang="cs-CZ" sz="1800" dirty="false" smtClean="false"/>
              <a:t>+.</a:t>
            </a:r>
            <a:endParaRPr lang="cs-CZ" sz="1800" dirty="false"/>
          </a:p>
          <a:p>
            <a:pPr marL="809625" indent="-26670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800" dirty="false"/>
              <a:t>Standardní registrace přes </a:t>
            </a:r>
            <a:r>
              <a:rPr lang="cs-CZ" sz="1800" dirty="false" smtClean="false">
                <a:hlinkClick r:id="rId4"/>
              </a:rPr>
              <a:t>www.esfcr.cz</a:t>
            </a:r>
            <a:r>
              <a:rPr lang="cs-CZ" sz="1800" dirty="false" smtClean="false"/>
              <a:t>.</a:t>
            </a:r>
          </a:p>
          <a:p>
            <a:pPr algn="just">
              <a:lnSpc>
                <a:spcPct val="100000"/>
              </a:lnSpc>
            </a:pPr>
            <a:r>
              <a:rPr lang="cs-CZ" sz="1800" dirty="false"/>
              <a:t>Hlavní kontaktní osoba spravuje přístupy ostatním uživatelům</a:t>
            </a:r>
            <a:r>
              <a:rPr lang="cs-CZ" sz="1800" dirty="false" smtClean="false"/>
              <a:t>.</a:t>
            </a:r>
          </a:p>
          <a:p>
            <a:pPr algn="just">
              <a:lnSpc>
                <a:spcPct val="100000"/>
              </a:lnSpc>
            </a:pPr>
            <a:r>
              <a:rPr lang="cs-CZ" sz="1800" dirty="false"/>
              <a:t>Podrobný </a:t>
            </a:r>
            <a:r>
              <a:rPr lang="cs-CZ" sz="1800" dirty="false" smtClean="false"/>
              <a:t>návod k </a:t>
            </a:r>
            <a:r>
              <a:rPr lang="cs-CZ" sz="1800" dirty="false"/>
              <a:t>vyplnění v </a:t>
            </a:r>
            <a:r>
              <a:rPr lang="cs-CZ" sz="1800" b="true" dirty="false"/>
              <a:t>„Pokynech pro evidenci podpory poskytnuté účastníkům projektů“</a:t>
            </a:r>
            <a:r>
              <a:rPr lang="cs-CZ" sz="1800" dirty="false"/>
              <a:t>. </a:t>
            </a:r>
            <a:endParaRPr lang="cs-CZ" sz="1800" dirty="false" smtClean="false"/>
          </a:p>
          <a:p>
            <a:pPr marL="0" lvl="1" indent="447675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cs-CZ" sz="1800" u="sng" dirty="false">
                <a:hlinkClick r:id="rId5"/>
              </a:rPr>
              <a:t>https://</a:t>
            </a:r>
            <a:r>
              <a:rPr lang="cs-CZ" sz="1800" u="sng" dirty="false" smtClean="false">
                <a:hlinkClick r:id="rId5"/>
              </a:rPr>
              <a:t>www.esfcr.cz/monitorovani-podporenych-osob-opz</a:t>
            </a:r>
            <a:endParaRPr lang="cs-CZ" sz="1800" u="sng" dirty="false" smtClean="false"/>
          </a:p>
          <a:p>
            <a:pPr marL="432000" lvl="1" indent="-432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800" dirty="false" smtClean="false"/>
              <a:t>Technická </a:t>
            </a:r>
            <a:r>
              <a:rPr lang="cs-CZ" sz="1800" dirty="false"/>
              <a:t>podpora: </a:t>
            </a:r>
            <a:r>
              <a:rPr lang="cs-CZ" sz="1800" dirty="false">
                <a:hlinkClick r:id="rId6"/>
              </a:rPr>
              <a:t>esf@mpsv.cz</a:t>
            </a:r>
            <a:r>
              <a:rPr lang="cs-CZ" sz="1800" dirty="false"/>
              <a:t>, </a:t>
            </a:r>
            <a:r>
              <a:rPr lang="cs-CZ" sz="1800" dirty="false">
                <a:hlinkClick r:id="rId7"/>
              </a:rPr>
              <a:t>https://www.esfcr.cz/technicka-podpora</a:t>
            </a:r>
            <a:endParaRPr lang="cs-CZ" sz="1800" dirty="false"/>
          </a:p>
          <a:p>
            <a:pPr algn="just">
              <a:lnSpc>
                <a:spcPct val="100000"/>
              </a:lnSpc>
            </a:pPr>
            <a:endParaRPr lang="cs-CZ" sz="1800" dirty="false" smtClean="false"/>
          </a:p>
          <a:p>
            <a:pPr algn="just">
              <a:lnSpc>
                <a:spcPct val="100000"/>
              </a:lnSpc>
            </a:pPr>
            <a:endParaRPr lang="cs-CZ" sz="1800" dirty="false"/>
          </a:p>
          <a:p>
            <a:pPr marL="447675" lvl="1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endParaRPr lang="cs-CZ" sz="1800" dirty="false"/>
          </a:p>
          <a:p>
            <a:pPr algn="just">
              <a:lnSpc>
                <a:spcPct val="100000"/>
              </a:lnSpc>
            </a:pPr>
            <a:endParaRPr lang="cs-CZ" sz="1800" dirty="false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cs-CZ" sz="1800" dirty="false"/>
          </a:p>
          <a:p>
            <a:pPr algn="just">
              <a:lnSpc>
                <a:spcPct val="100000"/>
              </a:lnSpc>
            </a:pPr>
            <a:endParaRPr lang="cs-CZ" sz="1800" dirty="false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cs-CZ" sz="1600" u="sng" dirty="false" smtClean="false">
              <a:solidFill>
                <a:srgbClr val="00B0F0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cs-CZ" sz="1800" b="true" u="sng" dirty="false"/>
          </a:p>
          <a:p>
            <a:pPr marL="0" indent="0">
              <a:buNone/>
            </a:pPr>
            <a:endParaRPr lang="cs-CZ" dirty="false" smtClean="false"/>
          </a:p>
          <a:p>
            <a:pPr marL="0" indent="0">
              <a:buNone/>
            </a:pPr>
            <a:endParaRPr lang="cs-CZ" dirty="false"/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78565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indikátory sledované prostřednictvím IS ESF 2014+ - </a:t>
            </a:r>
            <a:r>
              <a:rPr lang="cs-CZ" sz="2800" dirty="false" err="true" smtClean="false"/>
              <a:t>IiI</a:t>
            </a:r>
            <a:r>
              <a:rPr lang="cs-CZ" sz="2800" dirty="false" smtClean="false"/>
              <a:t>. 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84784"/>
            <a:ext cx="8064000" cy="4635216"/>
          </a:xfrm>
        </p:spPr>
        <p:txBody>
          <a:bodyPr/>
          <a:lstStyle/>
          <a:p>
            <a:pPr marL="0" lvl="1" indent="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cs-CZ" b="true" dirty="false"/>
              <a:t>Záznam vedený pro každého účastníka</a:t>
            </a:r>
            <a:endParaRPr lang="cs-CZ" dirty="false" smtClean="false"/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false" smtClean="false"/>
              <a:t>Rozsah </a:t>
            </a:r>
            <a:r>
              <a:rPr lang="cs-CZ" dirty="false"/>
              <a:t>sledovaných údajů (viz Obecná pravidla pro žadatele </a:t>
            </a:r>
            <a:r>
              <a:rPr lang="cs-CZ" dirty="false" smtClean="false"/>
              <a:t/>
            </a:r>
            <a:br>
              <a:rPr lang="cs-CZ" dirty="false" smtClean="false"/>
            </a:br>
            <a:r>
              <a:rPr lang="cs-CZ" dirty="false" smtClean="false"/>
              <a:t>a </a:t>
            </a:r>
            <a:r>
              <a:rPr lang="cs-CZ" dirty="false"/>
              <a:t>příjemce</a:t>
            </a:r>
            <a:r>
              <a:rPr lang="cs-CZ" dirty="false" smtClean="false"/>
              <a:t>).</a:t>
            </a:r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false"/>
              <a:t>Evidence poskytnutých podpor (typ podpory a rozsah podpory </a:t>
            </a:r>
            <a:r>
              <a:rPr lang="cs-CZ" dirty="false" smtClean="false"/>
              <a:t>– </a:t>
            </a:r>
            <a:br>
              <a:rPr lang="cs-CZ" dirty="false" smtClean="false"/>
            </a:br>
            <a:r>
              <a:rPr lang="cs-CZ" dirty="false" smtClean="false"/>
              <a:t>k </a:t>
            </a:r>
            <a:r>
              <a:rPr lang="cs-CZ" dirty="false"/>
              <a:t>dispozici výběr z číselníku - zveřejněn na webu OPZ</a:t>
            </a:r>
            <a:r>
              <a:rPr lang="cs-CZ" dirty="false" smtClean="false"/>
              <a:t>).</a:t>
            </a:r>
          </a:p>
          <a:p>
            <a:pPr marL="0" lvl="1" indent="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cs-CZ" dirty="false"/>
              <a:t>IS automaticky hlídá u jednotlivých osob limit bagatelní </a:t>
            </a:r>
            <a:r>
              <a:rPr lang="cs-CZ" dirty="false" smtClean="false"/>
              <a:t>podpory</a:t>
            </a:r>
          </a:p>
          <a:p>
            <a:pPr marL="0" lvl="1" indent="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cs-CZ" dirty="false"/>
              <a:t>IS z vyplněných údajů generuje hodnoty pro všechny indikátory týkající se účastníků a přenáší hodnoty do IS KP14</a:t>
            </a:r>
            <a:r>
              <a:rPr lang="cs-CZ" dirty="false" smtClean="false"/>
              <a:t>+.</a:t>
            </a:r>
            <a:endParaRPr lang="cs-CZ" dirty="false"/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endParaRPr lang="cs-CZ" sz="2400" dirty="false" smtClean="false"/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endParaRPr lang="cs-CZ" sz="2400" dirty="false"/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endParaRPr lang="cs-CZ" sz="2400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28164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indikátory sledované prostřednictvím IS ESF 2014+ - </a:t>
            </a:r>
            <a:r>
              <a:rPr lang="cs-CZ" sz="2800" dirty="false" smtClean="false"/>
              <a:t>IV. 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84784"/>
            <a:ext cx="8064000" cy="4635216"/>
          </a:xfrm>
        </p:spPr>
        <p:txBody>
          <a:bodyPr/>
          <a:lstStyle/>
          <a:p>
            <a:pPr marL="0" indent="0">
              <a:buNone/>
            </a:pPr>
            <a:r>
              <a:rPr lang="cs-CZ" sz="2000" b="true" dirty="false" smtClean="false"/>
              <a:t>Způsob zápisu údajů o podpořené osobě</a:t>
            </a:r>
          </a:p>
          <a:p>
            <a:r>
              <a:rPr lang="cs-CZ" sz="2000" dirty="false" smtClean="false"/>
              <a:t>Příjemce zakládá každou podpořenou osobu jednotlivě a údaje o ní edituje.</a:t>
            </a:r>
          </a:p>
          <a:p>
            <a:r>
              <a:rPr lang="cs-CZ" sz="2000" dirty="false" smtClean="false"/>
              <a:t>Příjemce hromadně importuje údaje vyplněné ve stažené šabloně </a:t>
            </a:r>
            <a:r>
              <a:rPr lang="cs-CZ" sz="2000" dirty="false"/>
              <a:t>(</a:t>
            </a:r>
            <a:r>
              <a:rPr lang="cs-CZ" sz="2000" dirty="false" smtClean="false"/>
              <a:t>formát </a:t>
            </a:r>
            <a:r>
              <a:rPr lang="cs-CZ" sz="2000" dirty="false" err="true" smtClean="false"/>
              <a:t>csv</a:t>
            </a:r>
            <a:r>
              <a:rPr lang="cs-CZ" sz="2000" dirty="false"/>
              <a:t>)</a:t>
            </a:r>
            <a:r>
              <a:rPr lang="cs-CZ" sz="2000" dirty="false" smtClean="false"/>
              <a:t> a dále edituje informace o čerpané podpoře.</a:t>
            </a:r>
            <a:endParaRPr lang="cs-CZ" sz="20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85392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indikátory sledované prostřednictvím IS ESF 2014+ - </a:t>
            </a:r>
            <a:r>
              <a:rPr lang="cs-CZ" sz="2800" dirty="false" smtClean="false"/>
              <a:t>V</a:t>
            </a:r>
            <a:r>
              <a:rPr lang="cs-CZ" sz="2800" dirty="false"/>
              <a:t>. 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4779232"/>
          </a:xfrm>
        </p:spPr>
        <p:txBody>
          <a:bodyPr/>
          <a:lstStyle/>
          <a:p>
            <a:pPr marL="0" indent="0">
              <a:buNone/>
            </a:pPr>
            <a:r>
              <a:rPr lang="cs-CZ" sz="2000" b="true" dirty="false" smtClean="false"/>
              <a:t>Výpočet indikátorů </a:t>
            </a:r>
          </a:p>
          <a:p>
            <a:pPr marL="0" indent="0">
              <a:buNone/>
            </a:pPr>
            <a:r>
              <a:rPr lang="cs-CZ" sz="2000" dirty="false" smtClean="false"/>
              <a:t>je možno dělat:</a:t>
            </a:r>
          </a:p>
          <a:p>
            <a:r>
              <a:rPr lang="cs-CZ" sz="2000" dirty="false" smtClean="false"/>
              <a:t>za účelem zpracování zprávy o realizaci,</a:t>
            </a:r>
          </a:p>
          <a:p>
            <a:r>
              <a:rPr lang="cs-CZ" sz="2000" dirty="false"/>
              <a:t>a</a:t>
            </a:r>
            <a:r>
              <a:rPr lang="cs-CZ" sz="2000" dirty="false" smtClean="false"/>
              <a:t>d hoc k určitému datu.</a:t>
            </a:r>
          </a:p>
          <a:p>
            <a:pPr marL="0" indent="0">
              <a:buNone/>
            </a:pPr>
            <a:r>
              <a:rPr lang="cs-CZ" sz="2000" dirty="false" smtClean="false"/>
              <a:t>Před spuštěním výpočtu je třeba zkontrolovat, zda:</a:t>
            </a:r>
          </a:p>
          <a:p>
            <a:r>
              <a:rPr lang="cs-CZ" sz="2000" dirty="false" smtClean="false"/>
              <a:t>jsou vyplněny údaje o podpořených osobách za sledované období,</a:t>
            </a:r>
          </a:p>
          <a:p>
            <a:r>
              <a:rPr lang="cs-CZ" sz="2000" dirty="false"/>
              <a:t>j</a:t>
            </a:r>
            <a:r>
              <a:rPr lang="cs-CZ" sz="2000" dirty="false" smtClean="false"/>
              <a:t>e schválen seznam podpořených osob.</a:t>
            </a:r>
          </a:p>
          <a:p>
            <a:pPr marL="0" indent="0">
              <a:buNone/>
            </a:pPr>
            <a:r>
              <a:rPr lang="cs-CZ" sz="2000" dirty="false" smtClean="false"/>
              <a:t>Indikátory se vypočítávají pro osoby, které jsou uvedeny ve schváleném seznamu podpořených osob. Příjemce tím systému sděluje, že údaje může použít pro výpočet.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59294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indikátory sledované prostřednictvím IS ESF 2014+ - </a:t>
            </a:r>
            <a:r>
              <a:rPr lang="cs-CZ" sz="2800" dirty="false" smtClean="false"/>
              <a:t>VI. 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false"/>
              <a:t>Jakmile je zpráva o realizaci projektu předložena ŘO ke kontrole, IS ESF2014+ automaticky zamkne možnost schvalovat seznam podpořených osob a otevře ji znovu až při případném vrácení zprávy o realizaci projektu k opravě nebo po jejím schválení. </a:t>
            </a:r>
          </a:p>
          <a:p>
            <a:pPr algn="just"/>
            <a:r>
              <a:rPr lang="cs-CZ" sz="2000" dirty="false"/>
              <a:t>Po schválení zprávy o realizaci projektu se do systému zapíše datum schválení a uloží schválené hodnoty indikátorů. Příjemce může dále editovat údaje o podpořených osobách pro následující zprávu o realizaci projektu.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31427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PREZENČNÍ LISTINA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556792"/>
            <a:ext cx="8064000" cy="4563208"/>
          </a:xfrm>
        </p:spPr>
        <p:txBody>
          <a:bodyPr/>
          <a:lstStyle/>
          <a:p>
            <a:pPr marL="0" indent="0" algn="just">
              <a:buNone/>
            </a:pPr>
            <a:r>
              <a:rPr lang="cs-CZ" sz="2000" b="true" dirty="false"/>
              <a:t>Prezenční listina </a:t>
            </a:r>
            <a:r>
              <a:rPr lang="cs-CZ" sz="2000" dirty="false"/>
              <a:t>musí obsahovat minimálně tyto náležitosti:</a:t>
            </a:r>
          </a:p>
          <a:p>
            <a:pPr algn="just"/>
            <a:r>
              <a:rPr lang="cs-CZ" sz="2000" dirty="false"/>
              <a:t>číslo a název projektu, označení akce, </a:t>
            </a:r>
            <a:r>
              <a:rPr lang="cs-CZ" sz="2000" dirty="false" smtClean="false"/>
              <a:t>datum, </a:t>
            </a:r>
            <a:endParaRPr lang="cs-CZ" sz="2000" dirty="false"/>
          </a:p>
          <a:p>
            <a:pPr algn="just"/>
            <a:r>
              <a:rPr lang="cs-CZ" sz="2000" dirty="false"/>
              <a:t>povinné prvky vizuální identity OPZ (mimo otevřené kurzy), </a:t>
            </a:r>
          </a:p>
          <a:p>
            <a:pPr algn="just"/>
            <a:r>
              <a:rPr lang="cs-CZ" sz="2000" dirty="false"/>
              <a:t>časovou dotaci </a:t>
            </a:r>
            <a:r>
              <a:rPr lang="cs-CZ" sz="2000" dirty="false" smtClean="false"/>
              <a:t>akce (</a:t>
            </a:r>
            <a:r>
              <a:rPr lang="cs-CZ" sz="2000" dirty="false"/>
              <a:t>trvání od – </a:t>
            </a:r>
            <a:r>
              <a:rPr lang="cs-CZ" sz="2000" dirty="false" smtClean="false"/>
              <a:t>do), jméno </a:t>
            </a:r>
            <a:r>
              <a:rPr lang="cs-CZ" sz="2000" dirty="false"/>
              <a:t>lektora, </a:t>
            </a:r>
          </a:p>
          <a:p>
            <a:pPr algn="just"/>
            <a:r>
              <a:rPr lang="cs-CZ" sz="2000" dirty="false"/>
              <a:t>identifikační údaje účastníka akce (jméno, </a:t>
            </a:r>
            <a:r>
              <a:rPr lang="cs-CZ" sz="2000" dirty="false" smtClean="false"/>
              <a:t>příjmení).</a:t>
            </a:r>
            <a:endParaRPr lang="cs-CZ" sz="2000" dirty="false"/>
          </a:p>
          <a:p>
            <a:pPr marL="0" indent="0" algn="just">
              <a:lnSpc>
                <a:spcPct val="100000"/>
              </a:lnSpc>
              <a:buNone/>
            </a:pPr>
            <a:endParaRPr lang="cs-CZ" sz="2000" dirty="false"/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74372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smtClean="false"/>
              <a:t>Veřejná podpora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4707224"/>
          </a:xfrm>
        </p:spPr>
        <p:txBody>
          <a:bodyPr/>
          <a:lstStyle/>
          <a:p>
            <a:pPr algn="just"/>
            <a:r>
              <a:rPr lang="cs-CZ" sz="1800" dirty="false" smtClean="false"/>
              <a:t>Příjemce </a:t>
            </a:r>
            <a:r>
              <a:rPr lang="cs-CZ" sz="1800" dirty="false"/>
              <a:t>je povinen za každý kalendářní rok předložit údaje vážící se </a:t>
            </a:r>
            <a:r>
              <a:rPr lang="cs-CZ" sz="1800" dirty="false" smtClean="false"/>
              <a:t/>
            </a:r>
            <a:br>
              <a:rPr lang="cs-CZ" sz="1800" dirty="false" smtClean="false"/>
            </a:br>
            <a:r>
              <a:rPr lang="cs-CZ" sz="1800" dirty="false" smtClean="false"/>
              <a:t>k </a:t>
            </a:r>
            <a:r>
              <a:rPr lang="cs-CZ" sz="1800" dirty="false"/>
              <a:t>čerpání poskytnuté vyrovnávací platby v rámci projektu ve formě zpracovaného „Přehledu čerpání vyrovnávací platby na sociální službu“. Tento přehled je příjemce povinen zpracovat a předložit samostatně za každou sociální službu podpořenou v projektu do 31. 3. následujícího roku a to buď samostatně, nebo jako součást zprávy o realizaci projektu. </a:t>
            </a:r>
          </a:p>
          <a:p>
            <a:pPr algn="just"/>
            <a:r>
              <a:rPr lang="cs-CZ" sz="1800" dirty="false" smtClean="false"/>
              <a:t>(Prostřednictvím systému IS KP14+) </a:t>
            </a:r>
            <a:r>
              <a:rPr lang="cs-CZ" sz="1800" b="true" dirty="false" smtClean="false"/>
              <a:t>předložte prosím aktualizované Pověření pro rok 2018</a:t>
            </a:r>
            <a:r>
              <a:rPr lang="cs-CZ" sz="1800" dirty="false" smtClean="false"/>
              <a:t> (bez Pověření nelze pokračovat v realizaci projektu – typ C,  u typ A </a:t>
            </a:r>
            <a:r>
              <a:rPr lang="cs-CZ" sz="1800" dirty="false" err="true" smtClean="false"/>
              <a:t>a</a:t>
            </a:r>
            <a:r>
              <a:rPr lang="cs-CZ" sz="1800" dirty="false" smtClean="false"/>
              <a:t> B – nelze proplácet pouze akreditované vzdělávání  a stáží podle zákona).</a:t>
            </a:r>
          </a:p>
          <a:p>
            <a:pPr algn="just"/>
            <a:r>
              <a:rPr lang="cs-CZ" sz="1800" dirty="false" smtClean="false"/>
              <a:t>Projektů </a:t>
            </a:r>
            <a:r>
              <a:rPr lang="cs-CZ" sz="1800" dirty="false"/>
              <a:t>typu C </a:t>
            </a:r>
            <a:r>
              <a:rPr lang="cs-CZ" sz="1800" dirty="false" smtClean="false"/>
              <a:t>dle </a:t>
            </a:r>
            <a:r>
              <a:rPr lang="cs-CZ" sz="1800" dirty="false"/>
              <a:t>výzvy č. </a:t>
            </a:r>
            <a:r>
              <a:rPr lang="cs-CZ" sz="1800" dirty="false" smtClean="false"/>
              <a:t>66 </a:t>
            </a:r>
            <a:r>
              <a:rPr lang="cs-CZ" sz="1800"/>
              <a:t>– </a:t>
            </a:r>
            <a:r>
              <a:rPr lang="cs-CZ" sz="1800" smtClean="false"/>
              <a:t>vykazují  </a:t>
            </a:r>
            <a:r>
              <a:rPr lang="cs-CZ" sz="1800" dirty="false"/>
              <a:t>příjmů projektů.</a:t>
            </a:r>
          </a:p>
          <a:p>
            <a:pPr algn="just"/>
            <a:endParaRPr lang="cs-CZ" sz="1800" dirty="false" smtClean="false"/>
          </a:p>
          <a:p>
            <a:endParaRPr lang="cs-CZ" sz="1800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94616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/>
              <a:t>Žádost o platbu</a:t>
            </a:r>
            <a:endParaRPr lang="cs-CZ" dirty="false"/>
          </a:p>
        </p:txBody>
      </p:sp>
      <p:pic>
        <p:nvPicPr>
          <p:cNvPr id="7" name="Zástupný symbol pro obrázek 6"/>
          <p:cNvPicPr>
            <a:picLocks noGrp="true" noChangeAspect="true"/>
          </p:cNvPicPr>
          <p:nvPr>
            <p:ph type="pic" sz="quarter" idx="15"/>
          </p:nvPr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333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ŽÁDOST O PLATBU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755576" y="1412776"/>
            <a:ext cx="8064448" cy="5112568"/>
          </a:xfrm>
        </p:spPr>
        <p:txBody>
          <a:bodyPr/>
          <a:lstStyle/>
          <a:p>
            <a:pPr marL="0" indent="0" algn="just">
              <a:buNone/>
            </a:pPr>
            <a:r>
              <a:rPr lang="cs-CZ" sz="2000" dirty="false" smtClean="false"/>
              <a:t>Žádost o platbu (</a:t>
            </a:r>
            <a:r>
              <a:rPr lang="cs-CZ" sz="2000" dirty="false" err="true" smtClean="false"/>
              <a:t>ŽoP</a:t>
            </a:r>
            <a:r>
              <a:rPr lang="cs-CZ" sz="2000" dirty="false" smtClean="false"/>
              <a:t>) je předkládaná spolu se Zprávou o  realizaci (</a:t>
            </a:r>
            <a:r>
              <a:rPr lang="cs-CZ" sz="2000" dirty="false" err="true" smtClean="false"/>
              <a:t>ZoR</a:t>
            </a:r>
            <a:r>
              <a:rPr lang="cs-CZ" sz="2000" dirty="false" smtClean="false"/>
              <a:t>).</a:t>
            </a:r>
          </a:p>
          <a:p>
            <a:pPr marL="0" indent="0" algn="just">
              <a:buNone/>
            </a:pPr>
            <a:r>
              <a:rPr lang="cs-CZ" sz="2000" dirty="false"/>
              <a:t>Žádost o platbu musí být finalizována a podepsaná před finalizací </a:t>
            </a:r>
            <a:r>
              <a:rPr lang="cs-CZ" sz="2000" dirty="false" smtClean="false"/>
              <a:t>Zprávy </a:t>
            </a:r>
            <a:r>
              <a:rPr lang="cs-CZ" sz="2000" dirty="false"/>
              <a:t>o </a:t>
            </a:r>
            <a:r>
              <a:rPr lang="cs-CZ" sz="2000" dirty="false" smtClean="false"/>
              <a:t>realizaci.</a:t>
            </a:r>
          </a:p>
          <a:p>
            <a:pPr marL="0" indent="0" algn="just">
              <a:buNone/>
            </a:pPr>
            <a:r>
              <a:rPr lang="cs-CZ" sz="2000" dirty="false" smtClean="false"/>
              <a:t>Příručka Pokyny </a:t>
            </a:r>
            <a:r>
              <a:rPr lang="cs-CZ" sz="2000" dirty="false"/>
              <a:t>pro vyplnění žádosti o platbu a zprávy </a:t>
            </a:r>
            <a:r>
              <a:rPr lang="cs-CZ" sz="2000" dirty="false" smtClean="false"/>
              <a:t/>
            </a:r>
            <a:br>
              <a:rPr lang="cs-CZ" sz="2000" dirty="false" smtClean="false"/>
            </a:br>
            <a:r>
              <a:rPr lang="cs-CZ" sz="2000" dirty="false" smtClean="false"/>
              <a:t>o </a:t>
            </a:r>
            <a:r>
              <a:rPr lang="cs-CZ" sz="2000" dirty="false"/>
              <a:t>realizaci projektu v </a:t>
            </a:r>
            <a:r>
              <a:rPr lang="cs-CZ" sz="2000" dirty="false" smtClean="false"/>
              <a:t>ISKP14+ je k dispozici na www.esfcr.cz.</a:t>
            </a:r>
          </a:p>
          <a:p>
            <a:pPr marL="0" indent="0" algn="just">
              <a:buNone/>
            </a:pPr>
            <a:r>
              <a:rPr lang="cs-CZ" sz="2000" dirty="false" smtClean="false"/>
              <a:t>Žádost o platbu v IS KP14+ se skládá z několika záložek, umístěných </a:t>
            </a:r>
            <a:br>
              <a:rPr lang="cs-CZ" sz="2000" dirty="false" smtClean="false"/>
            </a:br>
            <a:r>
              <a:rPr lang="cs-CZ" sz="2000" dirty="false" smtClean="false"/>
              <a:t>v části Žádost o platbu / Datová oblast žádosti. </a:t>
            </a:r>
            <a:endParaRPr lang="cs-CZ" sz="20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67389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smtClean="false"/>
              <a:t>Žádost o platbu - </a:t>
            </a:r>
            <a:r>
              <a:rPr lang="cs-CZ" sz="2800" dirty="false"/>
              <a:t>Záložka Identifikační </a:t>
            </a:r>
            <a:r>
              <a:rPr lang="cs-CZ" sz="2800" dirty="false" smtClean="false"/>
              <a:t>údaje, Záložka </a:t>
            </a:r>
            <a:r>
              <a:rPr lang="cs-CZ" sz="2800" dirty="false"/>
              <a:t>Souhrnná </a:t>
            </a:r>
            <a:r>
              <a:rPr lang="cs-CZ" sz="2800" dirty="false" smtClean="false"/>
              <a:t>soupiska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340768"/>
            <a:ext cx="8064000" cy="4896064"/>
          </a:xfrm>
        </p:spPr>
        <p:txBody>
          <a:bodyPr/>
          <a:lstStyle/>
          <a:p>
            <a:pPr marL="0" indent="0" algn="just">
              <a:buNone/>
            </a:pPr>
            <a:r>
              <a:rPr lang="cs-CZ" sz="2000" b="true" dirty="false" smtClean="false"/>
              <a:t>Záložka Identifikační </a:t>
            </a:r>
            <a:r>
              <a:rPr lang="cs-CZ" sz="2000" b="true" dirty="false"/>
              <a:t>údaje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false" smtClean="false"/>
              <a:t>Vyplní se účet příjemce, příp. účet </a:t>
            </a:r>
            <a:r>
              <a:rPr lang="cs-CZ" sz="2000" dirty="false"/>
              <a:t>zřizovatele (účet </a:t>
            </a:r>
            <a:r>
              <a:rPr lang="cs-CZ" sz="2000" dirty="false" smtClean="false"/>
              <a:t>kraje).</a:t>
            </a:r>
            <a:endParaRPr lang="cs-CZ" sz="2000" dirty="false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cs-CZ" sz="800" dirty="false" smtClean="false"/>
          </a:p>
          <a:p>
            <a:pPr marL="0" indent="0" algn="just">
              <a:buNone/>
            </a:pPr>
            <a:r>
              <a:rPr lang="cs-CZ" sz="2000" b="true" dirty="false"/>
              <a:t>Záložka Souhrnná soupiska</a:t>
            </a: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cs-CZ" sz="2000" dirty="false" smtClean="false"/>
              <a:t>Založení souhrnné soupisky – vyplní se pole „Evidenční </a:t>
            </a:r>
            <a:r>
              <a:rPr lang="cs-CZ" sz="2000" dirty="false"/>
              <a:t>číslo/označení </a:t>
            </a:r>
            <a:r>
              <a:rPr lang="cs-CZ" sz="2000" dirty="false" smtClean="false"/>
              <a:t>soupisky“ (dle </a:t>
            </a:r>
            <a:r>
              <a:rPr lang="cs-CZ" sz="2000" dirty="false"/>
              <a:t>čísla </a:t>
            </a:r>
            <a:r>
              <a:rPr lang="cs-CZ" sz="2000" dirty="false" err="true"/>
              <a:t>ZoR</a:t>
            </a:r>
            <a:r>
              <a:rPr lang="cs-CZ" sz="2000" dirty="false" smtClean="false"/>
              <a:t>).</a:t>
            </a:r>
            <a:endParaRPr lang="cs-CZ" sz="2000" dirty="false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false" smtClean="false"/>
              <a:t>Záložka Souhrnná </a:t>
            </a:r>
            <a:r>
              <a:rPr lang="cs-CZ" sz="2000" dirty="false"/>
              <a:t>soupiska se naplní finančními daty po vyplnění dílčích soupisek </a:t>
            </a:r>
            <a:r>
              <a:rPr lang="cs-CZ" sz="2000" dirty="false" smtClean="false"/>
              <a:t>dokladů: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sz="2000" dirty="false"/>
              <a:t>Záložka </a:t>
            </a:r>
            <a:r>
              <a:rPr lang="cs-CZ" sz="2000" dirty="false" smtClean="false"/>
              <a:t>SD-1 </a:t>
            </a:r>
            <a:r>
              <a:rPr lang="cs-CZ" sz="2000" dirty="false"/>
              <a:t>ÚČETNÍ/DAŇOVÉ DOKLADY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sz="2000" dirty="false"/>
              <a:t>Záložka </a:t>
            </a:r>
            <a:r>
              <a:rPr lang="cs-CZ" sz="2000" dirty="false" smtClean="false"/>
              <a:t>SD-2 </a:t>
            </a:r>
            <a:r>
              <a:rPr lang="cs-CZ" sz="2000" dirty="false"/>
              <a:t>LIDSKÉ ZDROJE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sz="2000" dirty="false"/>
              <a:t>Záložka </a:t>
            </a:r>
            <a:r>
              <a:rPr lang="cs-CZ" sz="2000" dirty="false" smtClean="false"/>
              <a:t>SD-3 </a:t>
            </a:r>
            <a:r>
              <a:rPr lang="cs-CZ" sz="2000" dirty="false"/>
              <a:t>CESTOVNÍ </a:t>
            </a:r>
            <a:r>
              <a:rPr lang="cs-CZ" sz="2000" dirty="false" smtClean="false"/>
              <a:t>NÁHRADY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sz="2000" dirty="false" smtClean="false"/>
              <a:t>SOUPISKA PŘÍJMŮ</a:t>
            </a:r>
            <a:r>
              <a:rPr lang="cs-CZ" sz="2000" dirty="false"/>
              <a:t> 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685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ZPRÁVA O REALIZACI PROJEKTU </a:t>
            </a:r>
            <a:r>
              <a:rPr lang="cs-CZ" dirty="false" smtClean="false"/>
              <a:t/>
            </a:r>
            <a:br>
              <a:rPr lang="cs-CZ" dirty="false" smtClean="false"/>
            </a:br>
            <a:r>
              <a:rPr lang="cs-CZ" dirty="false" smtClean="false"/>
              <a:t>Úvod </a:t>
            </a:r>
            <a:r>
              <a:rPr lang="cs-CZ" dirty="false"/>
              <a:t>I.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84784"/>
            <a:ext cx="8064000" cy="518457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600" dirty="false"/>
              <a:t>Zpráva o realizaci projektu a žádost o platbu – předkládá se prostřednictvím </a:t>
            </a:r>
            <a:r>
              <a:rPr lang="cs-CZ" sz="1600" dirty="false" smtClean="false"/>
              <a:t>          IS </a:t>
            </a:r>
            <a:r>
              <a:rPr lang="cs-CZ" sz="1600" dirty="false"/>
              <a:t>KP14</a:t>
            </a:r>
            <a:r>
              <a:rPr lang="cs-CZ" sz="1600" dirty="false" smtClean="false"/>
              <a:t>+.</a:t>
            </a:r>
          </a:p>
          <a:p>
            <a:pPr>
              <a:lnSpc>
                <a:spcPct val="100000"/>
              </a:lnSpc>
            </a:pPr>
            <a:r>
              <a:rPr lang="cs-CZ" sz="1600" b="true" dirty="false" smtClean="false"/>
              <a:t>Monitorovací </a:t>
            </a:r>
            <a:r>
              <a:rPr lang="cs-CZ" sz="1600" b="true" dirty="false"/>
              <a:t>období </a:t>
            </a:r>
            <a:r>
              <a:rPr lang="cs-CZ" sz="1600" dirty="false"/>
              <a:t>- část III, bod 2 Rozhodnutí o poskytnutí dotace: za </a:t>
            </a:r>
            <a:r>
              <a:rPr lang="cs-CZ" sz="1600" dirty="false" smtClean="false"/>
              <a:t>období    </a:t>
            </a:r>
            <a:r>
              <a:rPr lang="cs-CZ" sz="1600" b="true" dirty="false" smtClean="false"/>
              <a:t>6 </a:t>
            </a:r>
            <a:r>
              <a:rPr lang="cs-CZ" sz="1600" b="true" dirty="false"/>
              <a:t>měsíců</a:t>
            </a:r>
            <a:r>
              <a:rPr lang="cs-CZ" sz="1600" dirty="false"/>
              <a:t>, odevzdání - následující měsíc po ukončení sledovaného období, </a:t>
            </a:r>
            <a:r>
              <a:rPr lang="cs-CZ" sz="1600" dirty="false" smtClean="false"/>
              <a:t>            2 měsíce v </a:t>
            </a:r>
            <a:r>
              <a:rPr lang="cs-CZ" sz="1600" dirty="false"/>
              <a:t>případě závěrečné </a:t>
            </a:r>
            <a:r>
              <a:rPr lang="cs-CZ" sz="1600" dirty="false" err="true"/>
              <a:t>ZoR</a:t>
            </a:r>
            <a:r>
              <a:rPr lang="cs-CZ" sz="1600" dirty="false"/>
              <a:t>, (v </a:t>
            </a:r>
            <a:r>
              <a:rPr lang="cs-CZ" sz="1600" dirty="false" err="true" smtClean="false"/>
              <a:t>RoD</a:t>
            </a:r>
            <a:r>
              <a:rPr lang="cs-CZ" sz="1600" dirty="false" smtClean="false"/>
              <a:t> </a:t>
            </a:r>
            <a:r>
              <a:rPr lang="cs-CZ" sz="1600" dirty="false"/>
              <a:t>jsou uvedeny přesné termíny sledovaných </a:t>
            </a:r>
            <a:r>
              <a:rPr lang="cs-CZ" sz="1600" dirty="false" smtClean="false"/>
              <a:t>období a </a:t>
            </a:r>
            <a:r>
              <a:rPr lang="cs-CZ" sz="1600" dirty="false"/>
              <a:t>termínů odevzdání </a:t>
            </a:r>
            <a:r>
              <a:rPr lang="cs-CZ" sz="1600" dirty="false" err="true" smtClean="false"/>
              <a:t>ZoR</a:t>
            </a:r>
            <a:r>
              <a:rPr lang="cs-CZ" sz="1600" dirty="false" smtClean="false"/>
              <a:t>). </a:t>
            </a:r>
            <a:endParaRPr lang="cs-CZ" sz="1600" dirty="false"/>
          </a:p>
          <a:p>
            <a:pPr>
              <a:lnSpc>
                <a:spcPct val="100000"/>
              </a:lnSpc>
            </a:pPr>
            <a:r>
              <a:rPr lang="cs-CZ" sz="1600" dirty="false"/>
              <a:t>Příjemce je v odůvodněných případech oprávněn </a:t>
            </a:r>
            <a:r>
              <a:rPr lang="cs-CZ" sz="1600" b="true" dirty="false"/>
              <a:t>požádat o prodloužení lhůty pro předložení </a:t>
            </a:r>
            <a:r>
              <a:rPr lang="cs-CZ" sz="1600" b="true" dirty="false" err="true"/>
              <a:t>ZoR</a:t>
            </a:r>
            <a:r>
              <a:rPr lang="cs-CZ" sz="1600" dirty="false"/>
              <a:t>. Žádost s odůvodněním se předkládá prostřednictvím IS KP14+ formou depeše. Žádost musí být předložena před uplynutím lhůty pro předložení zprávy, které se odložení termínu týká. </a:t>
            </a:r>
          </a:p>
          <a:p>
            <a:pPr>
              <a:lnSpc>
                <a:spcPct val="100000"/>
              </a:lnSpc>
            </a:pPr>
            <a:r>
              <a:rPr lang="cs-CZ" sz="1600" dirty="false"/>
              <a:t>Ve výjimečných případech může příjemce předložit zprávu o realizaci projektu mimo termíny vyplývající z právního aktu. Tuto zprávu může příjemce předložit v situaci, kdy dosud poskytnuté části dotace nevystačí na financování realizace projektu až do doby, kdy lze očekávat vyplacení další části dotace ve vazbě na zprávu o realizaci projektu předloženou v nejbližším řádném termínu. </a:t>
            </a:r>
            <a:r>
              <a:rPr lang="cs-CZ" sz="1600" b="true" dirty="false"/>
              <a:t>Změna ve vymezení monitorovacích období je podstatná změna bez změny </a:t>
            </a:r>
            <a:r>
              <a:rPr lang="cs-CZ" sz="1600" b="true" dirty="false" err="true"/>
              <a:t>RoD</a:t>
            </a:r>
            <a:r>
              <a:rPr lang="cs-CZ" sz="1600" b="true" dirty="false"/>
              <a:t>. </a:t>
            </a:r>
            <a:r>
              <a:rPr lang="cs-CZ" sz="1800" b="true" dirty="false">
                <a:solidFill>
                  <a:srgbClr val="FF0000"/>
                </a:solidFill>
              </a:rPr>
              <a:t> </a:t>
            </a:r>
          </a:p>
          <a:p>
            <a:pPr algn="just">
              <a:lnSpc>
                <a:spcPct val="100000"/>
              </a:lnSpc>
            </a:pPr>
            <a:r>
              <a:rPr lang="cs-CZ" sz="1600" dirty="false"/>
              <a:t>Pokyn pro vyplnění zprávy o realizaci projektu a žádosti o platbu v IS KP14</a:t>
            </a:r>
            <a:r>
              <a:rPr lang="cs-CZ" sz="1600" dirty="false" smtClean="false"/>
              <a:t>+.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098778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60000" y="-171400"/>
            <a:ext cx="8784000" cy="1296144"/>
          </a:xfrm>
        </p:spPr>
        <p:txBody>
          <a:bodyPr/>
          <a:lstStyle/>
          <a:p>
            <a:pPr algn="ctr"/>
            <a:r>
              <a:rPr lang="cs-CZ" dirty="false" smtClean="false"/>
              <a:t>ŽÁDOST O PLATBU – Záložka SD-1 </a:t>
            </a:r>
            <a:r>
              <a:rPr lang="cs-CZ" dirty="false"/>
              <a:t>Účetní/daňové doklady </a:t>
            </a:r>
            <a:r>
              <a:rPr lang="cs-CZ" dirty="false" smtClean="false"/>
              <a:t>I.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endParaRPr lang="cs-CZ" b="true" dirty="false" smtClean="false"/>
          </a:p>
          <a:p>
            <a:pPr marL="0" indent="0">
              <a:buNone/>
            </a:pPr>
            <a:endParaRPr lang="cs-CZ" b="true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30</a:t>
            </a:fld>
            <a:endParaRPr lang="cs-CZ" dirty="false"/>
          </a:p>
        </p:txBody>
      </p:sp>
      <p:sp>
        <p:nvSpPr>
          <p:cNvPr id="5" name="Zástupný symbol pro obsah 2"/>
          <p:cNvSpPr txBox="true">
            <a:spLocks/>
          </p:cNvSpPr>
          <p:nvPr/>
        </p:nvSpPr>
        <p:spPr>
          <a:xfrm>
            <a:off x="539552" y="1268760"/>
            <a:ext cx="8064448" cy="5589240"/>
          </a:xfrm>
          <a:prstGeom prst="rect">
            <a:avLst/>
          </a:prstGeom>
        </p:spPr>
        <p:txBody>
          <a:bodyPr vert="horz" lIns="0" tIns="0" rIns="0" bIns="0" rtlCol="false">
            <a:noAutofit/>
          </a:bodyPr>
          <a:lstStyle>
            <a:lvl1pPr marL="432000" indent="-432000" algn="l" defTabSz="914400" rtl="false" eaLnBrk="true" latinLnBrk="false" hangingPunct="true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  <a:defRPr sz="2400" b="fals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6000" indent="-252000" algn="l" defTabSz="914400" rtl="false" eaLnBrk="true" latinLnBrk="false" hangingPunct="true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8000" indent="-252000" algn="l" defTabSz="914400" rtl="false" eaLnBrk="true" latinLnBrk="false" hangingPunct="true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70000" indent="-252000" algn="l" defTabSz="914400" rtl="false" eaLnBrk="true" latinLnBrk="false" hangingPunct="true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lang="cs-CZ" sz="2000" kern="1200" dirty="false" smtClean="false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2000" indent="-252000" algn="l" defTabSz="914400" rtl="false" eaLnBrk="true" latinLnBrk="false" hangingPunct="true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000" b="true" dirty="false" smtClean="false"/>
              <a:t>Záložka</a:t>
            </a:r>
            <a:r>
              <a:rPr lang="cs-CZ" sz="2000" dirty="false"/>
              <a:t> </a:t>
            </a:r>
            <a:r>
              <a:rPr lang="cs-CZ" sz="2000" b="true" dirty="false"/>
              <a:t>SD-1 ÚČETNÍ/DAŇOVÉ DOKLADY </a:t>
            </a: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cs-CZ" sz="2000" dirty="false" smtClean="false"/>
              <a:t>Na záložce SD-1 </a:t>
            </a:r>
            <a:r>
              <a:rPr lang="cs-CZ" sz="2000" dirty="false"/>
              <a:t>ÚČETNÍ/DAŇOVÉ DOKLADY </a:t>
            </a:r>
            <a:r>
              <a:rPr lang="cs-CZ" sz="2000" dirty="false" smtClean="false"/>
              <a:t>se vyplňují výdaje nárokované </a:t>
            </a:r>
            <a:r>
              <a:rPr lang="cs-CZ" sz="2000" dirty="false"/>
              <a:t>v žádosti o </a:t>
            </a:r>
            <a:r>
              <a:rPr lang="cs-CZ" sz="2000" dirty="false" smtClean="false"/>
              <a:t>platbu bez výdajů financovaných z kapitoly rozpočtu Osobní náklady a kapitoly Cestovné (Osobní náklady </a:t>
            </a:r>
            <a:br>
              <a:rPr lang="cs-CZ" sz="2000" dirty="false" smtClean="false"/>
            </a:br>
            <a:r>
              <a:rPr lang="cs-CZ" sz="2000" dirty="false" smtClean="false"/>
              <a:t>a cestovné se vyplňují na samostatných soupiskách - záložka SD-2 LIDSKÉ ZDROJE a záložka SD-3 CESTOVNÍ NÁHRADY). </a:t>
            </a:r>
            <a:endParaRPr lang="cs-CZ" sz="2000" dirty="false"/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cs-CZ" sz="2000" dirty="false" smtClean="false"/>
              <a:t>Na soupisce v záložce SD-1 </a:t>
            </a:r>
            <a:r>
              <a:rPr lang="cs-CZ" sz="2000" dirty="false"/>
              <a:t>ÚČETNÍ/DAŇOVÉ </a:t>
            </a:r>
            <a:r>
              <a:rPr lang="cs-CZ" sz="2000" dirty="false" smtClean="false"/>
              <a:t>DOKLADY se vyplňují následující pole: </a:t>
            </a:r>
          </a:p>
          <a:p>
            <a:pPr algn="just">
              <a:spcBef>
                <a:spcPts val="0"/>
              </a:spcBef>
            </a:pPr>
            <a:r>
              <a:rPr lang="cs-CZ" sz="2000" dirty="false"/>
              <a:t>Název subjektu, který uhradil daný výdaj (příjemce nebo partnera </a:t>
            </a:r>
            <a:r>
              <a:rPr lang="cs-CZ" sz="2000" dirty="false" smtClean="false"/>
              <a:t/>
            </a:r>
            <a:br>
              <a:rPr lang="cs-CZ" sz="2000" dirty="false" smtClean="false"/>
            </a:br>
            <a:r>
              <a:rPr lang="cs-CZ" sz="2000" dirty="false" smtClean="false"/>
              <a:t>s </a:t>
            </a:r>
            <a:r>
              <a:rPr lang="cs-CZ" sz="2000" dirty="false"/>
              <a:t>finančním příspěvkem).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cs-CZ" sz="2000" dirty="false"/>
              <a:t>Rozpočtová položka, ze které je výdaj financován.</a:t>
            </a:r>
          </a:p>
          <a:p>
            <a:pPr marL="0" indent="0">
              <a:buNone/>
            </a:pPr>
            <a:endParaRPr lang="cs-CZ" dirty="false" smtClean="false"/>
          </a:p>
          <a:p>
            <a:pPr marL="0" indent="0">
              <a:buNone/>
            </a:pPr>
            <a:r>
              <a:rPr lang="cs-CZ" dirty="false" smtClean="false"/>
              <a:t> </a:t>
            </a:r>
          </a:p>
          <a:p>
            <a:pPr marL="0" indent="0">
              <a:buNone/>
            </a:pPr>
            <a:endParaRPr lang="cs-CZ" dirty="false"/>
          </a:p>
          <a:p>
            <a:pPr marL="0" indent="0">
              <a:buNone/>
            </a:pPr>
            <a:endParaRPr lang="cs-CZ" dirty="false"/>
          </a:p>
          <a:p>
            <a:pPr marL="0" indent="0">
              <a:buNone/>
            </a:pPr>
            <a:endParaRPr lang="cs-CZ" dirty="false"/>
          </a:p>
          <a:p>
            <a:pPr marL="0" indent="0">
              <a:buNone/>
            </a:pPr>
            <a:endParaRPr lang="cs-CZ" dirty="false"/>
          </a:p>
          <a:p>
            <a:pPr marL="0" indent="0">
              <a:buNone/>
            </a:pPr>
            <a:endParaRPr lang="cs-CZ" dirty="false" smtClean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dirty="false" smtClean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dirty="false" smtClean="false"/>
          </a:p>
          <a:p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86085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ŽÁDOST O PLATBU - </a:t>
            </a:r>
            <a:r>
              <a:rPr lang="cs-CZ" dirty="false" err="true"/>
              <a:t>záložKA</a:t>
            </a:r>
            <a:r>
              <a:rPr lang="cs-CZ" dirty="false"/>
              <a:t> SD-1 Účetní/daňové doklady </a:t>
            </a:r>
            <a:r>
              <a:rPr lang="cs-CZ" dirty="false" err="true" smtClean="false"/>
              <a:t>Ii</a:t>
            </a:r>
            <a:r>
              <a:rPr lang="cs-CZ" dirty="false" smtClean="false"/>
              <a:t>.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323528" y="1484784"/>
            <a:ext cx="8208464" cy="5373216"/>
          </a:xfrm>
        </p:spPr>
        <p:txBody>
          <a:bodyPr/>
          <a:lstStyle/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cs-CZ" b="true" dirty="false" smtClean="false"/>
              <a:t>Identifikace </a:t>
            </a:r>
            <a:r>
              <a:rPr lang="cs-CZ" b="true" dirty="false"/>
              <a:t>výdaje</a:t>
            </a:r>
            <a:r>
              <a:rPr lang="cs-CZ" dirty="false"/>
              <a:t> - investiční </a:t>
            </a:r>
            <a:r>
              <a:rPr lang="cs-CZ" dirty="false" smtClean="false"/>
              <a:t>výdaj/neinvestiční výdaj.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cs-CZ" dirty="false" smtClean="false"/>
              <a:t>Částka za celý účetní doklad (za všechny položky dokladu) - částka bez DPH a částka DPH. Částku celkem (částku včetně DPH) za celý účetní doklad spočítá systém. 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cs-CZ" dirty="false" smtClean="false"/>
              <a:t>Číslo účetního dokladu v účetnictví (příjemce </a:t>
            </a:r>
            <a:r>
              <a:rPr lang="cs-CZ" dirty="false"/>
              <a:t>/</a:t>
            </a:r>
            <a:r>
              <a:rPr lang="cs-CZ" dirty="false" smtClean="false"/>
              <a:t> partnera </a:t>
            </a:r>
            <a:br>
              <a:rPr lang="cs-CZ" dirty="false" smtClean="false"/>
            </a:br>
            <a:r>
              <a:rPr lang="cs-CZ" dirty="false" smtClean="false"/>
              <a:t>s finančním příspěvkem).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cs-CZ" dirty="false" smtClean="false"/>
              <a:t>Datum vystavení dokladu</a:t>
            </a:r>
            <a:r>
              <a:rPr lang="cs-CZ" dirty="false"/>
              <a:t>.</a:t>
            </a:r>
            <a:endParaRPr lang="cs-CZ" dirty="false" smtClean="false"/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cs-CZ" dirty="false" smtClean="false"/>
              <a:t>Datum zdanitelného plnění.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cs-CZ" dirty="false" smtClean="false"/>
              <a:t>Datum úhrady výdaje (dle bankovního výpisu, pokladního dokladu).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dirty="false"/>
          </a:p>
          <a:p>
            <a:pPr marL="0" indent="0">
              <a:buNone/>
            </a:pPr>
            <a:endParaRPr lang="cs-CZ" dirty="false"/>
          </a:p>
          <a:p>
            <a:endParaRPr lang="cs-CZ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53345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ŽÁDOST O PLATBU - </a:t>
            </a:r>
            <a:r>
              <a:rPr lang="cs-CZ" dirty="false" err="true"/>
              <a:t>záložKA</a:t>
            </a:r>
            <a:r>
              <a:rPr lang="cs-CZ" dirty="false"/>
              <a:t> SD-1 Účetní/daňové doklady </a:t>
            </a:r>
            <a:r>
              <a:rPr lang="cs-CZ" dirty="false" err="true" smtClean="false"/>
              <a:t>IiI</a:t>
            </a:r>
            <a:r>
              <a:rPr lang="cs-CZ" dirty="false" smtClean="false"/>
              <a:t>.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false"/>
              <a:t>IČO </a:t>
            </a:r>
            <a:r>
              <a:rPr lang="cs-CZ" dirty="false" smtClean="false"/>
              <a:t>dodavatele.</a:t>
            </a:r>
          </a:p>
          <a:p>
            <a:pPr algn="just"/>
            <a:r>
              <a:rPr lang="cs-CZ" dirty="false" smtClean="false"/>
              <a:t>Název </a:t>
            </a:r>
            <a:r>
              <a:rPr lang="cs-CZ" dirty="false"/>
              <a:t>dodavatele</a:t>
            </a:r>
            <a:r>
              <a:rPr lang="cs-CZ" dirty="false" smtClean="false"/>
              <a:t>.</a:t>
            </a:r>
          </a:p>
          <a:p>
            <a:pPr algn="just"/>
            <a:r>
              <a:rPr lang="cs-CZ" dirty="false" smtClean="false"/>
              <a:t>Číslo smlouvy/objednávky</a:t>
            </a:r>
            <a:r>
              <a:rPr lang="cs-CZ" dirty="false"/>
              <a:t>, ke které se doklad vztahuje</a:t>
            </a:r>
            <a:r>
              <a:rPr lang="cs-CZ" dirty="false" smtClean="false"/>
              <a:t>.</a:t>
            </a:r>
          </a:p>
          <a:p>
            <a:pPr algn="just"/>
            <a:r>
              <a:rPr lang="cs-CZ" dirty="false" smtClean="false"/>
              <a:t>Číslo výběrového řízení, ke kterému se doklad vztahuje.</a:t>
            </a:r>
          </a:p>
          <a:p>
            <a:pPr algn="just"/>
            <a:r>
              <a:rPr lang="pl-PL" dirty="false"/>
              <a:t>Stručný popis </a:t>
            </a:r>
            <a:r>
              <a:rPr lang="pl-PL" dirty="false" smtClean="false"/>
              <a:t>výdaje.</a:t>
            </a:r>
            <a:endParaRPr lang="cs-CZ" dirty="false" smtClean="false"/>
          </a:p>
          <a:p>
            <a:pPr algn="just"/>
            <a:r>
              <a:rPr lang="cs-CZ" dirty="false" smtClean="false"/>
              <a:t>Částka, vztahující se k prokazovanému způsobilému výdaji (ze zvolené rozpočtové položky) - částka bez DPH a částka DPH. </a:t>
            </a:r>
            <a:r>
              <a:rPr lang="pl-PL" dirty="false" smtClean="false"/>
              <a:t>Částku </a:t>
            </a:r>
            <a:r>
              <a:rPr lang="pl-PL" dirty="false"/>
              <a:t>celkem </a:t>
            </a:r>
            <a:r>
              <a:rPr lang="pl-PL" dirty="false" smtClean="false"/>
              <a:t>(částku včetně </a:t>
            </a:r>
            <a:r>
              <a:rPr lang="pl-PL" dirty="false"/>
              <a:t>DPH) za </a:t>
            </a:r>
            <a:r>
              <a:rPr lang="pl-PL" dirty="false" smtClean="false"/>
              <a:t>prokazovaný způsobilý výdaj spočítá </a:t>
            </a:r>
            <a:r>
              <a:rPr lang="pl-PL" dirty="false"/>
              <a:t>systém</a:t>
            </a:r>
            <a:r>
              <a:rPr lang="pl-PL" dirty="false" smtClean="false"/>
              <a:t>. 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17784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ŽÁDOST O PLATBU - </a:t>
            </a:r>
            <a:r>
              <a:rPr lang="cs-CZ" dirty="false" err="true"/>
              <a:t>záložKA</a:t>
            </a:r>
            <a:r>
              <a:rPr lang="cs-CZ" dirty="false"/>
              <a:t> SD-1 Účetní/daňové doklady </a:t>
            </a:r>
            <a:r>
              <a:rPr lang="cs-CZ" dirty="false" smtClean="false"/>
              <a:t>IV.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772816"/>
            <a:ext cx="8064000" cy="4896544"/>
          </a:xfrm>
        </p:spPr>
        <p:txBody>
          <a:bodyPr/>
          <a:lstStyle/>
          <a:p>
            <a:pPr marL="0" indent="0" algn="just">
              <a:buNone/>
            </a:pPr>
            <a:r>
              <a:rPr lang="pl-PL" sz="2000" b="true" dirty="false"/>
              <a:t>Výdaje </a:t>
            </a:r>
            <a:r>
              <a:rPr lang="pl-PL" sz="2000" b="true" dirty="false" smtClean="false"/>
              <a:t>na </a:t>
            </a:r>
            <a:r>
              <a:rPr lang="pl-PL" sz="2000" b="true" dirty="false"/>
              <a:t>přímou podporu</a:t>
            </a:r>
            <a:r>
              <a:rPr lang="pl-PL" sz="2000" dirty="false"/>
              <a:t> </a:t>
            </a:r>
            <a:r>
              <a:rPr lang="pl-PL" sz="2000" dirty="false" smtClean="false"/>
              <a:t>(např. cestovné cílové skupiny, ubytování cílové skupiny) </a:t>
            </a:r>
            <a:r>
              <a:rPr lang="pl-PL" sz="2000" dirty="false"/>
              <a:t>se </a:t>
            </a:r>
            <a:r>
              <a:rPr lang="pl-PL" sz="2000" dirty="false" smtClean="false"/>
              <a:t>v soupisce SD-1 </a:t>
            </a:r>
            <a:r>
              <a:rPr lang="cs-CZ" sz="2000" dirty="false" smtClean="false"/>
              <a:t>ÚČETNÍ/DAŇOVÉ </a:t>
            </a:r>
            <a:r>
              <a:rPr lang="cs-CZ" sz="2000" dirty="false"/>
              <a:t>DOKLADY </a:t>
            </a:r>
            <a:r>
              <a:rPr lang="pl-PL" sz="2000" dirty="false" smtClean="false"/>
              <a:t>můžou zdávat kumulativně. V tomto případě je podkladem pro oprávněnost nárokování kumulativního výdaje </a:t>
            </a:r>
            <a:r>
              <a:rPr lang="pl-PL" sz="2000" b="true" dirty="false" smtClean="false"/>
              <a:t>přehledová tabulka</a:t>
            </a:r>
            <a:r>
              <a:rPr lang="pl-PL" sz="2000" dirty="false" smtClean="false"/>
              <a:t>, kde jsou výdaje na přímou podporu vedené jednotlivě. </a:t>
            </a:r>
            <a:r>
              <a:rPr lang="pl-PL" sz="2000" dirty="false"/>
              <a:t>Vzory přehledových tabulek jsou k dispozici na </a:t>
            </a:r>
            <a:r>
              <a:rPr lang="pl-PL" sz="2000" dirty="false">
                <a:hlinkClick r:id="rId3"/>
              </a:rPr>
              <a:t>https://www.esfcr.cz/pokyny-k-vyplneni-zpravy-o-realizaci-zadosti-o-platbu-a-zadosti-o-zmenu-opz</a:t>
            </a:r>
            <a:r>
              <a:rPr lang="pl-PL" sz="2000" dirty="false"/>
              <a:t>. </a:t>
            </a:r>
            <a:r>
              <a:rPr lang="pl-PL" sz="2000" dirty="false" smtClean="false"/>
              <a:t/>
            </a:r>
            <a:br>
              <a:rPr lang="pl-PL" sz="2000" dirty="false" smtClean="false"/>
            </a:br>
            <a:r>
              <a:rPr lang="pl-PL" sz="2000" dirty="false" smtClean="false"/>
              <a:t>Po </a:t>
            </a:r>
            <a:r>
              <a:rPr lang="pl-PL" sz="2000" dirty="false"/>
              <a:t>vložení přehledové tabulky do ISKP14+ je nezbytné ji opatřit elektronickým podpisem osoby oprávněné jednat za příjemce.</a:t>
            </a:r>
          </a:p>
          <a:p>
            <a:pPr marL="0" indent="0" algn="just">
              <a:buNone/>
            </a:pPr>
            <a:r>
              <a:rPr lang="cs-CZ" sz="2000" dirty="false" smtClean="false"/>
              <a:t>K výdajům na soupisce </a:t>
            </a:r>
            <a:r>
              <a:rPr lang="cs-CZ" sz="2000" dirty="false"/>
              <a:t>SD-1 ÚČETNÍ/DAŇOVÉ DOKLADY </a:t>
            </a:r>
            <a:r>
              <a:rPr lang="cs-CZ" sz="2000" dirty="false" smtClean="false"/>
              <a:t>se přikládá jako příloha příslušný účetní doklad ve formě </a:t>
            </a:r>
            <a:r>
              <a:rPr lang="cs-CZ" sz="2000" dirty="false" err="true" smtClean="false"/>
              <a:t>skenu</a:t>
            </a:r>
            <a:r>
              <a:rPr lang="cs-CZ" sz="2000" dirty="false" smtClean="false"/>
              <a:t>. </a:t>
            </a:r>
            <a:endParaRPr lang="cs-CZ" sz="20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00550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ŽÁDOST O PLATBU - </a:t>
            </a:r>
            <a:r>
              <a:rPr lang="cs-CZ" dirty="false" err="true"/>
              <a:t>záložKA</a:t>
            </a:r>
            <a:r>
              <a:rPr lang="cs-CZ" dirty="false"/>
              <a:t> SD-1 Účetní/daňové doklady </a:t>
            </a:r>
            <a:r>
              <a:rPr lang="cs-CZ" dirty="false" smtClean="false"/>
              <a:t>V</a:t>
            </a:r>
            <a:r>
              <a:rPr lang="cs-CZ" dirty="false"/>
              <a:t>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628800"/>
            <a:ext cx="8064000" cy="4680520"/>
          </a:xfrm>
        </p:spPr>
        <p:txBody>
          <a:bodyPr/>
          <a:lstStyle/>
          <a:p>
            <a:pPr marL="0" indent="0" algn="just">
              <a:buNone/>
            </a:pPr>
            <a:r>
              <a:rPr lang="cs-CZ" sz="2000" dirty="false"/>
              <a:t>Povinně se přikládá účetní doklad v případě, pokud částka z něj nárokovaná jako výdaj projektu, přesahuje 10.000,- Kč. Doklady, </a:t>
            </a:r>
            <a:r>
              <a:rPr lang="cs-CZ" sz="2000" dirty="false" smtClean="false"/>
              <a:t/>
            </a:r>
            <a:br>
              <a:rPr lang="cs-CZ" sz="2000" dirty="false" smtClean="false"/>
            </a:br>
            <a:r>
              <a:rPr lang="cs-CZ" sz="2000" dirty="false" smtClean="false"/>
              <a:t>z </a:t>
            </a:r>
            <a:r>
              <a:rPr lang="cs-CZ" sz="2000" dirty="false"/>
              <a:t>nichž je do projektu nárokovaná menší částka, není třeba jako přílohu </a:t>
            </a:r>
            <a:r>
              <a:rPr lang="cs-CZ" sz="2000" dirty="false" smtClean="false"/>
              <a:t>přikládat</a:t>
            </a:r>
            <a:r>
              <a:rPr lang="cs-CZ" sz="2000" dirty="false"/>
              <a:t>. </a:t>
            </a:r>
          </a:p>
          <a:p>
            <a:pPr marL="0" indent="0" algn="just">
              <a:buNone/>
            </a:pPr>
            <a:r>
              <a:rPr lang="cs-CZ" sz="2000" dirty="false" smtClean="false"/>
              <a:t>Pokud </a:t>
            </a:r>
            <a:r>
              <a:rPr lang="cs-CZ" sz="2000" dirty="false"/>
              <a:t>se doklad vztahuje k více </a:t>
            </a:r>
            <a:r>
              <a:rPr lang="cs-CZ" sz="2000" dirty="false" smtClean="false"/>
              <a:t>řádkům v soupisce, není potřeba vkládat doklad znovu</a:t>
            </a:r>
            <a:r>
              <a:rPr lang="cs-CZ" sz="2000" dirty="false"/>
              <a:t>. V tomto případě se do pole „Odkaz na umístění dokumentu“ uvede číslo </a:t>
            </a:r>
            <a:r>
              <a:rPr lang="cs-CZ" sz="2000" dirty="false" smtClean="false"/>
              <a:t>řádku v </a:t>
            </a:r>
            <a:r>
              <a:rPr lang="cs-CZ" sz="2000" dirty="false"/>
              <a:t>soupisce, pod </a:t>
            </a:r>
            <a:r>
              <a:rPr lang="cs-CZ" sz="2000" dirty="false" smtClean="false"/>
              <a:t>kterým </a:t>
            </a:r>
            <a:r>
              <a:rPr lang="cs-CZ" sz="2000" dirty="false"/>
              <a:t>byl dokument fyzicky </a:t>
            </a:r>
            <a:r>
              <a:rPr lang="cs-CZ" sz="2000" dirty="false" smtClean="false"/>
              <a:t>vložen (platí pro všechny soupisky).</a:t>
            </a:r>
            <a:endParaRPr lang="cs-CZ" sz="2000" dirty="false"/>
          </a:p>
          <a:p>
            <a:pPr marL="0" indent="0" algn="just">
              <a:buNone/>
            </a:pPr>
            <a:r>
              <a:rPr lang="cs-CZ" sz="2000" dirty="false" smtClean="false"/>
              <a:t>Po </a:t>
            </a:r>
            <a:r>
              <a:rPr lang="cs-CZ" sz="2000" dirty="false"/>
              <a:t>vyplnění údajů v </a:t>
            </a:r>
            <a:r>
              <a:rPr lang="cs-CZ" sz="2000" dirty="false" smtClean="false"/>
              <a:t>záložce </a:t>
            </a:r>
            <a:r>
              <a:rPr lang="cs-CZ" sz="2000" dirty="false"/>
              <a:t>SD-1 </a:t>
            </a:r>
            <a:r>
              <a:rPr lang="cs-CZ" sz="2000" dirty="false" smtClean="false"/>
              <a:t>ÚČETNÍ/DAŇOVÉ </a:t>
            </a:r>
            <a:r>
              <a:rPr lang="cs-CZ" sz="2000" dirty="false"/>
              <a:t>DOKLADY</a:t>
            </a:r>
            <a:r>
              <a:rPr lang="cs-CZ" sz="2000" dirty="false" smtClean="false"/>
              <a:t> je vhodné soupisku </a:t>
            </a:r>
            <a:r>
              <a:rPr lang="cs-CZ" sz="2000" b="true" dirty="false" smtClean="false"/>
              <a:t>vyexportovat </a:t>
            </a:r>
            <a:r>
              <a:rPr lang="cs-CZ" sz="2000" b="true" dirty="false"/>
              <a:t>ve formátu </a:t>
            </a:r>
            <a:r>
              <a:rPr lang="cs-CZ" sz="2000" b="true" dirty="false" err="true" smtClean="false"/>
              <a:t>xlsx</a:t>
            </a:r>
            <a:r>
              <a:rPr lang="cs-CZ" sz="2000" b="true" dirty="false" smtClean="false"/>
              <a:t> </a:t>
            </a:r>
            <a:r>
              <a:rPr lang="cs-CZ" sz="2000" b="true" dirty="false"/>
              <a:t>a přiložit </a:t>
            </a:r>
            <a:r>
              <a:rPr lang="cs-CZ" sz="2000" b="true" dirty="false" smtClean="false"/>
              <a:t>jako přílohu žádosti </a:t>
            </a:r>
            <a:r>
              <a:rPr lang="cs-CZ" sz="2000" b="true" dirty="false"/>
              <a:t>o platbu </a:t>
            </a:r>
            <a:r>
              <a:rPr lang="cs-CZ" sz="2000" dirty="false"/>
              <a:t>na záložce Dokumenty.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53540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Žádost o platbu - Záložka SD-2 </a:t>
            </a:r>
            <a:br>
              <a:rPr lang="cs-CZ" dirty="false" smtClean="false"/>
            </a:br>
            <a:r>
              <a:rPr lang="cs-CZ" dirty="false" smtClean="false"/>
              <a:t>LIDSKÉ ZDROJE I.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484784"/>
            <a:ext cx="8064448" cy="4896544"/>
          </a:xfrm>
        </p:spPr>
        <p:txBody>
          <a:bodyPr/>
          <a:lstStyle/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cs-CZ" sz="2000" b="true" dirty="false"/>
              <a:t>Záložka </a:t>
            </a:r>
            <a:r>
              <a:rPr lang="cs-CZ" sz="2000" b="true" dirty="false" smtClean="false"/>
              <a:t>SD-2 </a:t>
            </a:r>
            <a:r>
              <a:rPr lang="cs-CZ" sz="2000" b="true" dirty="false"/>
              <a:t>LIDSKÉ </a:t>
            </a:r>
            <a:r>
              <a:rPr lang="cs-CZ" sz="2000" b="true" dirty="false" smtClean="false"/>
              <a:t>ZDROJE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false" smtClean="false"/>
              <a:t>Na </a:t>
            </a:r>
            <a:r>
              <a:rPr lang="cs-CZ" sz="2000" dirty="false"/>
              <a:t>záložce </a:t>
            </a:r>
            <a:r>
              <a:rPr lang="cs-CZ" sz="2000" dirty="false" smtClean="false"/>
              <a:t>SD-2 </a:t>
            </a:r>
            <a:r>
              <a:rPr lang="cs-CZ" sz="2000" dirty="false"/>
              <a:t>LIDSKÉ </a:t>
            </a:r>
            <a:r>
              <a:rPr lang="cs-CZ" sz="2000" dirty="false" smtClean="false"/>
              <a:t>ZDROJE se zadávají výdaje, které jsou hrazené z kapitoly Osobní náklady. Vyplňují se údaje, které se vztahují ke konkrétnímu pracovněprávnímu vztahu, na základě kterého je pracovník zapojen do projektu.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false" smtClean="false"/>
              <a:t>Jedná se o tyto údaje: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sz="2000" dirty="false" smtClean="false"/>
              <a:t>Zkrácený </a:t>
            </a:r>
            <a:r>
              <a:rPr lang="cs-CZ" sz="2000" dirty="false"/>
              <a:t>název </a:t>
            </a:r>
            <a:r>
              <a:rPr lang="cs-CZ" sz="2000" dirty="false" smtClean="false"/>
              <a:t>subjektu, který výdaj uhradil (příjemce nebo partnera </a:t>
            </a:r>
            <a:r>
              <a:rPr lang="cs-CZ" sz="2000" dirty="false"/>
              <a:t>s finančním </a:t>
            </a:r>
            <a:r>
              <a:rPr lang="cs-CZ" sz="2000" dirty="false" smtClean="false"/>
              <a:t>příspěvkem).</a:t>
            </a:r>
            <a:endParaRPr lang="cs-CZ" sz="2000" dirty="false"/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sz="2000" dirty="false" smtClean="false"/>
              <a:t>Položka </a:t>
            </a:r>
            <a:r>
              <a:rPr lang="cs-CZ" sz="2000" dirty="false"/>
              <a:t>v rozpočtu </a:t>
            </a:r>
            <a:r>
              <a:rPr lang="cs-CZ" sz="2000" dirty="false" smtClean="false"/>
              <a:t>projektu, ze které je výdaj financován.</a:t>
            </a:r>
            <a:endParaRPr lang="cs-CZ" sz="2000" dirty="false"/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sz="2000" dirty="false" smtClean="false"/>
              <a:t>Identifikace </a:t>
            </a:r>
            <a:r>
              <a:rPr lang="cs-CZ" sz="2000" dirty="false"/>
              <a:t>kalendářního roku a měsíce, k němuž se vztahují osobní </a:t>
            </a:r>
            <a:r>
              <a:rPr lang="cs-CZ" sz="2000" dirty="false" smtClean="false"/>
              <a:t>náklady.</a:t>
            </a:r>
            <a:endParaRPr lang="cs-CZ" sz="2000" dirty="false"/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sz="2000" dirty="false"/>
              <a:t>Příjmení pracovníka, jméno pracovníka.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dirty="false"/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74985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Žádost o </a:t>
            </a:r>
            <a:r>
              <a:rPr lang="cs-CZ" dirty="false"/>
              <a:t>platbu - Záložka </a:t>
            </a:r>
            <a:r>
              <a:rPr lang="cs-CZ" dirty="false" smtClean="false"/>
              <a:t>SD-2 </a:t>
            </a:r>
            <a:br>
              <a:rPr lang="cs-CZ" dirty="false" smtClean="false"/>
            </a:br>
            <a:r>
              <a:rPr lang="cs-CZ" dirty="false" smtClean="false"/>
              <a:t>LIDSKÉ </a:t>
            </a:r>
            <a:r>
              <a:rPr lang="cs-CZ" dirty="false"/>
              <a:t>ZDROJE </a:t>
            </a:r>
            <a:r>
              <a:rPr lang="cs-CZ" dirty="false" smtClean="false"/>
              <a:t>II.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340768"/>
            <a:ext cx="7992440" cy="5517232"/>
          </a:xfrm>
        </p:spPr>
        <p:txBody>
          <a:bodyPr/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sz="2000" dirty="false"/>
              <a:t>Druh pracovněprávního vztahu. </a:t>
            </a:r>
            <a:endParaRPr lang="cs-CZ" sz="2000" dirty="false" smtClean="false"/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sz="2000" dirty="false" smtClean="false"/>
              <a:t>Fond pracovní doby u </a:t>
            </a:r>
            <a:r>
              <a:rPr lang="cs-CZ" sz="2000" dirty="false"/>
              <a:t>zaměstnavatele v daném měsíci v </a:t>
            </a:r>
            <a:r>
              <a:rPr lang="cs-CZ" sz="2000" dirty="false" smtClean="false"/>
              <a:t>hodinách (odpovídá údaji z PV v poli „Celkový počet hodin v rámci daného pracovněprávního vztahu“).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sz="2000" dirty="false" smtClean="false"/>
              <a:t>Počet </a:t>
            </a:r>
            <a:r>
              <a:rPr lang="cs-CZ" sz="2000" dirty="false"/>
              <a:t>odpracovaných hodin na </a:t>
            </a:r>
            <a:r>
              <a:rPr lang="cs-CZ" sz="2000" dirty="false" smtClean="false"/>
              <a:t>projektu (odpovídá údaji z PV v poli „Počet hodin relevantních pro projekt v režimu skutečně prokazovaných výdajů“).</a:t>
            </a:r>
            <a:endParaRPr lang="cs-CZ" sz="2000" dirty="false"/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sz="2000" dirty="false" smtClean="false"/>
              <a:t>Zúčtovaná </a:t>
            </a:r>
            <a:r>
              <a:rPr lang="cs-CZ" sz="2000" dirty="false"/>
              <a:t>hrubá mzda/plat v daném </a:t>
            </a:r>
            <a:r>
              <a:rPr lang="cs-CZ" sz="2000" dirty="false" smtClean="false"/>
              <a:t>měsíci.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sz="2000" dirty="false"/>
              <a:t>Jiné výdaje (odvádí se z nich </a:t>
            </a:r>
            <a:r>
              <a:rPr lang="cs-CZ" sz="2000" dirty="false" smtClean="false"/>
              <a:t>odvody).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sz="2000" dirty="false" smtClean="false"/>
              <a:t>Jiné </a:t>
            </a:r>
            <a:r>
              <a:rPr lang="cs-CZ" sz="2000" dirty="false"/>
              <a:t>výdaje (neodvádí se z nich odvody</a:t>
            </a:r>
            <a:r>
              <a:rPr lang="cs-CZ" sz="2000" dirty="false" smtClean="false"/>
              <a:t>) – např. FKSP, náhrada mzdy při pracovní neschopnosti hrazená zaměstnavatelem, příp. další relevantní výdaje.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sz="2000" dirty="false" smtClean="false"/>
              <a:t>Pojistné </a:t>
            </a:r>
            <a:r>
              <a:rPr lang="cs-CZ" sz="2000" dirty="false"/>
              <a:t>na sociální a zdravotní </a:t>
            </a:r>
            <a:r>
              <a:rPr lang="cs-CZ" sz="2000" dirty="false" smtClean="false"/>
              <a:t>pojištění.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sz="2000" dirty="false" smtClean="false"/>
              <a:t>Datum </a:t>
            </a:r>
            <a:r>
              <a:rPr lang="cs-CZ" sz="2000" dirty="false"/>
              <a:t>úhrady </a:t>
            </a:r>
            <a:r>
              <a:rPr lang="cs-CZ" sz="2000" dirty="false" smtClean="false"/>
              <a:t>výdaje (dle výpisu, pokladního dokladu).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dirty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dirty="false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false" smtClean="false"/>
              <a:t> </a:t>
            </a:r>
            <a:endParaRPr lang="cs-CZ" dirty="false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dirty="false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71962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Žádost o platbu - Záložka </a:t>
            </a:r>
            <a:r>
              <a:rPr lang="cs-CZ" sz="2800" dirty="false" smtClean="false"/>
              <a:t>SD-2 </a:t>
            </a:r>
            <a:br>
              <a:rPr lang="cs-CZ" sz="2800" dirty="false" smtClean="false"/>
            </a:br>
            <a:r>
              <a:rPr lang="cs-CZ" sz="2800" dirty="false" smtClean="false"/>
              <a:t>LIDSKÉ </a:t>
            </a:r>
            <a:r>
              <a:rPr lang="cs-CZ" sz="2800" dirty="false"/>
              <a:t>ZDROJE </a:t>
            </a:r>
            <a:r>
              <a:rPr lang="cs-CZ" sz="2800" dirty="false" smtClean="false"/>
              <a:t>III.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sz="2000" dirty="false"/>
              <a:t>Systém automaticky </a:t>
            </a:r>
            <a:r>
              <a:rPr lang="cs-CZ" sz="2000" dirty="false" smtClean="false"/>
              <a:t>doplní pole </a:t>
            </a:r>
            <a:r>
              <a:rPr lang="cs-CZ" sz="2000" dirty="false"/>
              <a:t>„Hodinová mzda/plat“, </a:t>
            </a:r>
            <a:r>
              <a:rPr lang="cs-CZ" sz="2000" dirty="false" smtClean="false"/>
              <a:t>„</a:t>
            </a:r>
            <a:r>
              <a:rPr lang="cs-CZ" sz="2000" dirty="false"/>
              <a:t>Mzdový/Platový výdaj“ a pole „Prokazované způsobilé osobní výdaje“.</a:t>
            </a:r>
          </a:p>
          <a:p>
            <a:pPr marL="0" indent="0" algn="just">
              <a:buNone/>
            </a:pPr>
            <a:r>
              <a:rPr lang="cs-CZ" sz="2000" dirty="false" smtClean="false"/>
              <a:t>K výdajům </a:t>
            </a:r>
            <a:r>
              <a:rPr lang="cs-CZ" sz="2000" dirty="false"/>
              <a:t>na </a:t>
            </a:r>
            <a:r>
              <a:rPr lang="cs-CZ" sz="2000" dirty="false" smtClean="false"/>
              <a:t>soupisce SD-2 </a:t>
            </a:r>
            <a:r>
              <a:rPr lang="cs-CZ" sz="2000" dirty="false"/>
              <a:t>LIDSKÉ ZDROJE </a:t>
            </a:r>
            <a:r>
              <a:rPr lang="cs-CZ" sz="2000" dirty="false" smtClean="false"/>
              <a:t>se přikládá jako příloha příslušný pracovní výkaz ve </a:t>
            </a:r>
            <a:r>
              <a:rPr lang="cs-CZ" sz="2000" dirty="false"/>
              <a:t>formě </a:t>
            </a:r>
            <a:r>
              <a:rPr lang="cs-CZ" sz="2000" dirty="false" err="true"/>
              <a:t>skenu</a:t>
            </a:r>
            <a:r>
              <a:rPr lang="cs-CZ" sz="2000" dirty="false"/>
              <a:t>. </a:t>
            </a:r>
            <a:r>
              <a:rPr lang="cs-CZ" sz="2000" dirty="false" smtClean="false"/>
              <a:t>Povinně se přikládá pracovní výkaz u výdaje, pokud uplatňovaná část osobních nákladů v projektu převyšuje 10.000,- Kč.</a:t>
            </a:r>
          </a:p>
          <a:p>
            <a:pPr marL="0" indent="0" algn="just">
              <a:buNone/>
            </a:pPr>
            <a:r>
              <a:rPr lang="cs-CZ" sz="2000" dirty="false" smtClean="false"/>
              <a:t>Po </a:t>
            </a:r>
            <a:r>
              <a:rPr lang="cs-CZ" sz="2000" dirty="false"/>
              <a:t>vyplnění údajů </a:t>
            </a:r>
            <a:r>
              <a:rPr lang="cs-CZ" sz="2000" dirty="false" smtClean="false"/>
              <a:t>na soupisce SD-2 </a:t>
            </a:r>
            <a:r>
              <a:rPr lang="cs-CZ" sz="2000" dirty="false"/>
              <a:t>LIDSKÉ ZDROJE </a:t>
            </a:r>
            <a:r>
              <a:rPr lang="cs-CZ" sz="2000" dirty="false" smtClean="false"/>
              <a:t>je vhodné </a:t>
            </a:r>
            <a:r>
              <a:rPr lang="cs-CZ" sz="2000" dirty="false"/>
              <a:t>soupisku </a:t>
            </a:r>
            <a:r>
              <a:rPr lang="cs-CZ" sz="2000" b="true" dirty="false"/>
              <a:t>vyexportovat ve formátu </a:t>
            </a:r>
            <a:r>
              <a:rPr lang="cs-CZ" sz="2000" b="true" dirty="false" err="true" smtClean="false"/>
              <a:t>xlsx</a:t>
            </a:r>
            <a:r>
              <a:rPr lang="cs-CZ" sz="2000" b="true" dirty="false" smtClean="false"/>
              <a:t> </a:t>
            </a:r>
            <a:r>
              <a:rPr lang="cs-CZ" sz="2000" b="true" dirty="false"/>
              <a:t>a přiložit </a:t>
            </a:r>
            <a:r>
              <a:rPr lang="cs-CZ" sz="2000" b="true" dirty="false" smtClean="false"/>
              <a:t>jako přílohu žádosti </a:t>
            </a:r>
            <a:r>
              <a:rPr lang="cs-CZ" sz="2000" b="true" dirty="false"/>
              <a:t>o platbu </a:t>
            </a:r>
            <a:r>
              <a:rPr lang="cs-CZ" sz="2000" dirty="false"/>
              <a:t>na záložce Dokumenty.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26816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false" err="true" smtClean="false"/>
              <a:t>PRACOVNí</a:t>
            </a:r>
            <a:r>
              <a:rPr lang="cs-CZ" altLang="cs-CZ" dirty="false" smtClean="false"/>
              <a:t> výkazy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5328592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  <a:defRPr/>
            </a:pPr>
            <a:r>
              <a:rPr lang="cs-CZ" sz="1600" dirty="false" smtClean="false"/>
              <a:t>Pracovní </a:t>
            </a:r>
            <a:r>
              <a:rPr lang="cs-CZ" sz="1600" dirty="false"/>
              <a:t>výkazy jsou u pracovníků projektu vyžadovány </a:t>
            </a:r>
            <a:r>
              <a:rPr lang="cs-CZ" sz="1600" b="true" dirty="false"/>
              <a:t>jen při výskytu alespoň jedné z následujících 2 okolností:</a:t>
            </a:r>
          </a:p>
          <a:p>
            <a:pPr marL="342900" indent="-342900" algn="just">
              <a:lnSpc>
                <a:spcPct val="100000"/>
              </a:lnSpc>
              <a:buFont typeface="+mj-lt"/>
              <a:buAutoNum type="alphaLcParenR"/>
              <a:defRPr/>
            </a:pPr>
            <a:r>
              <a:rPr lang="cs-CZ" sz="1600" dirty="false" smtClean="false"/>
              <a:t>u pracovníka</a:t>
            </a:r>
            <a:r>
              <a:rPr lang="cs-CZ" sz="1600" dirty="false"/>
              <a:t>, který v rámci daného pracovněprávního vztahu  vykonává </a:t>
            </a:r>
            <a:r>
              <a:rPr lang="cs-CZ" sz="1600" b="true" dirty="false"/>
              <a:t>činnosti pro projekt i mimo </a:t>
            </a:r>
            <a:r>
              <a:rPr lang="cs-CZ" sz="1600" b="true" dirty="false" smtClean="false"/>
              <a:t>projekt</a:t>
            </a:r>
            <a:r>
              <a:rPr lang="cs-CZ" sz="1600" dirty="false" smtClean="false"/>
              <a:t>,</a:t>
            </a:r>
          </a:p>
          <a:p>
            <a:pPr marL="342900" indent="-342900" algn="just">
              <a:lnSpc>
                <a:spcPct val="100000"/>
              </a:lnSpc>
              <a:buFont typeface="+mj-lt"/>
              <a:buAutoNum type="alphaLcParenR"/>
              <a:defRPr/>
            </a:pPr>
            <a:r>
              <a:rPr lang="cs-CZ" sz="1600" dirty="false"/>
              <a:t>j</a:t>
            </a:r>
            <a:r>
              <a:rPr lang="cs-CZ" sz="1600" dirty="false" smtClean="false"/>
              <a:t>edná </a:t>
            </a:r>
            <a:r>
              <a:rPr lang="cs-CZ" sz="1600" dirty="false"/>
              <a:t>se o projekt, ve kterém se využívají nepřímé náklady, a popis pracovní činnosti u dané pracovní pozice obsahuje činnosti spadající jak do přímých, tak do nepřímých </a:t>
            </a:r>
            <a:r>
              <a:rPr lang="cs-CZ" sz="1600" dirty="false" smtClean="false"/>
              <a:t>nákladů, </a:t>
            </a:r>
            <a:endParaRPr lang="cs-CZ" sz="1600" dirty="false"/>
          </a:p>
          <a:p>
            <a:pPr marL="361950" indent="-361950" algn="just">
              <a:lnSpc>
                <a:spcPct val="100000"/>
              </a:lnSpc>
              <a:buFont typeface="+mj-lt"/>
              <a:buAutoNum type="alphaLcParenR"/>
              <a:defRPr/>
            </a:pPr>
            <a:r>
              <a:rPr lang="cs-CZ" sz="1600" dirty="false" smtClean="false"/>
              <a:t>zaměstnanci (splněna alespoň jedna z podmínek), u kterých OPZ </a:t>
            </a:r>
            <a:r>
              <a:rPr lang="cs-CZ" sz="1600" dirty="false"/>
              <a:t>neplatí konkrétně </a:t>
            </a:r>
            <a:r>
              <a:rPr lang="cs-CZ" sz="1600" dirty="false" smtClean="false"/>
              <a:t>podíl </a:t>
            </a:r>
            <a:r>
              <a:rPr lang="cs-CZ" sz="1600" dirty="false"/>
              <a:t>z úvazku, ale z projektu se jim hradí mimořádná odměna. </a:t>
            </a:r>
            <a:endParaRPr lang="cs-CZ" sz="1600" dirty="false" smtClean="false"/>
          </a:p>
          <a:p>
            <a:pPr algn="just">
              <a:lnSpc>
                <a:spcPct val="100000"/>
              </a:lnSpc>
              <a:defRPr/>
            </a:pPr>
            <a:r>
              <a:rPr lang="cs-CZ" altLang="cs-CZ" sz="1600" dirty="false" smtClean="false"/>
              <a:t>Osoby, které jsou hrazeny pouze z NN nebo nesplňují jednu z výše zmíněných podmínek, </a:t>
            </a:r>
            <a:r>
              <a:rPr lang="cs-CZ" altLang="cs-CZ" sz="1600" b="true" dirty="false" smtClean="false"/>
              <a:t>nezpracovávají pracovní výkazy.</a:t>
            </a:r>
          </a:p>
          <a:p>
            <a:pPr algn="just">
              <a:lnSpc>
                <a:spcPct val="100000"/>
              </a:lnSpc>
              <a:spcAft>
                <a:spcPts val="1000"/>
              </a:spcAft>
              <a:defRPr/>
            </a:pPr>
            <a:r>
              <a:rPr lang="cs-CZ" altLang="cs-CZ" sz="1600" dirty="false" smtClean="false"/>
              <a:t>Zpracovávají se </a:t>
            </a:r>
            <a:r>
              <a:rPr lang="cs-CZ" altLang="cs-CZ" sz="1600" b="true" dirty="false" smtClean="false"/>
              <a:t>měsíčně. K </a:t>
            </a:r>
            <a:r>
              <a:rPr lang="cs-CZ" altLang="cs-CZ" sz="1600" b="true" dirty="false" err="true" smtClean="false"/>
              <a:t>ZoR</a:t>
            </a:r>
            <a:r>
              <a:rPr lang="cs-CZ" altLang="cs-CZ" sz="1600" b="true" dirty="false" smtClean="false"/>
              <a:t> </a:t>
            </a:r>
            <a:r>
              <a:rPr lang="cs-CZ" altLang="cs-CZ" sz="1600" dirty="false" smtClean="false"/>
              <a:t>se dokládají pouze PV, v rámci kterých je nárokována odměna</a:t>
            </a:r>
            <a:r>
              <a:rPr lang="cs-CZ" altLang="cs-CZ" sz="1600" b="true" dirty="false" smtClean="false"/>
              <a:t> nad 10 tisíc korun. </a:t>
            </a:r>
          </a:p>
          <a:p>
            <a:pPr algn="just">
              <a:lnSpc>
                <a:spcPct val="100000"/>
              </a:lnSpc>
              <a:spcAft>
                <a:spcPts val="1000"/>
              </a:spcAft>
              <a:defRPr/>
            </a:pPr>
            <a:r>
              <a:rPr lang="cs-CZ" altLang="cs-CZ" sz="1600" dirty="false" smtClean="false"/>
              <a:t>Uvádí se pouze </a:t>
            </a:r>
            <a:r>
              <a:rPr lang="cs-CZ" altLang="cs-CZ" sz="1600" b="true" dirty="false" smtClean="false"/>
              <a:t>skupiny činností </a:t>
            </a:r>
            <a:r>
              <a:rPr lang="cs-CZ" altLang="cs-CZ" sz="1600" dirty="false" smtClean="false"/>
              <a:t>– kolik času na dané činnosti pracovník strávil. 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/>
            </a:pPr>
            <a:r>
              <a:rPr lang="cs-CZ" altLang="cs-CZ" sz="1600" b="true" dirty="false" smtClean="false"/>
              <a:t>PV a Příklady </a:t>
            </a:r>
            <a:r>
              <a:rPr lang="cs-CZ" altLang="cs-CZ" sz="1600" b="true" dirty="false"/>
              <a:t>vykonávaných činností: </a:t>
            </a:r>
            <a:r>
              <a:rPr lang="cs-CZ" altLang="cs-CZ" sz="1600" dirty="false" smtClean="false">
                <a:solidFill>
                  <a:srgbClr val="00B0F0"/>
                </a:solidFill>
                <a:hlinkClick r:id="rId3"/>
              </a:rPr>
              <a:t>https</a:t>
            </a:r>
            <a:r>
              <a:rPr lang="cs-CZ" altLang="cs-CZ" sz="1600" dirty="false">
                <a:solidFill>
                  <a:srgbClr val="00B0F0"/>
                </a:solidFill>
                <a:hlinkClick r:id="rId3"/>
              </a:rPr>
              <a:t>://</a:t>
            </a:r>
            <a:r>
              <a:rPr lang="cs-CZ" altLang="cs-CZ" sz="1600" dirty="false" smtClean="false">
                <a:solidFill>
                  <a:srgbClr val="00B0F0"/>
                </a:solidFill>
                <a:hlinkClick r:id="rId3"/>
              </a:rPr>
              <a:t>www.esfcr.cz/pracovni-vykaz-opz</a:t>
            </a:r>
            <a:endParaRPr lang="cs-CZ" altLang="cs-CZ" sz="1600" dirty="false">
              <a:solidFill>
                <a:srgbClr val="00B0F0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cs-CZ" sz="18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>
                <a:solidFill>
                  <a:srgbClr val="084A8B"/>
                </a:solidFill>
              </a:rPr>
              <a:pPr/>
              <a:t>38</a:t>
            </a:fld>
            <a:endParaRPr lang="cs-CZ" dirty="false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76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Žádost o </a:t>
            </a:r>
            <a:r>
              <a:rPr lang="cs-CZ" dirty="false" smtClean="false"/>
              <a:t>platbu – Záložka SD-3 </a:t>
            </a:r>
            <a:r>
              <a:rPr lang="cs-CZ" dirty="false"/>
              <a:t>CESTOVNÍ NÁHRADY </a:t>
            </a:r>
            <a:r>
              <a:rPr lang="cs-CZ" dirty="false" smtClean="false"/>
              <a:t>I.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84784"/>
            <a:ext cx="8064000" cy="4752528"/>
          </a:xfrm>
        </p:spPr>
        <p:txBody>
          <a:bodyPr/>
          <a:lstStyle/>
          <a:p>
            <a:pPr marL="0" indent="0" algn="just">
              <a:buNone/>
            </a:pPr>
            <a:r>
              <a:rPr lang="cs-CZ" b="true" dirty="false" smtClean="false"/>
              <a:t>Záložka SD-3 CESTOVNÍ </a:t>
            </a:r>
            <a:r>
              <a:rPr lang="cs-CZ" b="true" dirty="false"/>
              <a:t>NÁHRADY</a:t>
            </a:r>
          </a:p>
          <a:p>
            <a:pPr marL="0" indent="0" algn="just">
              <a:buNone/>
            </a:pPr>
            <a:r>
              <a:rPr lang="cs-CZ" dirty="false" smtClean="false"/>
              <a:t>Na záložce SD-3 </a:t>
            </a:r>
            <a:r>
              <a:rPr lang="cs-CZ" dirty="false"/>
              <a:t>CESTOVNÍ </a:t>
            </a:r>
            <a:r>
              <a:rPr lang="cs-CZ" dirty="false" smtClean="false"/>
              <a:t>NÁHRADY se vyplňují výdaje, které jsou hrazené z kapitoly rozpočtu Cestovné           (v případě výzvy č.66 se jedná o výdaje na zahraniční pracovní cesty členů RT, příp. výdaje na zahraniční experty v projektu).</a:t>
            </a:r>
            <a:endParaRPr lang="cs-CZ" dirty="false"/>
          </a:p>
          <a:p>
            <a:pPr marL="0" indent="0" algn="just">
              <a:buNone/>
            </a:pPr>
            <a:r>
              <a:rPr lang="cs-CZ" dirty="false" smtClean="false"/>
              <a:t>Na soupisce SD-3 CESTOVNÍ </a:t>
            </a:r>
            <a:r>
              <a:rPr lang="cs-CZ" dirty="false"/>
              <a:t>NÁHRADY </a:t>
            </a:r>
            <a:r>
              <a:rPr lang="cs-CZ" dirty="false" smtClean="false"/>
              <a:t>se vyplňuje: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dirty="false" smtClean="false"/>
              <a:t>Název subjektu, který uhradil daný výdaj </a:t>
            </a:r>
            <a:r>
              <a:rPr lang="cs-CZ" dirty="false"/>
              <a:t>(</a:t>
            </a:r>
            <a:r>
              <a:rPr lang="cs-CZ" dirty="false" smtClean="false"/>
              <a:t>příjemce nebo partnera </a:t>
            </a:r>
            <a:r>
              <a:rPr lang="cs-CZ" dirty="false"/>
              <a:t>s finančním příspěvkem</a:t>
            </a:r>
            <a:r>
              <a:rPr lang="cs-CZ" dirty="false" smtClean="false"/>
              <a:t>).</a:t>
            </a:r>
            <a:endParaRPr lang="cs-CZ" dirty="false"/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dirty="false"/>
              <a:t>Položka v rozpočtu </a:t>
            </a:r>
            <a:r>
              <a:rPr lang="cs-CZ" dirty="false" smtClean="false"/>
              <a:t>projektu, ze které je výdaj financován.</a:t>
            </a:r>
            <a:endParaRPr lang="cs-CZ" dirty="false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dirty="false"/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58886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Zpráva o realizaci </a:t>
            </a:r>
            <a:r>
              <a:rPr lang="cs-CZ" dirty="false" smtClean="false"/>
              <a:t>projektu </a:t>
            </a:r>
            <a:br>
              <a:rPr lang="cs-CZ" dirty="false" smtClean="false"/>
            </a:br>
            <a:r>
              <a:rPr lang="cs-CZ" dirty="false" smtClean="false"/>
              <a:t>úvod II. 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cs-CZ" dirty="false" smtClean="false"/>
              <a:t>Po vypracování </a:t>
            </a:r>
            <a:r>
              <a:rPr lang="cs-CZ" dirty="false" err="true" smtClean="false"/>
              <a:t>ZoR</a:t>
            </a:r>
            <a:r>
              <a:rPr lang="cs-CZ" dirty="false" smtClean="false"/>
              <a:t> a </a:t>
            </a:r>
            <a:r>
              <a:rPr lang="cs-CZ" dirty="false" err="true" smtClean="false"/>
              <a:t>ŽoP</a:t>
            </a:r>
            <a:r>
              <a:rPr lang="cs-CZ" dirty="false" smtClean="false"/>
              <a:t> příjemcem v IS KP14+ následuje:</a:t>
            </a:r>
          </a:p>
          <a:p>
            <a:r>
              <a:rPr lang="cs-CZ" dirty="false" smtClean="false"/>
              <a:t>Kontrola</a:t>
            </a:r>
            <a:endParaRPr lang="cs-CZ" dirty="false"/>
          </a:p>
          <a:p>
            <a:r>
              <a:rPr lang="cs-CZ" dirty="false"/>
              <a:t>Finalizace </a:t>
            </a:r>
          </a:p>
          <a:p>
            <a:r>
              <a:rPr lang="cs-CZ" dirty="false"/>
              <a:t>Podpis</a:t>
            </a:r>
          </a:p>
          <a:p>
            <a:pPr marL="0" indent="0">
              <a:buNone/>
            </a:pPr>
            <a:r>
              <a:rPr lang="cs-CZ" b="true" dirty="false"/>
              <a:t>Po </a:t>
            </a:r>
            <a:r>
              <a:rPr lang="cs-CZ" b="true" dirty="false" err="true" smtClean="false"/>
              <a:t>finalizování</a:t>
            </a:r>
            <a:r>
              <a:rPr lang="cs-CZ" b="true" dirty="false" smtClean="false"/>
              <a:t> </a:t>
            </a:r>
            <a:r>
              <a:rPr lang="cs-CZ" b="true" dirty="false"/>
              <a:t>zprávy </a:t>
            </a:r>
            <a:r>
              <a:rPr lang="cs-CZ" b="true" dirty="false" smtClean="false"/>
              <a:t>již </a:t>
            </a:r>
            <a:r>
              <a:rPr lang="cs-CZ" b="true" dirty="false"/>
              <a:t>nelze </a:t>
            </a:r>
            <a:r>
              <a:rPr lang="cs-CZ" b="true" dirty="false" smtClean="false"/>
              <a:t>dělat žádné změny.</a:t>
            </a:r>
            <a:endParaRPr lang="cs-CZ" b="true" dirty="false"/>
          </a:p>
          <a:p>
            <a:r>
              <a:rPr lang="cs-CZ" b="true" dirty="false" smtClean="false"/>
              <a:t>Lhůty</a:t>
            </a:r>
            <a:r>
              <a:rPr lang="cs-CZ" dirty="false" smtClean="false"/>
              <a:t> – nedoručení </a:t>
            </a:r>
            <a:r>
              <a:rPr lang="cs-CZ" dirty="false" err="true" smtClean="false"/>
              <a:t>ZoR</a:t>
            </a:r>
            <a:r>
              <a:rPr lang="cs-CZ" dirty="false" smtClean="false"/>
              <a:t> v termínu, </a:t>
            </a:r>
            <a:r>
              <a:rPr lang="cs-CZ" dirty="false"/>
              <a:t>pokud </a:t>
            </a:r>
            <a:r>
              <a:rPr lang="cs-CZ" dirty="false" smtClean="false"/>
              <a:t>bude prodlení </a:t>
            </a:r>
            <a:r>
              <a:rPr lang="cs-CZ" dirty="false"/>
              <a:t>trvat 7 kalendářních dní a více </a:t>
            </a:r>
            <a:r>
              <a:rPr lang="cs-CZ" dirty="false" smtClean="false"/>
              <a:t>- sankce viz Rozhodnutí o poskytnutí dotace.</a:t>
            </a:r>
          </a:p>
          <a:p>
            <a:endParaRPr lang="cs-CZ" dirty="false"/>
          </a:p>
          <a:p>
            <a:pPr algn="just"/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00463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60000" y="332656"/>
            <a:ext cx="8424000" cy="747344"/>
          </a:xfrm>
        </p:spPr>
        <p:txBody>
          <a:bodyPr/>
          <a:lstStyle/>
          <a:p>
            <a:pPr algn="ctr"/>
            <a:r>
              <a:rPr lang="cs-CZ" dirty="false" smtClean="false"/>
              <a:t>Žádost o platbu – Záložka SD-3 </a:t>
            </a:r>
            <a:r>
              <a:rPr lang="cs-CZ" dirty="false"/>
              <a:t>CESTOVNÍ NÁHRADY </a:t>
            </a:r>
            <a:r>
              <a:rPr lang="cs-CZ" dirty="false" smtClean="false"/>
              <a:t>II.</a:t>
            </a:r>
            <a:r>
              <a:rPr lang="cs-CZ" dirty="false"/>
              <a:t/>
            </a:r>
            <a:br>
              <a:rPr lang="cs-CZ" dirty="false"/>
            </a:b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340768"/>
            <a:ext cx="8064448" cy="4779232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cs-CZ" dirty="false"/>
              <a:t>Číslo účetního dokladu v účetnictví (příjemce / partnera s finančním příspěvkem</a:t>
            </a:r>
            <a:r>
              <a:rPr lang="cs-CZ" dirty="false" smtClean="false"/>
              <a:t>).</a:t>
            </a:r>
          </a:p>
          <a:p>
            <a:pPr algn="just">
              <a:spcBef>
                <a:spcPts val="0"/>
              </a:spcBef>
            </a:pPr>
            <a:r>
              <a:rPr lang="cs-CZ" dirty="false" smtClean="false"/>
              <a:t>Příjmení pracovníka, jméno pracovníka.</a:t>
            </a:r>
            <a:endParaRPr lang="cs-CZ" dirty="false"/>
          </a:p>
          <a:p>
            <a:pPr algn="just">
              <a:spcBef>
                <a:spcPts val="0"/>
              </a:spcBef>
            </a:pPr>
            <a:r>
              <a:rPr lang="cs-CZ" dirty="false"/>
              <a:t>Druh pracovní </a:t>
            </a:r>
            <a:r>
              <a:rPr lang="cs-CZ" dirty="false" smtClean="false"/>
              <a:t>cesty.</a:t>
            </a:r>
          </a:p>
          <a:p>
            <a:pPr algn="just">
              <a:spcBef>
                <a:spcPts val="0"/>
              </a:spcBef>
            </a:pPr>
            <a:r>
              <a:rPr lang="cs-CZ" dirty="false" smtClean="false"/>
              <a:t>Účel </a:t>
            </a:r>
            <a:r>
              <a:rPr lang="cs-CZ" dirty="false"/>
              <a:t>pracovní </a:t>
            </a:r>
            <a:r>
              <a:rPr lang="cs-CZ" dirty="false" smtClean="false"/>
              <a:t>cesty.</a:t>
            </a:r>
            <a:endParaRPr lang="pl-PL" dirty="false"/>
          </a:p>
          <a:p>
            <a:pPr algn="just">
              <a:spcBef>
                <a:spcPts val="0"/>
              </a:spcBef>
            </a:pPr>
            <a:r>
              <a:rPr lang="pl-PL" dirty="false" smtClean="false"/>
              <a:t>Datum </a:t>
            </a:r>
            <a:r>
              <a:rPr lang="pl-PL" dirty="false"/>
              <a:t>zahájení pracovní </a:t>
            </a:r>
            <a:r>
              <a:rPr lang="pl-PL" dirty="false" smtClean="false"/>
              <a:t>cesty, datum </a:t>
            </a:r>
            <a:r>
              <a:rPr lang="pl-PL" dirty="false"/>
              <a:t>ukončení pracovní </a:t>
            </a:r>
            <a:r>
              <a:rPr lang="pl-PL" dirty="false" smtClean="false"/>
              <a:t>cesty.</a:t>
            </a:r>
            <a:endParaRPr lang="pl-PL" dirty="false"/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pl-PL" dirty="false" smtClean="false"/>
              <a:t>Prokazované </a:t>
            </a:r>
            <a:r>
              <a:rPr lang="pl-PL" dirty="false"/>
              <a:t>způsobilé výdaje </a:t>
            </a:r>
            <a:r>
              <a:rPr lang="pl-PL" dirty="false" smtClean="false"/>
              <a:t>na </a:t>
            </a:r>
            <a:r>
              <a:rPr lang="pl-PL" dirty="false"/>
              <a:t>pracovní </a:t>
            </a:r>
            <a:r>
              <a:rPr lang="pl-PL" dirty="false" smtClean="false"/>
              <a:t>cestu (veškeré výdaje, které příjemce / partner s finančním příspěvkem vynaložil na zahraniční pracovní cestu, příp. výdaje na zahraniční experty v projektu).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45995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Žádost o </a:t>
            </a:r>
            <a:r>
              <a:rPr lang="cs-CZ" dirty="false" smtClean="false"/>
              <a:t>platbu – záložka SD-3 </a:t>
            </a:r>
            <a:r>
              <a:rPr lang="cs-CZ" dirty="false"/>
              <a:t>CESTOVNÍ </a:t>
            </a:r>
            <a:r>
              <a:rPr lang="cs-CZ" dirty="false" smtClean="false"/>
              <a:t>NÁHRADY III.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false"/>
              <a:t>K výdajům na </a:t>
            </a:r>
            <a:r>
              <a:rPr lang="cs-CZ" dirty="false" smtClean="false"/>
              <a:t>záložce SD-3 </a:t>
            </a:r>
            <a:r>
              <a:rPr lang="cs-CZ" dirty="false"/>
              <a:t>CESTOVNÍ </a:t>
            </a:r>
            <a:r>
              <a:rPr lang="cs-CZ" dirty="false" smtClean="false"/>
              <a:t>NÁHRADY se </a:t>
            </a:r>
            <a:r>
              <a:rPr lang="cs-CZ" dirty="false"/>
              <a:t>přikládá příslušný </a:t>
            </a:r>
            <a:r>
              <a:rPr lang="cs-CZ" dirty="false" smtClean="false"/>
              <a:t>doklad </a:t>
            </a:r>
            <a:r>
              <a:rPr lang="cs-CZ" dirty="false"/>
              <a:t>ve formě </a:t>
            </a:r>
            <a:r>
              <a:rPr lang="cs-CZ" dirty="false" err="true" smtClean="false"/>
              <a:t>skenu</a:t>
            </a:r>
            <a:r>
              <a:rPr lang="cs-CZ" dirty="false"/>
              <a:t> </a:t>
            </a:r>
            <a:r>
              <a:rPr lang="cs-CZ" dirty="false" smtClean="false"/>
              <a:t>(doklady k vyúčtování zahraniční pracovní cesty zaměstnance příjemce / </a:t>
            </a:r>
            <a:r>
              <a:rPr lang="cs-CZ" dirty="false"/>
              <a:t>partnera s finančním </a:t>
            </a:r>
            <a:r>
              <a:rPr lang="cs-CZ" dirty="false" smtClean="false"/>
              <a:t>příspěvkem a pod.).</a:t>
            </a:r>
          </a:p>
          <a:p>
            <a:pPr marL="0" indent="0" algn="just">
              <a:buNone/>
            </a:pPr>
            <a:r>
              <a:rPr lang="cs-CZ" dirty="false"/>
              <a:t>Po vyplnění údajů na soupisce </a:t>
            </a:r>
            <a:r>
              <a:rPr lang="cs-CZ" dirty="false" smtClean="false"/>
              <a:t>SD-3 </a:t>
            </a:r>
            <a:r>
              <a:rPr lang="cs-CZ" dirty="false"/>
              <a:t>CESTOVNÍ NÁHRADY </a:t>
            </a:r>
            <a:r>
              <a:rPr lang="cs-CZ" dirty="false" smtClean="false"/>
              <a:t>je </a:t>
            </a:r>
            <a:r>
              <a:rPr lang="cs-CZ" dirty="false"/>
              <a:t>nutné soupisku </a:t>
            </a:r>
            <a:r>
              <a:rPr lang="cs-CZ" b="true" dirty="false"/>
              <a:t>vyexportovat ve formátu </a:t>
            </a:r>
            <a:r>
              <a:rPr lang="cs-CZ" b="true" dirty="false" err="true" smtClean="false"/>
              <a:t>xlsx</a:t>
            </a:r>
            <a:r>
              <a:rPr lang="cs-CZ" b="true" dirty="false" smtClean="false"/>
              <a:t> </a:t>
            </a:r>
            <a:r>
              <a:rPr lang="cs-CZ" b="true" dirty="false"/>
              <a:t>a přiložit jako přílohu žádosti o platbu </a:t>
            </a:r>
            <a:r>
              <a:rPr lang="cs-CZ" dirty="false"/>
              <a:t>na záložce Dokumenty.</a:t>
            </a:r>
          </a:p>
          <a:p>
            <a:pPr marL="0" indent="0">
              <a:buNone/>
            </a:pPr>
            <a:endParaRPr lang="cs-CZ" dirty="false" smtClean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31272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smtClean="false"/>
              <a:t>Žádost o </a:t>
            </a:r>
            <a:r>
              <a:rPr lang="cs-CZ" sz="2800" dirty="false"/>
              <a:t>platbu – záložka SOUPISKA </a:t>
            </a:r>
            <a:r>
              <a:rPr lang="cs-CZ" sz="2800" dirty="false" smtClean="false"/>
              <a:t>PŘÍJMŮ, záložka nezpůsobilé výdaje 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467544" y="1412776"/>
            <a:ext cx="8136456" cy="4824536"/>
          </a:xfrm>
        </p:spPr>
        <p:txBody>
          <a:bodyPr/>
          <a:lstStyle/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cs-CZ" b="true" dirty="false" smtClean="false"/>
              <a:t>Záložka SOUPISKA </a:t>
            </a:r>
            <a:r>
              <a:rPr lang="cs-CZ" b="true" dirty="false"/>
              <a:t>PŘÍJMŮ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cs-CZ" dirty="false" smtClean="false"/>
              <a:t>Záložka </a:t>
            </a:r>
            <a:r>
              <a:rPr lang="cs-CZ" dirty="false"/>
              <a:t>SOUPISKA </a:t>
            </a:r>
            <a:r>
              <a:rPr lang="cs-CZ" dirty="false" smtClean="false"/>
              <a:t>PŘÍJMŮ  - příjmy </a:t>
            </a:r>
            <a:r>
              <a:rPr lang="cs-CZ" dirty="false"/>
              <a:t>nad povinné spolufinancování, které snižují dotaci a vztahují </a:t>
            </a:r>
            <a:r>
              <a:rPr lang="cs-CZ" dirty="false" smtClean="false"/>
              <a:t>se                         </a:t>
            </a:r>
            <a:r>
              <a:rPr lang="cs-CZ" dirty="false"/>
              <a:t>k </a:t>
            </a:r>
            <a:r>
              <a:rPr lang="cs-CZ" dirty="false" smtClean="false"/>
              <a:t>projektu. </a:t>
            </a:r>
            <a:r>
              <a:rPr lang="cs-CZ" dirty="false"/>
              <a:t>Příjmem </a:t>
            </a:r>
            <a:r>
              <a:rPr lang="cs-CZ" dirty="false" smtClean="false"/>
              <a:t>projektu nejsou: např. úroky na bankovních účtech, platby, které příjemce obdrží ze smluvních pokut v důsledku porušení smlouvy.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dirty="false" smtClean="false"/>
          </a:p>
          <a:p>
            <a:pPr marL="0" indent="0" algn="just">
              <a:spcBef>
                <a:spcPts val="0"/>
              </a:spcBef>
              <a:buNone/>
            </a:pPr>
            <a:r>
              <a:rPr lang="cs-CZ" b="true" dirty="false" smtClean="false"/>
              <a:t>Záložka NEZPŮSOBILÉ VÝDAJE</a:t>
            </a:r>
            <a:endParaRPr lang="cs-CZ" b="true" dirty="false"/>
          </a:p>
          <a:p>
            <a:pPr marL="0" indent="0" algn="just">
              <a:buNone/>
            </a:pPr>
            <a:r>
              <a:rPr lang="cs-CZ" dirty="false" smtClean="false"/>
              <a:t>Záložku </a:t>
            </a:r>
            <a:r>
              <a:rPr lang="cs-CZ" dirty="false"/>
              <a:t>příjemce nevyplňuje.</a:t>
            </a:r>
          </a:p>
          <a:p>
            <a:pPr marL="0" indent="0">
              <a:buNone/>
            </a:pPr>
            <a:endParaRPr lang="cs-CZ" sz="4000" b="true" dirty="false"/>
          </a:p>
          <a:p>
            <a:pPr marL="0" indent="0">
              <a:buNone/>
            </a:pPr>
            <a:endParaRPr lang="cs-CZ" sz="3200" b="tru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25292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Žádost o platbu – záložka  Dokumenty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467544" y="1484784"/>
            <a:ext cx="8064000" cy="468004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cs-CZ" b="true" dirty="false" smtClean="false"/>
              <a:t>Záložka DOKUMENTY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false" smtClean="false"/>
              <a:t>Na záložce DOKUMENTY je </a:t>
            </a:r>
            <a:r>
              <a:rPr lang="cs-CZ" dirty="false"/>
              <a:t>možnost vkládat přílohy </a:t>
            </a:r>
            <a:r>
              <a:rPr lang="cs-CZ" dirty="false" smtClean="false"/>
              <a:t/>
            </a:r>
            <a:br>
              <a:rPr lang="cs-CZ" dirty="false" smtClean="false"/>
            </a:br>
            <a:r>
              <a:rPr lang="cs-CZ" dirty="false" smtClean="false"/>
              <a:t>k </a:t>
            </a:r>
            <a:r>
              <a:rPr lang="cs-CZ" dirty="false"/>
              <a:t>žádosti o platbu. Jedná se o </a:t>
            </a:r>
            <a:r>
              <a:rPr lang="cs-CZ" dirty="false" smtClean="false"/>
              <a:t>přílohy</a:t>
            </a:r>
            <a:r>
              <a:rPr lang="cs-CZ" dirty="false"/>
              <a:t>, které nejsou zařazené jako přílohy k výdajům v dílčích </a:t>
            </a:r>
            <a:r>
              <a:rPr lang="cs-CZ" dirty="false" smtClean="false"/>
              <a:t>soupiskách, </a:t>
            </a:r>
            <a:r>
              <a:rPr lang="cs-CZ" dirty="false"/>
              <a:t>např. </a:t>
            </a:r>
            <a:r>
              <a:rPr lang="cs-CZ" dirty="false" smtClean="false"/>
              <a:t>vyexportované </a:t>
            </a:r>
            <a:r>
              <a:rPr lang="cs-CZ" dirty="false"/>
              <a:t>soupisky </a:t>
            </a:r>
            <a:r>
              <a:rPr lang="cs-CZ" dirty="false" smtClean="false"/>
              <a:t>SD-1 </a:t>
            </a:r>
            <a:r>
              <a:rPr lang="cs-CZ" dirty="false"/>
              <a:t>ÚČETNÍ/DAŇOVÉ </a:t>
            </a:r>
            <a:r>
              <a:rPr lang="cs-CZ" dirty="false" smtClean="false"/>
              <a:t>DOKLADY, SD-2</a:t>
            </a:r>
            <a:r>
              <a:rPr lang="cs-CZ" dirty="false"/>
              <a:t>. LIDSKÉ </a:t>
            </a:r>
            <a:r>
              <a:rPr lang="cs-CZ" dirty="false" smtClean="false"/>
              <a:t>ZDROJE a dále např. bankovní </a:t>
            </a:r>
            <a:r>
              <a:rPr lang="cs-CZ" dirty="false"/>
              <a:t>výpisy, pokladní </a:t>
            </a:r>
            <a:r>
              <a:rPr lang="cs-CZ" dirty="false" smtClean="false"/>
              <a:t>doklady, </a:t>
            </a:r>
            <a:r>
              <a:rPr lang="cs-CZ" dirty="false"/>
              <a:t>prezenční </a:t>
            </a:r>
            <a:r>
              <a:rPr lang="cs-CZ" dirty="false" smtClean="false"/>
              <a:t>listiny apod.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cs-CZ" dirty="false"/>
          </a:p>
          <a:p>
            <a:pPr marL="0" indent="0" algn="just">
              <a:buNone/>
            </a:pPr>
            <a:r>
              <a:rPr lang="cs-CZ" dirty="false" smtClean="false"/>
              <a:t>Do </a:t>
            </a:r>
            <a:r>
              <a:rPr lang="cs-CZ" dirty="false"/>
              <a:t>ISKP14+ lze vložit dokument o velikosti maximálně 100MB.</a:t>
            </a:r>
          </a:p>
          <a:p>
            <a:pPr marL="0" indent="0" algn="just"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23304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Žádost o platbu – záložka souhrnná soupiska </a:t>
            </a:r>
            <a:r>
              <a:rPr lang="cs-CZ" dirty="false" smtClean="false"/>
              <a:t>I.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412776"/>
            <a:ext cx="8064448" cy="4896544"/>
          </a:xfrm>
        </p:spPr>
        <p:txBody>
          <a:bodyPr/>
          <a:lstStyle/>
          <a:p>
            <a:pPr marL="0" indent="0" algn="just">
              <a:buNone/>
            </a:pPr>
            <a:r>
              <a:rPr lang="cs-CZ" b="true" dirty="false"/>
              <a:t>Záložka Souhrnná soupiska – naplnění soupisky 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false" smtClean="false">
                <a:ea typeface="Arial"/>
                <a:cs typeface="Times New Roman"/>
              </a:rPr>
              <a:t>Po vyplnění dílčích soupisek (</a:t>
            </a:r>
            <a:r>
              <a:rPr lang="cs-CZ" dirty="false" smtClean="false"/>
              <a:t>SD-1 </a:t>
            </a:r>
            <a:r>
              <a:rPr lang="cs-CZ" dirty="false"/>
              <a:t>ÚČETNÍ/DAŇOVÉ </a:t>
            </a:r>
            <a:r>
              <a:rPr lang="cs-CZ" dirty="false" smtClean="false"/>
              <a:t>DOKLADY, SD-2 </a:t>
            </a:r>
            <a:r>
              <a:rPr lang="cs-CZ" dirty="false"/>
              <a:t>LIDSKÉ </a:t>
            </a:r>
            <a:r>
              <a:rPr lang="cs-CZ" dirty="false" smtClean="false"/>
              <a:t>ZDROJE) </a:t>
            </a:r>
            <a:r>
              <a:rPr lang="cs-CZ" dirty="false" smtClean="false">
                <a:cs typeface="Times New Roman"/>
              </a:rPr>
              <a:t>se v záložce Souhrnná soupiska zvolí volba „</a:t>
            </a:r>
            <a:r>
              <a:rPr lang="cs-CZ" b="true" dirty="false" smtClean="false">
                <a:ea typeface="Arial"/>
                <a:cs typeface="Times New Roman"/>
              </a:rPr>
              <a:t>Naplnit data z dokladů soupisky“ </a:t>
            </a:r>
            <a:br>
              <a:rPr lang="cs-CZ" b="true" dirty="false" smtClean="false">
                <a:ea typeface="Arial"/>
                <a:cs typeface="Times New Roman"/>
              </a:rPr>
            </a:br>
            <a:r>
              <a:rPr lang="cs-CZ" dirty="false" smtClean="false">
                <a:ea typeface="Arial"/>
                <a:cs typeface="Times New Roman"/>
              </a:rPr>
              <a:t>a systém automaticky doplní všechna pole v této záložce </a:t>
            </a:r>
            <a:br>
              <a:rPr lang="cs-CZ" dirty="false" smtClean="false">
                <a:ea typeface="Arial"/>
                <a:cs typeface="Times New Roman"/>
              </a:rPr>
            </a:br>
            <a:r>
              <a:rPr lang="cs-CZ" dirty="false" smtClean="false">
                <a:ea typeface="Arial"/>
                <a:cs typeface="Times New Roman"/>
              </a:rPr>
              <a:t>s výjimkou pole „Prokazované další výdaje stanovené sazbou či paušálem“.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cs-CZ" dirty="false" smtClean="false">
              <a:ea typeface="Arial"/>
              <a:cs typeface="Times New Roman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false" smtClean="false">
                <a:ea typeface="Arial"/>
                <a:cs typeface="Times New Roman"/>
              </a:rPr>
              <a:t>V poli „</a:t>
            </a:r>
            <a:r>
              <a:rPr lang="cs-CZ" b="true" dirty="false" smtClean="false">
                <a:ea typeface="Arial"/>
                <a:cs typeface="Times New Roman"/>
              </a:rPr>
              <a:t>Prokazované </a:t>
            </a:r>
            <a:r>
              <a:rPr lang="cs-CZ" b="true" dirty="false">
                <a:ea typeface="Arial"/>
                <a:cs typeface="Times New Roman"/>
              </a:rPr>
              <a:t>další výdaje stanovené sazbou či </a:t>
            </a:r>
            <a:r>
              <a:rPr lang="cs-CZ" b="true" dirty="false" smtClean="false">
                <a:ea typeface="Arial"/>
                <a:cs typeface="Times New Roman"/>
              </a:rPr>
              <a:t>paušálem</a:t>
            </a:r>
            <a:r>
              <a:rPr lang="cs-CZ" dirty="false" smtClean="false">
                <a:ea typeface="Arial"/>
                <a:cs typeface="Times New Roman"/>
              </a:rPr>
              <a:t>“ je nutné vyplnit částku nepřímých nákladů, týkající se aktuální žádosti o platbu. </a:t>
            </a:r>
            <a:endParaRPr lang="cs-CZ" dirty="false">
              <a:ea typeface="Arial"/>
              <a:cs typeface="Times New Roman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dirty="false" smtClean="false">
              <a:ea typeface="Arial"/>
              <a:cs typeface="Times New Roman"/>
            </a:endParaRPr>
          </a:p>
          <a:p>
            <a:pPr marL="0" indent="0">
              <a:buNone/>
            </a:pPr>
            <a:endParaRPr lang="cs-CZ" sz="3200" b="tru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02183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Žádost o platbu </a:t>
            </a:r>
            <a:r>
              <a:rPr lang="cs-CZ" dirty="false" smtClean="false"/>
              <a:t>– záložka souhrnná soupiska II.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45</a:t>
            </a:fld>
            <a:endParaRPr lang="cs-CZ" dirty="false"/>
          </a:p>
        </p:txBody>
      </p:sp>
      <p:sp>
        <p:nvSpPr>
          <p:cNvPr id="5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340768"/>
            <a:ext cx="8352928" cy="4779232"/>
          </a:xfrm>
        </p:spPr>
        <p:txBody>
          <a:bodyPr/>
          <a:lstStyle/>
          <a:p>
            <a:pPr marL="0" indent="0" algn="just">
              <a:buNone/>
            </a:pPr>
            <a:r>
              <a:rPr lang="cs-CZ" b="true" dirty="false" smtClean="false"/>
              <a:t>Výpočet:</a:t>
            </a:r>
            <a:r>
              <a:rPr lang="cs-CZ" dirty="false" smtClean="false"/>
              <a:t> Částka nepřímých nákladů v poli </a:t>
            </a:r>
            <a:r>
              <a:rPr lang="cs-CZ" dirty="false">
                <a:ea typeface="Arial"/>
                <a:cs typeface="Times New Roman"/>
              </a:rPr>
              <a:t>„Prokazované další výdaje stanovené sazbou či </a:t>
            </a:r>
            <a:r>
              <a:rPr lang="cs-CZ" dirty="false" smtClean="false">
                <a:ea typeface="Arial"/>
                <a:cs typeface="Times New Roman"/>
              </a:rPr>
              <a:t>paušálem“ = </a:t>
            </a:r>
            <a:r>
              <a:rPr lang="cs-CZ" dirty="false" smtClean="false"/>
              <a:t>částka prokazovaných přímých nákladů  v žádosti o platbu x sazba nepřímých nákladů dle právního aktu. </a:t>
            </a:r>
          </a:p>
          <a:p>
            <a:pPr marL="0" indent="0" algn="just">
              <a:buNone/>
            </a:pPr>
            <a:r>
              <a:rPr lang="cs-CZ" dirty="false" smtClean="false"/>
              <a:t>Vypočtená částka nepřímých nákladů se zaokrouhluje na </a:t>
            </a:r>
            <a:br>
              <a:rPr lang="cs-CZ" dirty="false" smtClean="false"/>
            </a:br>
            <a:r>
              <a:rPr lang="cs-CZ" b="true" dirty="false" smtClean="false"/>
              <a:t>2 desetinná místa směrem dolů</a:t>
            </a:r>
            <a:r>
              <a:rPr lang="cs-CZ" dirty="false" smtClean="false"/>
              <a:t>.</a:t>
            </a:r>
            <a:endParaRPr lang="cs-CZ" dirty="false"/>
          </a:p>
          <a:p>
            <a:pPr marL="0" indent="0" algn="just">
              <a:buNone/>
            </a:pPr>
            <a:r>
              <a:rPr lang="cs-CZ" dirty="false" smtClean="false"/>
              <a:t>Po vyplnění částky nepřímých nákladů v poli „Prokazované další výdaje stanovené sazbou či paušálem“ je nutné znovu zvolit volbu </a:t>
            </a:r>
            <a:r>
              <a:rPr lang="cs-CZ" b="true" dirty="false" smtClean="false"/>
              <a:t>„Naplnit data z dokladů soupisky“.</a:t>
            </a:r>
            <a:r>
              <a:rPr lang="cs-CZ" dirty="false" smtClean="false"/>
              <a:t> Systém přepočte hodnoty v souhrnné soupisce se zohledněním částky zadaných nepřímých nákladů.</a:t>
            </a:r>
          </a:p>
          <a:p>
            <a:pPr marL="0" indent="0">
              <a:buNone/>
            </a:pPr>
            <a:r>
              <a:rPr lang="cs-CZ" dirty="false" smtClean="false"/>
              <a:t> 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20749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Záložka - Žádost o platbu I.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268760"/>
            <a:ext cx="8064448" cy="5112568"/>
          </a:xfrm>
        </p:spPr>
        <p:txBody>
          <a:bodyPr/>
          <a:lstStyle/>
          <a:p>
            <a:pPr marL="0" indent="0" algn="just">
              <a:buNone/>
            </a:pPr>
            <a:r>
              <a:rPr lang="cs-CZ" b="true" dirty="false" smtClean="false">
                <a:ea typeface="Arial"/>
                <a:cs typeface="Times New Roman"/>
              </a:rPr>
              <a:t>Záložka ŽÁDOST O PLATBU</a:t>
            </a:r>
            <a:endParaRPr lang="cs-CZ" b="true" dirty="false">
              <a:ea typeface="Arial"/>
              <a:cs typeface="Times New Roman"/>
            </a:endParaRPr>
          </a:p>
          <a:p>
            <a:pPr marL="0" indent="0" algn="just">
              <a:buNone/>
            </a:pPr>
            <a:r>
              <a:rPr lang="cs-CZ" b="true" dirty="false" smtClean="false"/>
              <a:t>Část </a:t>
            </a:r>
            <a:r>
              <a:rPr lang="cs-CZ" b="true" cap="all" dirty="false" smtClean="false"/>
              <a:t>Způsobilé výdaje – Požadováno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false" smtClean="false"/>
              <a:t>Po naplnění souhrnné soupisky systém automaticky naplní pole v části </a:t>
            </a:r>
            <a:r>
              <a:rPr lang="cs-CZ" cap="all" dirty="false" smtClean="false"/>
              <a:t>Způsobilé </a:t>
            </a:r>
            <a:r>
              <a:rPr lang="cs-CZ" cap="all" dirty="false"/>
              <a:t>výdaje – </a:t>
            </a:r>
            <a:r>
              <a:rPr lang="cs-CZ" cap="all" dirty="false" smtClean="false"/>
              <a:t>Požadováno.</a:t>
            </a:r>
            <a:endParaRPr lang="cs-CZ" cap="all" dirty="false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cs-CZ" dirty="false" smtClean="false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cs-CZ" b="true" dirty="false"/>
              <a:t>Část ČÁSTKA NA KRYTÍ VÝDAJŮ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false" smtClean="false"/>
              <a:t>V části </a:t>
            </a:r>
            <a:r>
              <a:rPr lang="cs-CZ" dirty="false"/>
              <a:t>ČÁSTKA NA KRYTÍ </a:t>
            </a:r>
            <a:r>
              <a:rPr lang="cs-CZ" dirty="false" smtClean="false"/>
              <a:t>VÝDAJŮ je nutné vyplnit pole „</a:t>
            </a:r>
            <a:r>
              <a:rPr lang="cs-CZ" dirty="false"/>
              <a:t>Částka na krytí výdajů </a:t>
            </a:r>
            <a:r>
              <a:rPr lang="cs-CZ" dirty="false" smtClean="false"/>
              <a:t>investiční“ a pole „Částka </a:t>
            </a:r>
            <a:r>
              <a:rPr lang="cs-CZ" dirty="false"/>
              <a:t>na krytí výdajů </a:t>
            </a:r>
            <a:r>
              <a:rPr lang="cs-CZ" dirty="false" smtClean="false"/>
              <a:t>neinvestiční“. 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false" smtClean="false"/>
              <a:t>Částka na krytí výdajů odpovídá částce celkových prokázaných výdajů v žádosti o platbu za podmínky, že při jejím poskytnutí nedojde k překročení celkové částky dotace dle právního aktu. 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6802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Záložka - Žádost </a:t>
            </a:r>
            <a:r>
              <a:rPr lang="cs-CZ" dirty="false"/>
              <a:t>o platbu </a:t>
            </a:r>
            <a:r>
              <a:rPr lang="cs-CZ" dirty="false" smtClean="false"/>
              <a:t>II.</a:t>
            </a:r>
            <a:br>
              <a:rPr lang="cs-CZ" dirty="false" smtClean="false"/>
            </a:br>
            <a:r>
              <a:rPr lang="cs-CZ" dirty="false" smtClean="false"/>
              <a:t>Záložka – Čestná prohlášení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179512" y="1340768"/>
            <a:ext cx="8064448" cy="4779232"/>
          </a:xfrm>
        </p:spPr>
        <p:txBody>
          <a:bodyPr/>
          <a:lstStyle/>
          <a:p>
            <a:pPr marL="0" indent="0" algn="just">
              <a:buNone/>
            </a:pPr>
            <a:r>
              <a:rPr lang="cs-CZ" dirty="false" smtClean="false"/>
              <a:t>V případě, že by poskytnutím částky ve výši celkových prokázaných výdajů v žádosti o platbu došlo k překročení celkové částky dotace z právního aktu, stanovuje se částka na krytí výdajů jako rozdíl mezi tím</a:t>
            </a:r>
            <a:r>
              <a:rPr lang="cs-CZ" dirty="false"/>
              <a:t>, co už bylo jako záloha v systému zaevidováno a částkou celkových způsobilých výdajů projektu dle právního aktu. </a:t>
            </a:r>
            <a:endParaRPr lang="cs-CZ" dirty="false" smtClean="false"/>
          </a:p>
          <a:p>
            <a:pPr marL="0" indent="0" algn="just">
              <a:spcAft>
                <a:spcPts val="1200"/>
              </a:spcAft>
              <a:buNone/>
            </a:pPr>
            <a:r>
              <a:rPr lang="cs-CZ" dirty="false" smtClean="false"/>
              <a:t>Další pole v </a:t>
            </a:r>
            <a:r>
              <a:rPr lang="cs-CZ" dirty="false"/>
              <a:t>části ČÁSTKA NA KRYTÍ VÝDAJŮ dopočítá </a:t>
            </a:r>
            <a:r>
              <a:rPr lang="cs-CZ" dirty="false" smtClean="false"/>
              <a:t>systém.</a:t>
            </a:r>
            <a:endParaRPr lang="cs-CZ" sz="2800" b="true" dirty="false" smtClean="false"/>
          </a:p>
          <a:p>
            <a:pPr marL="0" indent="0" algn="just">
              <a:spcAft>
                <a:spcPts val="0"/>
              </a:spcAft>
              <a:buNone/>
            </a:pPr>
            <a:r>
              <a:rPr lang="cs-CZ" b="true" dirty="false">
                <a:ea typeface="Arial"/>
                <a:cs typeface="Times New Roman"/>
              </a:rPr>
              <a:t>Záložka – </a:t>
            </a:r>
            <a:r>
              <a:rPr lang="cs-CZ" b="true" dirty="false" smtClean="false">
                <a:ea typeface="Arial"/>
                <a:cs typeface="Times New Roman"/>
              </a:rPr>
              <a:t>ČESTNÁ PROHLÁŠENÍ</a:t>
            </a:r>
            <a:endParaRPr lang="cs-CZ" b="true" dirty="false">
              <a:ea typeface="Arial"/>
              <a:cs typeface="Times New Roman"/>
            </a:endParaRPr>
          </a:p>
          <a:p>
            <a:pPr marL="0" indent="0" algn="just">
              <a:buNone/>
            </a:pPr>
            <a:r>
              <a:rPr lang="cs-CZ" dirty="false" smtClean="false"/>
              <a:t>Na záložce Čestná prohlášení je nutno vybrat jedno ze dvou předdefinovaných čestných prohlášení.</a:t>
            </a:r>
            <a:r>
              <a:rPr lang="cs-CZ" i="true" dirty="false"/>
              <a:t>	</a:t>
            </a:r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71597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95536" y="-19319"/>
            <a:ext cx="8424000" cy="1080000"/>
          </a:xfrm>
        </p:spPr>
        <p:txBody>
          <a:bodyPr/>
          <a:lstStyle/>
          <a:p>
            <a:pPr algn="ctr"/>
            <a:r>
              <a:rPr lang="cs-CZ" dirty="false" smtClean="false"/>
              <a:t>Žádost o platbu</a:t>
            </a:r>
            <a:br>
              <a:rPr lang="cs-CZ" dirty="false" smtClean="false"/>
            </a:br>
            <a:r>
              <a:rPr lang="cs-CZ" dirty="false" smtClean="false"/>
              <a:t>Finalizace žádosti o platbu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412776"/>
            <a:ext cx="8064448" cy="4707224"/>
          </a:xfrm>
        </p:spPr>
        <p:txBody>
          <a:bodyPr/>
          <a:lstStyle/>
          <a:p>
            <a:pPr marL="0" indent="0" algn="just">
              <a:buNone/>
            </a:pPr>
            <a:r>
              <a:rPr lang="cs-CZ" b="true" dirty="false" smtClean="false">
                <a:ea typeface="Arial"/>
                <a:cs typeface="Times New Roman"/>
              </a:rPr>
              <a:t>Finalizace </a:t>
            </a:r>
            <a:r>
              <a:rPr lang="cs-CZ" b="true" dirty="false">
                <a:ea typeface="Arial"/>
                <a:cs typeface="Times New Roman"/>
              </a:rPr>
              <a:t>žádosti o platbu</a:t>
            </a:r>
          </a:p>
          <a:p>
            <a:pPr marL="0" indent="0" algn="just">
              <a:buNone/>
            </a:pPr>
            <a:r>
              <a:rPr lang="cs-CZ" dirty="false" smtClean="false"/>
              <a:t>Před finalizací žádosti o platbu - nutno zvolit volbu </a:t>
            </a:r>
            <a:r>
              <a:rPr lang="cs-CZ" b="true" dirty="false" smtClean="false"/>
              <a:t>„Kontrola“ </a:t>
            </a:r>
            <a:r>
              <a:rPr lang="cs-CZ" dirty="false" smtClean="false"/>
              <a:t>a v případě zobrazení chybového hlášení provést odstranění chyb.</a:t>
            </a:r>
            <a:endParaRPr lang="cs-CZ" dirty="false"/>
          </a:p>
          <a:p>
            <a:pPr marL="0" indent="0" algn="just">
              <a:buNone/>
            </a:pPr>
            <a:r>
              <a:rPr lang="cs-CZ" dirty="false" smtClean="false"/>
              <a:t>Pokud kontrola proběhne v pořádku, je možné žádost </a:t>
            </a:r>
            <a:br>
              <a:rPr lang="cs-CZ" dirty="false" smtClean="false"/>
            </a:br>
            <a:r>
              <a:rPr lang="cs-CZ" dirty="false" smtClean="false"/>
              <a:t>o platbu </a:t>
            </a:r>
            <a:r>
              <a:rPr lang="cs-CZ" b="true" dirty="false" smtClean="false"/>
              <a:t>finalizovat a podepsat</a:t>
            </a:r>
            <a:r>
              <a:rPr lang="cs-CZ" dirty="false" smtClean="false"/>
              <a:t>.</a:t>
            </a:r>
          </a:p>
          <a:p>
            <a:pPr marL="0" indent="0" algn="just">
              <a:buNone/>
            </a:pPr>
            <a:r>
              <a:rPr lang="cs-CZ" dirty="false" smtClean="false"/>
              <a:t>Žádost o platbu musí být </a:t>
            </a:r>
            <a:r>
              <a:rPr lang="cs-CZ" dirty="false" err="true" smtClean="false"/>
              <a:t>finalizovaná</a:t>
            </a:r>
            <a:r>
              <a:rPr lang="cs-CZ" dirty="false" smtClean="false"/>
              <a:t> a podepsaná před finalizací Zprávy o realizaci (</a:t>
            </a:r>
            <a:r>
              <a:rPr lang="cs-CZ" dirty="false" err="true" smtClean="false"/>
              <a:t>ZoR</a:t>
            </a:r>
            <a:r>
              <a:rPr lang="cs-CZ" dirty="false" smtClean="false"/>
              <a:t>). Poté, co je Zpráva </a:t>
            </a:r>
            <a:br>
              <a:rPr lang="cs-CZ" dirty="false" smtClean="false"/>
            </a:br>
            <a:r>
              <a:rPr lang="cs-CZ" dirty="false" smtClean="false"/>
              <a:t>o realizaci (</a:t>
            </a:r>
            <a:r>
              <a:rPr lang="cs-CZ" dirty="false" err="true" smtClean="false"/>
              <a:t>ZoR</a:t>
            </a:r>
            <a:r>
              <a:rPr lang="cs-CZ" dirty="false" smtClean="false"/>
              <a:t>) podepsaná, žádost o platbu se automaticky přepne do stavu </a:t>
            </a:r>
            <a:r>
              <a:rPr lang="cs-CZ" b="true" dirty="false" smtClean="false"/>
              <a:t>„Podaná na ŘO/ZS“</a:t>
            </a:r>
            <a:r>
              <a:rPr lang="cs-CZ" dirty="false" smtClean="false"/>
              <a:t>.</a:t>
            </a:r>
          </a:p>
          <a:p>
            <a:pPr marL="0" indent="0">
              <a:buNone/>
            </a:pPr>
            <a:endParaRPr lang="cs-CZ" dirty="false"/>
          </a:p>
          <a:p>
            <a:pPr marL="0" indent="0">
              <a:buNone/>
            </a:pPr>
            <a:endParaRPr lang="cs-CZ" sz="3200" b="true" dirty="false" smtClean="false"/>
          </a:p>
          <a:p>
            <a:pPr marL="0" indent="0">
              <a:buNone/>
            </a:pPr>
            <a:endParaRPr lang="cs-CZ" sz="3200" b="true" dirty="false" smtClean="false"/>
          </a:p>
          <a:p>
            <a:pPr marL="0" indent="0">
              <a:buNone/>
            </a:pPr>
            <a:endParaRPr lang="cs-CZ" sz="32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15180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Žádost o platbu </a:t>
            </a:r>
            <a:r>
              <a:rPr lang="cs-CZ" dirty="false" smtClean="false"/>
              <a:t/>
            </a:r>
            <a:br>
              <a:rPr lang="cs-CZ" dirty="false" smtClean="false"/>
            </a:br>
            <a:r>
              <a:rPr lang="cs-CZ" dirty="false" smtClean="false"/>
              <a:t>vrácení </a:t>
            </a:r>
            <a:r>
              <a:rPr lang="cs-CZ" dirty="false"/>
              <a:t>k přepracování 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false"/>
              <a:t>Pokud </a:t>
            </a:r>
            <a:r>
              <a:rPr lang="cs-CZ" dirty="false" smtClean="false"/>
              <a:t>ŘO zjistí </a:t>
            </a:r>
            <a:r>
              <a:rPr lang="cs-CZ" dirty="false"/>
              <a:t>při kontrole žádosti o platbu nedostatky, které lze </a:t>
            </a:r>
            <a:r>
              <a:rPr lang="cs-CZ" dirty="false" smtClean="false"/>
              <a:t>v </a:t>
            </a:r>
            <a:r>
              <a:rPr lang="cs-CZ" dirty="false"/>
              <a:t>rámci administrace </a:t>
            </a:r>
            <a:r>
              <a:rPr lang="cs-CZ" dirty="false" smtClean="false"/>
              <a:t>žádosti </a:t>
            </a:r>
            <a:r>
              <a:rPr lang="cs-CZ" dirty="false"/>
              <a:t>o platbu odstranit, provede vrácení žádosti o platbu </a:t>
            </a:r>
            <a:r>
              <a:rPr lang="cs-CZ" dirty="false" smtClean="false"/>
              <a:t>příjemci k </a:t>
            </a:r>
            <a:r>
              <a:rPr lang="cs-CZ" dirty="false"/>
              <a:t>dopracování. </a:t>
            </a:r>
            <a:endParaRPr lang="cs-CZ" dirty="false" smtClean="false"/>
          </a:p>
          <a:p>
            <a:pPr marL="0" indent="0" algn="just">
              <a:buNone/>
            </a:pPr>
            <a:r>
              <a:rPr lang="cs-CZ" dirty="false" smtClean="false"/>
              <a:t>Výzvu k </a:t>
            </a:r>
            <a:r>
              <a:rPr lang="cs-CZ" dirty="false"/>
              <a:t>nápravě identifikovaných </a:t>
            </a:r>
            <a:r>
              <a:rPr lang="cs-CZ" dirty="false" smtClean="false"/>
              <a:t>nedostatků zasílá ŘO depeší.</a:t>
            </a:r>
          </a:p>
          <a:p>
            <a:pPr marL="0" indent="0" algn="just">
              <a:buNone/>
            </a:pPr>
            <a:r>
              <a:rPr lang="cs-CZ" dirty="false" smtClean="false"/>
              <a:t>Zpřístupnění </a:t>
            </a:r>
            <a:r>
              <a:rPr lang="cs-CZ" dirty="false"/>
              <a:t>žádosti o platbu k editaci </a:t>
            </a:r>
            <a:r>
              <a:rPr lang="cs-CZ" dirty="false" smtClean="false"/>
              <a:t>v ISKP14+ je pomocí funkce </a:t>
            </a:r>
            <a:r>
              <a:rPr lang="cs-CZ" b="true" dirty="false" smtClean="false"/>
              <a:t>„Zpřístupnit k editaci“</a:t>
            </a:r>
            <a:r>
              <a:rPr lang="cs-CZ" dirty="false" smtClean="false"/>
              <a:t>.   </a:t>
            </a:r>
          </a:p>
          <a:p>
            <a:pPr marL="0" indent="0" algn="just">
              <a:buNone/>
            </a:pPr>
            <a:r>
              <a:rPr lang="cs-CZ" dirty="false" smtClean="false"/>
              <a:t>Při editaci vrácené žádosti o platbu se postupuje obdobně, jako při prvním zadání žádosti o platbu do ISKP14+.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02873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ZPRÁVA O REALIZACI PROJEKTU </a:t>
            </a:r>
            <a:r>
              <a:rPr lang="cs-CZ" dirty="false" smtClean="false"/>
              <a:t> </a:t>
            </a:r>
            <a:br>
              <a:rPr lang="cs-CZ" dirty="false" smtClean="false"/>
            </a:br>
            <a:r>
              <a:rPr lang="cs-CZ" dirty="false" smtClean="false"/>
              <a:t>Úvod III. 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84784"/>
            <a:ext cx="8064000" cy="4635216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cs-CZ" sz="2000" dirty="false" smtClean="false"/>
              <a:t>ŘO </a:t>
            </a:r>
            <a:r>
              <a:rPr lang="cs-CZ" sz="2000" dirty="false"/>
              <a:t>provádí kontrolu zpráv do </a:t>
            </a:r>
            <a:r>
              <a:rPr lang="cs-CZ" sz="2000" b="true" dirty="false"/>
              <a:t>40 pracovních dní</a:t>
            </a:r>
            <a:r>
              <a:rPr lang="cs-CZ" sz="2000" dirty="false"/>
              <a:t>.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000" dirty="false"/>
              <a:t>ŘO – schvaluje </a:t>
            </a:r>
            <a:r>
              <a:rPr lang="cs-CZ" sz="2000" dirty="false" err="true" smtClean="false"/>
              <a:t>ZoR</a:t>
            </a:r>
            <a:r>
              <a:rPr lang="cs-CZ" sz="2000" dirty="false" smtClean="false"/>
              <a:t>, </a:t>
            </a:r>
            <a:r>
              <a:rPr lang="cs-CZ" sz="2000" dirty="false"/>
              <a:t>vrací k přepracování, zamítá. </a:t>
            </a:r>
            <a:endParaRPr lang="cs-CZ" sz="2000" dirty="false" smtClean="false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800" dirty="false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000" dirty="false"/>
              <a:t>V případě vrácení </a:t>
            </a:r>
            <a:r>
              <a:rPr lang="cs-CZ" sz="2000" dirty="false" err="true" smtClean="false"/>
              <a:t>ZoR</a:t>
            </a:r>
            <a:r>
              <a:rPr lang="cs-CZ" sz="2000" dirty="false" smtClean="false"/>
              <a:t> </a:t>
            </a:r>
            <a:r>
              <a:rPr lang="cs-CZ" sz="2000" dirty="false"/>
              <a:t>je příjemci zaslána </a:t>
            </a:r>
            <a:r>
              <a:rPr lang="cs-CZ" sz="2000" i="true" dirty="false"/>
              <a:t>Výzva k odstranění nedostatků ve zprávě o realizaci projektu </a:t>
            </a:r>
            <a:r>
              <a:rPr lang="cs-CZ" sz="2000" i="true" dirty="false" smtClean="false"/>
              <a:t>a </a:t>
            </a:r>
            <a:r>
              <a:rPr lang="cs-CZ" sz="2000" i="true" dirty="false"/>
              <a:t>spolu s ní předložené žádosti o platbu</a:t>
            </a:r>
            <a:r>
              <a:rPr lang="cs-CZ" sz="2000" b="true" dirty="false"/>
              <a:t> </a:t>
            </a:r>
            <a:r>
              <a:rPr lang="cs-CZ" sz="2000" dirty="false"/>
              <a:t>se stanoveným </a:t>
            </a:r>
            <a:r>
              <a:rPr lang="cs-CZ" sz="2000" dirty="false" smtClean="false"/>
              <a:t>termínem </a:t>
            </a:r>
            <a:r>
              <a:rPr lang="cs-CZ" sz="2000" dirty="false"/>
              <a:t>předložení opravy. Informace s výzvou </a:t>
            </a:r>
            <a:r>
              <a:rPr lang="cs-CZ" sz="2000" dirty="false" smtClean="false"/>
              <a:t>zasílá ŘO </a:t>
            </a:r>
            <a:r>
              <a:rPr lang="cs-CZ" sz="2000" dirty="false"/>
              <a:t>příjemci </a:t>
            </a:r>
            <a:r>
              <a:rPr lang="cs-CZ" sz="2000" dirty="false" smtClean="false"/>
              <a:t>depeší</a:t>
            </a:r>
            <a:r>
              <a:rPr lang="cs-CZ" sz="2000" dirty="false"/>
              <a:t>. Vrácena může </a:t>
            </a:r>
            <a:r>
              <a:rPr lang="cs-CZ" sz="2000" dirty="false" smtClean="false"/>
              <a:t>být celá </a:t>
            </a:r>
            <a:r>
              <a:rPr lang="cs-CZ" sz="2000" dirty="false" err="true"/>
              <a:t>ZoR</a:t>
            </a:r>
            <a:r>
              <a:rPr lang="cs-CZ" sz="2000" dirty="false"/>
              <a:t>  nebo jen konkrétní obrazovky. Vrací se </a:t>
            </a:r>
            <a:r>
              <a:rPr lang="cs-CZ" sz="2000" dirty="false" err="true" smtClean="false"/>
              <a:t>ZoR</a:t>
            </a:r>
            <a:r>
              <a:rPr lang="cs-CZ" sz="2000" dirty="false" smtClean="false"/>
              <a:t> </a:t>
            </a:r>
            <a:r>
              <a:rPr lang="cs-CZ" sz="2000" dirty="false"/>
              <a:t>i </a:t>
            </a:r>
            <a:r>
              <a:rPr lang="cs-CZ" sz="2000" dirty="false" err="true" smtClean="false"/>
              <a:t>ŽoP</a:t>
            </a:r>
            <a:r>
              <a:rPr lang="cs-CZ" sz="2000" dirty="false" smtClean="false"/>
              <a:t>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800" dirty="false"/>
          </a:p>
          <a:p>
            <a:pPr algn="just">
              <a:lnSpc>
                <a:spcPct val="100000"/>
              </a:lnSpc>
            </a:pPr>
            <a:r>
              <a:rPr lang="cs-CZ" sz="2000" dirty="false"/>
              <a:t>Po podání opravené verze </a:t>
            </a:r>
            <a:r>
              <a:rPr lang="cs-CZ" sz="2000" dirty="false" err="true" smtClean="false"/>
              <a:t>ZoR</a:t>
            </a:r>
            <a:r>
              <a:rPr lang="cs-CZ" sz="2000" dirty="false" smtClean="false"/>
              <a:t> </a:t>
            </a:r>
            <a:r>
              <a:rPr lang="cs-CZ" sz="2000" dirty="false"/>
              <a:t>a </a:t>
            </a:r>
            <a:r>
              <a:rPr lang="cs-CZ" sz="2000" dirty="false" err="true" smtClean="false"/>
              <a:t>ŽoP</a:t>
            </a:r>
            <a:r>
              <a:rPr lang="cs-CZ" sz="2000" dirty="false" smtClean="false"/>
              <a:t> </a:t>
            </a:r>
            <a:r>
              <a:rPr lang="cs-CZ" sz="2000" dirty="false"/>
              <a:t>běží nová lhůta </a:t>
            </a:r>
            <a:r>
              <a:rPr lang="cs-CZ" sz="2000" dirty="false" smtClean="false"/>
              <a:t/>
            </a:r>
            <a:br>
              <a:rPr lang="cs-CZ" sz="2000" dirty="false" smtClean="false"/>
            </a:br>
            <a:r>
              <a:rPr lang="cs-CZ" sz="2000" dirty="false" smtClean="false"/>
              <a:t>40 </a:t>
            </a:r>
            <a:r>
              <a:rPr lang="cs-CZ" sz="2000" dirty="false"/>
              <a:t>pracovních dní pro </a:t>
            </a:r>
            <a:r>
              <a:rPr lang="cs-CZ" sz="2000" dirty="false" smtClean="false"/>
              <a:t>kontrolu. </a:t>
            </a:r>
            <a:endParaRPr lang="cs-CZ" sz="2000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59305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KONTROLY NA MÍSTĚ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5184576"/>
          </a:xfrm>
        </p:spPr>
        <p:txBody>
          <a:bodyPr/>
          <a:lstStyle/>
          <a:p>
            <a:pPr marL="432000" lvl="1" indent="-432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800" dirty="false"/>
              <a:t>Příjemce povinen umožnit ověření skutečností, které popisuje v žádosti </a:t>
            </a:r>
            <a:r>
              <a:rPr lang="cs-CZ" sz="1800" dirty="false" smtClean="false"/>
              <a:t/>
            </a:r>
            <a:br>
              <a:rPr lang="cs-CZ" sz="1800" dirty="false" smtClean="false"/>
            </a:br>
            <a:r>
              <a:rPr lang="cs-CZ" sz="1800" dirty="false" smtClean="false"/>
              <a:t>o </a:t>
            </a:r>
            <a:r>
              <a:rPr lang="cs-CZ" sz="1800" dirty="false"/>
              <a:t>podporu a zprávách o realizaci projektu či dalších </a:t>
            </a:r>
            <a:r>
              <a:rPr lang="cs-CZ" sz="1800" dirty="false" smtClean="false"/>
              <a:t>dokumentech.</a:t>
            </a:r>
          </a:p>
          <a:p>
            <a:pPr marL="432000" lvl="1" indent="-432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800" b="true" dirty="false" smtClean="false"/>
              <a:t>Ohlášená kontrola </a:t>
            </a:r>
            <a:r>
              <a:rPr lang="cs-CZ" sz="1800" dirty="false" smtClean="false"/>
              <a:t>-  příjemce je předem informován </a:t>
            </a:r>
            <a:r>
              <a:rPr lang="cs-CZ" sz="1800" dirty="false"/>
              <a:t>o </a:t>
            </a:r>
            <a:r>
              <a:rPr lang="cs-CZ" sz="1800" dirty="false" smtClean="false"/>
              <a:t>kontrole </a:t>
            </a:r>
            <a:br>
              <a:rPr lang="cs-CZ" sz="1800" dirty="false" smtClean="false"/>
            </a:br>
            <a:r>
              <a:rPr lang="cs-CZ" sz="1800" dirty="false" smtClean="false"/>
              <a:t>na místě, vč</a:t>
            </a:r>
            <a:r>
              <a:rPr lang="cs-CZ" sz="1800" dirty="false"/>
              <a:t>. </a:t>
            </a:r>
            <a:r>
              <a:rPr lang="cs-CZ" sz="1800" dirty="false" smtClean="false"/>
              <a:t>časového harmonogramu kontroly a dostane </a:t>
            </a:r>
            <a:r>
              <a:rPr lang="cs-CZ" sz="1800" dirty="false"/>
              <a:t>seznam </a:t>
            </a:r>
            <a:r>
              <a:rPr lang="cs-CZ" sz="1800" dirty="false" smtClean="false"/>
              <a:t>dokumentace, která bude předmětem kontroly.</a:t>
            </a:r>
          </a:p>
          <a:p>
            <a:pPr marL="432000" lvl="1" indent="-432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800" b="true" dirty="false" smtClean="false"/>
              <a:t>Neohlášená </a:t>
            </a:r>
            <a:r>
              <a:rPr lang="cs-CZ" sz="1800" b="true" dirty="false"/>
              <a:t>kontrola</a:t>
            </a:r>
            <a:r>
              <a:rPr lang="cs-CZ" sz="1800" dirty="false"/>
              <a:t>. </a:t>
            </a:r>
          </a:p>
          <a:p>
            <a:pPr marL="432000" lvl="1" indent="-432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800" b="true" dirty="false" smtClean="false"/>
              <a:t>Příjemce </a:t>
            </a:r>
            <a:r>
              <a:rPr lang="cs-CZ" sz="1800" b="true" dirty="false"/>
              <a:t>musí umožnit vstup </a:t>
            </a:r>
            <a:r>
              <a:rPr lang="cs-CZ" sz="1800" dirty="false"/>
              <a:t>kontrolou pověřeným osobám, včetně přístupu k veškeré dokumentaci týkající se projektu, </a:t>
            </a:r>
            <a:r>
              <a:rPr lang="cs-CZ" sz="1800" dirty="false" smtClean="false"/>
              <a:t>jak </a:t>
            </a:r>
            <a:r>
              <a:rPr lang="cs-CZ" sz="1800" dirty="false"/>
              <a:t>během realizace projektu, </a:t>
            </a:r>
            <a:r>
              <a:rPr lang="cs-CZ" sz="1800" dirty="false" smtClean="false"/>
              <a:t>tak i </a:t>
            </a:r>
            <a:r>
              <a:rPr lang="cs-CZ" sz="1800" dirty="false"/>
              <a:t>po celou dobu, po kterou je povinen uchovávat dokumentaci </a:t>
            </a:r>
            <a:r>
              <a:rPr lang="cs-CZ" sz="1800" dirty="false" smtClean="false"/>
              <a:t>projektu.</a:t>
            </a:r>
            <a:endParaRPr lang="cs-CZ" sz="1800" dirty="false"/>
          </a:p>
          <a:p>
            <a:pPr marL="432000" lvl="1" indent="-432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800" dirty="false" smtClean="false"/>
              <a:t>Rovněž </a:t>
            </a:r>
            <a:r>
              <a:rPr lang="cs-CZ" sz="1800" b="true" dirty="false"/>
              <a:t>partner</a:t>
            </a:r>
            <a:r>
              <a:rPr lang="cs-CZ" sz="1800" dirty="false"/>
              <a:t> je povinen poskytnout stejný rozsah součinnosti kontrolujícímu </a:t>
            </a:r>
            <a:r>
              <a:rPr lang="cs-CZ" sz="1800" dirty="false" smtClean="false"/>
              <a:t>orgánu.</a:t>
            </a:r>
            <a:endParaRPr lang="cs-CZ" sz="1800" dirty="false"/>
          </a:p>
          <a:p>
            <a:pPr marL="432000" lvl="1" indent="-432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800" dirty="false" smtClean="false"/>
              <a:t>K </a:t>
            </a:r>
            <a:r>
              <a:rPr lang="cs-CZ" sz="1800" dirty="false"/>
              <a:t>provádění kontrol na </a:t>
            </a:r>
            <a:r>
              <a:rPr lang="cs-CZ" sz="1800" dirty="false" smtClean="false"/>
              <a:t>místě/k </a:t>
            </a:r>
            <a:r>
              <a:rPr lang="cs-CZ" sz="1800" dirty="false"/>
              <a:t>provádění auditů </a:t>
            </a:r>
            <a:r>
              <a:rPr lang="cs-CZ" sz="1800" dirty="false" smtClean="false"/>
              <a:t>jsou oprávněny </a:t>
            </a:r>
            <a:r>
              <a:rPr lang="cs-CZ" sz="1800" dirty="false"/>
              <a:t>také Ministerstvo financí, orgány finanční správy, Evropská komise nebo Evropský účetní dvůr a Nejvyšší kontrolní úřad, popř. je mohou doprovázet další přizvané osoby. 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53071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Plán aktivit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sz="2000" dirty="false" smtClean="false"/>
          </a:p>
          <a:p>
            <a:pPr algn="just">
              <a:lnSpc>
                <a:spcPct val="100000"/>
              </a:lnSpc>
            </a:pPr>
            <a:r>
              <a:rPr lang="cs-CZ" sz="2000" dirty="false" smtClean="false"/>
              <a:t>Žádost </a:t>
            </a:r>
            <a:r>
              <a:rPr lang="cs-CZ" sz="2000" dirty="false"/>
              <a:t>o podporu neobsahuje přesné termíny konání aktivit.</a:t>
            </a:r>
          </a:p>
          <a:p>
            <a:pPr algn="just">
              <a:lnSpc>
                <a:spcPct val="100000"/>
              </a:lnSpc>
            </a:pPr>
            <a:r>
              <a:rPr lang="cs-CZ" sz="2000" dirty="false"/>
              <a:t>ŘO si může od příjemce vyžádat </a:t>
            </a:r>
            <a:r>
              <a:rPr lang="pl-PL" sz="2000" b="true" dirty="false"/>
              <a:t>plán aktivit projektu </a:t>
            </a:r>
            <a:r>
              <a:rPr lang="pl-PL" sz="2000" dirty="false" smtClean="false"/>
              <a:t>na </a:t>
            </a:r>
            <a:r>
              <a:rPr lang="pl-PL" sz="2000" dirty="false"/>
              <a:t>určité časové období nebo po celou dobu realizace </a:t>
            </a:r>
            <a:r>
              <a:rPr lang="pl-PL" sz="2000" dirty="false" smtClean="false"/>
              <a:t>projektu (depeší). </a:t>
            </a:r>
            <a:endParaRPr lang="cs-CZ" sz="2000" dirty="false"/>
          </a:p>
          <a:p>
            <a:pPr algn="just">
              <a:lnSpc>
                <a:spcPct val="100000"/>
              </a:lnSpc>
            </a:pPr>
            <a:r>
              <a:rPr lang="cs-CZ" sz="2000" dirty="false"/>
              <a:t>Plán aktivit projektu slouží ŘO k provádění </a:t>
            </a:r>
            <a:r>
              <a:rPr lang="cs-CZ" sz="2000" b="true" dirty="false"/>
              <a:t>neohlášených kontrol </a:t>
            </a:r>
            <a:r>
              <a:rPr lang="cs-CZ" sz="2000" dirty="false"/>
              <a:t>realizace jednotlivých projektů. </a:t>
            </a:r>
          </a:p>
          <a:p>
            <a:pPr algn="just">
              <a:lnSpc>
                <a:spcPct val="100000"/>
              </a:lnSpc>
            </a:pPr>
            <a:r>
              <a:rPr lang="cs-CZ" sz="2000" dirty="false"/>
              <a:t>Bližší informace viz Obecná část pravidel 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04852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KONTAKTY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 algn="just">
              <a:lnSpc>
                <a:spcPct val="100000"/>
              </a:lnSpc>
            </a:pPr>
            <a:endParaRPr lang="cs-CZ" sz="1800" dirty="false"/>
          </a:p>
          <a:p>
            <a:pPr lvl="0" algn="just">
              <a:lnSpc>
                <a:spcPct val="100000"/>
              </a:lnSpc>
            </a:pPr>
            <a:endParaRPr lang="cs-CZ" sz="1800" dirty="false"/>
          </a:p>
          <a:p>
            <a:pPr lvl="0" algn="just">
              <a:lnSpc>
                <a:spcPct val="100000"/>
              </a:lnSpc>
            </a:pPr>
            <a:r>
              <a:rPr lang="cs-CZ" sz="1800" dirty="false"/>
              <a:t>Ing. Veronika Daňková, </a:t>
            </a:r>
            <a:r>
              <a:rPr lang="cs-CZ" sz="1800" dirty="false">
                <a:hlinkClick r:id="rId2"/>
              </a:rPr>
              <a:t>veronika.dankova@mpsv.cz</a:t>
            </a:r>
            <a:r>
              <a:rPr lang="cs-CZ" sz="1800" dirty="false"/>
              <a:t>, 221 923 614</a:t>
            </a:r>
          </a:p>
          <a:p>
            <a:pPr algn="just">
              <a:lnSpc>
                <a:spcPct val="100000"/>
              </a:lnSpc>
            </a:pPr>
            <a:r>
              <a:rPr lang="cs-CZ" sz="1800" dirty="false"/>
              <a:t>Mgr. Ivana Tomešová Dubová</a:t>
            </a:r>
            <a:r>
              <a:rPr lang="cs-CZ" sz="1800"/>
              <a:t>, </a:t>
            </a:r>
            <a:r>
              <a:rPr lang="cs-CZ" sz="1800" u="sng" smtClean="false"/>
              <a:t>ivana</a:t>
            </a:r>
            <a:r>
              <a:rPr lang="cs-CZ" sz="1800" u="sng" smtClean="false">
                <a:hlinkClick r:id="rId3"/>
              </a:rPr>
              <a:t>.t</a:t>
            </a:r>
            <a:r>
              <a:rPr lang="cs-CZ" sz="1800" smtClean="false">
                <a:hlinkClick r:id="rId3"/>
              </a:rPr>
              <a:t>omesova@mpsv.cz</a:t>
            </a:r>
            <a:r>
              <a:rPr lang="cs-CZ" sz="1800" smtClean="false"/>
              <a:t>, </a:t>
            </a:r>
            <a:r>
              <a:rPr lang="cs-CZ" sz="1800" dirty="false"/>
              <a:t>221 923 927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52</a:t>
            </a:fld>
            <a:endParaRPr lang="cs-CZ" dirty="false"/>
          </a:p>
        </p:txBody>
      </p:sp>
      <p:pic>
        <p:nvPicPr>
          <p:cNvPr id="5" name="Picture 2"/>
          <p:cNvPicPr>
            <a:picLocks noChangeAspect="true" noChangeArrowheads="true"/>
          </p:cNvPicPr>
          <p:nvPr/>
        </p:nvPicPr>
        <p:blipFill>
          <a:blip cstate="print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0788" y="4221088"/>
            <a:ext cx="1945656" cy="1935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334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ZPRÁVA O REALIZACI PROJEKTU </a:t>
            </a:r>
            <a:r>
              <a:rPr lang="cs-CZ" dirty="false" smtClean="false"/>
              <a:t/>
            </a:r>
            <a:br>
              <a:rPr lang="cs-CZ" dirty="false" smtClean="false"/>
            </a:br>
            <a:r>
              <a:rPr lang="cs-CZ" dirty="false" smtClean="false"/>
              <a:t> </a:t>
            </a:r>
            <a:r>
              <a:rPr lang="cs-CZ" dirty="false"/>
              <a:t>Úvod </a:t>
            </a:r>
            <a:r>
              <a:rPr lang="cs-CZ" dirty="false" smtClean="false"/>
              <a:t>IV. 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84784"/>
            <a:ext cx="8064000" cy="4968552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cs-CZ" sz="1600" dirty="false"/>
              <a:t>V IS KP14+ lze </a:t>
            </a:r>
            <a:r>
              <a:rPr lang="cs-CZ" sz="1600" dirty="false" err="true"/>
              <a:t>ZoR</a:t>
            </a:r>
            <a:r>
              <a:rPr lang="cs-CZ" sz="1600" dirty="false"/>
              <a:t> a </a:t>
            </a:r>
            <a:r>
              <a:rPr lang="cs-CZ" sz="1600" dirty="false" err="true"/>
              <a:t>ŽoP</a:t>
            </a:r>
            <a:r>
              <a:rPr lang="cs-CZ" sz="1600" dirty="false"/>
              <a:t> vypracovat teprve poté, co: </a:t>
            </a:r>
          </a:p>
          <a:p>
            <a:pPr algn="just">
              <a:lnSpc>
                <a:spcPct val="100000"/>
              </a:lnSpc>
            </a:pPr>
            <a:r>
              <a:rPr lang="cs-CZ" sz="1600" dirty="false"/>
              <a:t>je ukončena administrace všech dříve podaných zpráv o realizaci projektu a žádostí o platbu, </a:t>
            </a:r>
          </a:p>
          <a:p>
            <a:pPr algn="just">
              <a:lnSpc>
                <a:spcPct val="100000"/>
              </a:lnSpc>
            </a:pPr>
            <a:r>
              <a:rPr lang="cs-CZ" sz="1600" dirty="false"/>
              <a:t>je ukončena administrace všech zahájených změnových řízení (tj. žádostí o změnu) týkajících se rozpočtu nebo finančního plánu, u kterých datum změny platnosti spadá do monitorovacího období, za které by měla být podána zpráva o realizaci projektu či žádost o platbu, </a:t>
            </a:r>
          </a:p>
          <a:p>
            <a:pPr algn="just">
              <a:lnSpc>
                <a:spcPct val="100000"/>
              </a:lnSpc>
            </a:pPr>
            <a:r>
              <a:rPr lang="cs-CZ" sz="1600" dirty="false"/>
              <a:t>je ukončena administrace všech změnových řízení (tj. žádostí o změnu) týkajících se jakékoli podstatné změny projektu, u níž datum platnosti spadá do monitorovacího období, za které by měla být podána zpráva o realizaci projektu či žádost o </a:t>
            </a:r>
            <a:r>
              <a:rPr lang="cs-CZ" sz="1600" dirty="false" smtClean="false"/>
              <a:t>platbu. </a:t>
            </a:r>
            <a:endParaRPr lang="cs-CZ" sz="1600" dirty="false"/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600" dirty="false"/>
              <a:t>Zpoždění v podání zprávy o realizaci projektu a také žádosti o platbu způsobené výše uvedenými důvody, se nepovažuje za nedodržení podmínek poskytnutí podpory za podmínky, že k podání zprávy i žádosti dojde nejpozději do 10 pracovních dní poté, co byla administrace výše uvedených procesů ukončena. </a:t>
            </a:r>
          </a:p>
          <a:p>
            <a:pPr algn="just">
              <a:lnSpc>
                <a:spcPct val="100000"/>
              </a:lnSpc>
            </a:pPr>
            <a:r>
              <a:rPr lang="cs-CZ" sz="1600" dirty="false"/>
              <a:t>Rozpracovaná </a:t>
            </a:r>
            <a:r>
              <a:rPr lang="cs-CZ" sz="1600" dirty="false" err="true"/>
              <a:t>ZoR</a:t>
            </a:r>
            <a:r>
              <a:rPr lang="cs-CZ" sz="1600" dirty="false"/>
              <a:t> či </a:t>
            </a:r>
            <a:r>
              <a:rPr lang="cs-CZ" sz="1600" dirty="false" err="true"/>
              <a:t>ŽoP</a:t>
            </a:r>
            <a:r>
              <a:rPr lang="cs-CZ" sz="1600" dirty="false"/>
              <a:t> a následně schválena žádost o změnu, jejíž platnost spadá do rozpracované </a:t>
            </a:r>
            <a:r>
              <a:rPr lang="cs-CZ" sz="1600" dirty="false" err="true"/>
              <a:t>ZoR</a:t>
            </a:r>
            <a:r>
              <a:rPr lang="cs-CZ" sz="1600" dirty="false"/>
              <a:t> = příjemce musí provést aktualizaci dat. 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83902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Zpráva o realizaci projektu </a:t>
            </a:r>
            <a:r>
              <a:rPr lang="cs-CZ" dirty="false" smtClean="false"/>
              <a:t/>
            </a:r>
            <a:br>
              <a:rPr lang="cs-CZ" dirty="false" smtClean="false"/>
            </a:br>
            <a:r>
              <a:rPr lang="cs-CZ" dirty="false" smtClean="false"/>
              <a:t>ZÁLOŽKY I.  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412776"/>
            <a:ext cx="8064000" cy="5040560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cs-CZ" sz="1800" dirty="false" smtClean="false">
                <a:solidFill>
                  <a:schemeClr val="accent1"/>
                </a:solidFill>
              </a:rPr>
              <a:t>Založení nové zprávy o realizaci v IS KP14+ se provádí prostřednictvím záložky: </a:t>
            </a:r>
            <a:r>
              <a:rPr lang="cs-CZ" sz="1800" b="true" dirty="false" smtClean="false">
                <a:solidFill>
                  <a:schemeClr val="accent1"/>
                </a:solidFill>
              </a:rPr>
              <a:t>Zpráva o realizaci</a:t>
            </a:r>
            <a:r>
              <a:rPr lang="cs-CZ" sz="1800" dirty="false" smtClean="false">
                <a:solidFill>
                  <a:schemeClr val="accent1"/>
                </a:solidFill>
              </a:rPr>
              <a:t>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1800" dirty="false" smtClean="false">
                <a:solidFill>
                  <a:schemeClr val="accent1"/>
                </a:solidFill>
              </a:rPr>
              <a:t>Záložky </a:t>
            </a:r>
            <a:r>
              <a:rPr lang="cs-CZ" sz="1800" dirty="false" err="true" smtClean="false">
                <a:solidFill>
                  <a:schemeClr val="accent1"/>
                </a:solidFill>
              </a:rPr>
              <a:t>ZoR</a:t>
            </a:r>
            <a:r>
              <a:rPr lang="cs-CZ" sz="1800" dirty="false" smtClean="false">
                <a:solidFill>
                  <a:schemeClr val="accent1"/>
                </a:solidFill>
              </a:rPr>
              <a:t>: </a:t>
            </a:r>
          </a:p>
          <a:p>
            <a:pPr>
              <a:lnSpc>
                <a:spcPct val="100000"/>
              </a:lnSpc>
            </a:pPr>
            <a:r>
              <a:rPr lang="cs-CZ" sz="1800" dirty="false" smtClean="false">
                <a:solidFill>
                  <a:schemeClr val="accent1"/>
                </a:solidFill>
              </a:rPr>
              <a:t>Informace o zprávě </a:t>
            </a:r>
          </a:p>
          <a:p>
            <a:pPr>
              <a:lnSpc>
                <a:spcPct val="100000"/>
              </a:lnSpc>
            </a:pPr>
            <a:r>
              <a:rPr lang="cs-CZ" sz="1800" dirty="false" smtClean="false">
                <a:solidFill>
                  <a:schemeClr val="accent1"/>
                </a:solidFill>
              </a:rPr>
              <a:t>Realizace, provoz/údržba výstupu</a:t>
            </a:r>
          </a:p>
          <a:p>
            <a:pPr>
              <a:lnSpc>
                <a:spcPct val="100000"/>
              </a:lnSpc>
            </a:pPr>
            <a:r>
              <a:rPr lang="cs-CZ" sz="1800" dirty="false" smtClean="false">
                <a:solidFill>
                  <a:schemeClr val="accent1"/>
                </a:solidFill>
              </a:rPr>
              <a:t>Příjmy</a:t>
            </a:r>
          </a:p>
          <a:p>
            <a:pPr>
              <a:lnSpc>
                <a:spcPct val="100000"/>
              </a:lnSpc>
            </a:pPr>
            <a:r>
              <a:rPr lang="cs-CZ" sz="1800" dirty="false" smtClean="false">
                <a:solidFill>
                  <a:schemeClr val="accent1"/>
                </a:solidFill>
              </a:rPr>
              <a:t>Klíčové aktivity</a:t>
            </a:r>
          </a:p>
          <a:p>
            <a:pPr>
              <a:lnSpc>
                <a:spcPct val="100000"/>
              </a:lnSpc>
            </a:pPr>
            <a:r>
              <a:rPr lang="cs-CZ" sz="1800" dirty="false" smtClean="false">
                <a:solidFill>
                  <a:schemeClr val="accent1"/>
                </a:solidFill>
              </a:rPr>
              <a:t>Indikátory</a:t>
            </a:r>
          </a:p>
          <a:p>
            <a:pPr>
              <a:lnSpc>
                <a:spcPct val="100000"/>
              </a:lnSpc>
            </a:pPr>
            <a:r>
              <a:rPr lang="cs-CZ" sz="1800" dirty="false">
                <a:solidFill>
                  <a:schemeClr val="accent1"/>
                </a:solidFill>
              </a:rPr>
              <a:t>Horizontální </a:t>
            </a:r>
            <a:r>
              <a:rPr lang="cs-CZ" sz="1800" dirty="false" smtClean="false">
                <a:solidFill>
                  <a:schemeClr val="accent1"/>
                </a:solidFill>
              </a:rPr>
              <a:t>principy</a:t>
            </a:r>
          </a:p>
          <a:p>
            <a:pPr>
              <a:lnSpc>
                <a:spcPct val="100000"/>
              </a:lnSpc>
            </a:pPr>
            <a:r>
              <a:rPr lang="cs-CZ" sz="1800" dirty="false" smtClean="false">
                <a:solidFill>
                  <a:schemeClr val="accent1"/>
                </a:solidFill>
              </a:rPr>
              <a:t>Identifikace problému </a:t>
            </a:r>
          </a:p>
          <a:p>
            <a:pPr>
              <a:lnSpc>
                <a:spcPct val="100000"/>
              </a:lnSpc>
            </a:pPr>
            <a:r>
              <a:rPr lang="cs-CZ" sz="1800" dirty="false">
                <a:solidFill>
                  <a:schemeClr val="accent1"/>
                </a:solidFill>
              </a:rPr>
              <a:t>Čestná prohlášení</a:t>
            </a:r>
          </a:p>
          <a:p>
            <a:pPr>
              <a:lnSpc>
                <a:spcPct val="100000"/>
              </a:lnSpc>
            </a:pPr>
            <a:r>
              <a:rPr lang="cs-CZ" sz="1800" dirty="false" smtClean="false">
                <a:solidFill>
                  <a:schemeClr val="accent1"/>
                </a:solidFill>
              </a:rPr>
              <a:t>Publicita</a:t>
            </a:r>
          </a:p>
          <a:p>
            <a:pPr>
              <a:lnSpc>
                <a:spcPct val="100000"/>
              </a:lnSpc>
            </a:pPr>
            <a:endParaRPr lang="cs-CZ" sz="18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53184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Zpráva o realizaci </a:t>
            </a:r>
            <a:r>
              <a:rPr lang="cs-CZ" dirty="false" smtClean="false"/>
              <a:t>projektu</a:t>
            </a:r>
            <a:br>
              <a:rPr lang="cs-CZ" dirty="false" smtClean="false"/>
            </a:br>
            <a:r>
              <a:rPr lang="cs-CZ" dirty="false" smtClean="false"/>
              <a:t> </a:t>
            </a:r>
            <a:r>
              <a:rPr lang="cs-CZ" dirty="false"/>
              <a:t>ZÁLOŽKY II.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556792"/>
            <a:ext cx="8064000" cy="456320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800" dirty="false" smtClean="false">
                <a:solidFill>
                  <a:schemeClr val="accent1"/>
                </a:solidFill>
              </a:rPr>
              <a:t>Dokumenty</a:t>
            </a:r>
          </a:p>
          <a:p>
            <a:pPr>
              <a:lnSpc>
                <a:spcPct val="100000"/>
              </a:lnSpc>
            </a:pPr>
            <a:r>
              <a:rPr lang="cs-CZ" sz="1800" dirty="false">
                <a:solidFill>
                  <a:schemeClr val="accent1"/>
                </a:solidFill>
              </a:rPr>
              <a:t>Veřejné zakázky</a:t>
            </a:r>
          </a:p>
          <a:p>
            <a:pPr>
              <a:lnSpc>
                <a:spcPct val="100000"/>
              </a:lnSpc>
            </a:pPr>
            <a:r>
              <a:rPr lang="cs-CZ" sz="1800" dirty="false" smtClean="false">
                <a:solidFill>
                  <a:schemeClr val="accent1"/>
                </a:solidFill>
              </a:rPr>
              <a:t>Hodnocení a odvolání</a:t>
            </a:r>
          </a:p>
          <a:p>
            <a:pPr>
              <a:lnSpc>
                <a:spcPct val="100000"/>
              </a:lnSpc>
            </a:pPr>
            <a:r>
              <a:rPr lang="cs-CZ" sz="1800" dirty="false" smtClean="false">
                <a:solidFill>
                  <a:schemeClr val="accent1"/>
                </a:solidFill>
              </a:rPr>
              <a:t>Údaje o smlouvě/dodatku</a:t>
            </a:r>
          </a:p>
          <a:p>
            <a:pPr>
              <a:lnSpc>
                <a:spcPct val="100000"/>
              </a:lnSpc>
            </a:pPr>
            <a:r>
              <a:rPr lang="cs-CZ" sz="1800" dirty="false" smtClean="false">
                <a:solidFill>
                  <a:schemeClr val="accent1"/>
                </a:solidFill>
              </a:rPr>
              <a:t>Návrh/podnět na ÚHOS</a:t>
            </a:r>
          </a:p>
          <a:p>
            <a:pPr>
              <a:lnSpc>
                <a:spcPct val="100000"/>
              </a:lnSpc>
            </a:pPr>
            <a:r>
              <a:rPr lang="cs-CZ" sz="1800" dirty="false" smtClean="false">
                <a:solidFill>
                  <a:schemeClr val="accent1"/>
                </a:solidFill>
              </a:rPr>
              <a:t>Přílohy k VZ</a:t>
            </a:r>
          </a:p>
          <a:p>
            <a:pPr>
              <a:lnSpc>
                <a:spcPct val="100000"/>
              </a:lnSpc>
            </a:pPr>
            <a:r>
              <a:rPr lang="cs-CZ" sz="1800" dirty="false" smtClean="false">
                <a:solidFill>
                  <a:schemeClr val="accent1"/>
                </a:solidFill>
              </a:rPr>
              <a:t>Subjekt projektu</a:t>
            </a:r>
          </a:p>
          <a:p>
            <a:pPr>
              <a:lnSpc>
                <a:spcPct val="100000"/>
              </a:lnSpc>
            </a:pPr>
            <a:r>
              <a:rPr lang="cs-CZ" sz="1800" dirty="false" smtClean="false">
                <a:solidFill>
                  <a:schemeClr val="accent1"/>
                </a:solidFill>
              </a:rPr>
              <a:t>Veřejná podpora </a:t>
            </a:r>
          </a:p>
          <a:p>
            <a:pPr>
              <a:lnSpc>
                <a:spcPct val="100000"/>
              </a:lnSpc>
            </a:pPr>
            <a:r>
              <a:rPr lang="cs-CZ" sz="1800" dirty="false" smtClean="false">
                <a:solidFill>
                  <a:schemeClr val="accent1"/>
                </a:solidFill>
              </a:rPr>
              <a:t>Firemní proměnné</a:t>
            </a:r>
          </a:p>
          <a:p>
            <a:pPr>
              <a:lnSpc>
                <a:spcPct val="100000"/>
              </a:lnSpc>
            </a:pPr>
            <a:r>
              <a:rPr lang="cs-CZ" sz="1800" dirty="false" smtClean="false">
                <a:solidFill>
                  <a:schemeClr val="accent1"/>
                </a:solidFill>
              </a:rPr>
              <a:t>Kontroly </a:t>
            </a:r>
          </a:p>
          <a:p>
            <a:pPr>
              <a:lnSpc>
                <a:spcPct val="100000"/>
              </a:lnSpc>
            </a:pPr>
            <a:r>
              <a:rPr lang="cs-CZ" sz="1800" dirty="false" smtClean="false">
                <a:solidFill>
                  <a:schemeClr val="accent1"/>
                </a:solidFill>
              </a:rPr>
              <a:t>Podpis dokumentu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4074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532480" cy="1080000"/>
          </a:xfrm>
        </p:spPr>
        <p:txBody>
          <a:bodyPr/>
          <a:lstStyle/>
          <a:p>
            <a:pPr algn="ctr"/>
            <a:r>
              <a:rPr lang="cs-CZ" sz="2800" dirty="false"/>
              <a:t>Zpráva o realizaci projektu </a:t>
            </a:r>
            <a:r>
              <a:rPr lang="cs-CZ" sz="2800" dirty="false" smtClean="false"/>
              <a:t/>
            </a:r>
            <a:br>
              <a:rPr lang="cs-CZ" sz="2800" dirty="false" smtClean="false"/>
            </a:br>
            <a:r>
              <a:rPr lang="cs-CZ" sz="2800" dirty="false" smtClean="false"/>
              <a:t> </a:t>
            </a:r>
            <a:r>
              <a:rPr lang="cs-CZ" sz="2800" dirty="false"/>
              <a:t>ZÁLOŽKY </a:t>
            </a:r>
            <a:r>
              <a:rPr lang="cs-CZ" sz="2800" dirty="false" smtClean="false"/>
              <a:t>III. 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5184576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600" b="true" dirty="false"/>
              <a:t>IS KP14+ - Založit novou Zprávu/Informaci</a:t>
            </a:r>
            <a:r>
              <a:rPr lang="cs-CZ" sz="1600" dirty="false"/>
              <a:t>….ZÁLOŽKY (Datové oblasti žádosti):</a:t>
            </a:r>
          </a:p>
          <a:p>
            <a:pPr algn="just">
              <a:lnSpc>
                <a:spcPct val="100000"/>
              </a:lnSpc>
            </a:pPr>
            <a:r>
              <a:rPr lang="cs-CZ" sz="1600" b="true" dirty="false"/>
              <a:t>Informace o zprávě</a:t>
            </a:r>
            <a:r>
              <a:rPr lang="cs-CZ" sz="1600" dirty="false"/>
              <a:t>: 1. </a:t>
            </a:r>
            <a:r>
              <a:rPr lang="cs-CZ" sz="1600" dirty="false" err="true"/>
              <a:t>ZoR</a:t>
            </a:r>
            <a:r>
              <a:rPr lang="cs-CZ" sz="1600" dirty="false"/>
              <a:t> – „Sledované období od“: pole je automaticky plněno datem vydání právního aktu. Příjemce datum upraví na datum zahájení realizace. „Sledované období do“: poslední den období, za které je zpráva o realizaci podávána (další pole vyplnit dle Pokynů pro vyplnění </a:t>
            </a:r>
            <a:r>
              <a:rPr lang="cs-CZ" sz="1600" dirty="false" err="true"/>
              <a:t>ZoR</a:t>
            </a:r>
            <a:r>
              <a:rPr lang="cs-CZ" sz="1600" dirty="false"/>
              <a:t> projektu a </a:t>
            </a:r>
            <a:r>
              <a:rPr lang="cs-CZ" sz="1600" dirty="false" err="true"/>
              <a:t>ŽoP</a:t>
            </a:r>
            <a:r>
              <a:rPr lang="cs-CZ" sz="1600" dirty="false"/>
              <a:t> </a:t>
            </a:r>
            <a:r>
              <a:rPr lang="cs-CZ" sz="1600" dirty="false" smtClean="false"/>
              <a:t/>
            </a:r>
            <a:br>
              <a:rPr lang="cs-CZ" sz="1600" dirty="false" smtClean="false"/>
            </a:br>
            <a:r>
              <a:rPr lang="cs-CZ" sz="1600" dirty="false" smtClean="false"/>
              <a:t>v IS KP14+).</a:t>
            </a:r>
            <a:endParaRPr lang="cs-CZ" sz="1600" dirty="false"/>
          </a:p>
          <a:p>
            <a:pPr algn="just">
              <a:lnSpc>
                <a:spcPct val="100000"/>
              </a:lnSpc>
            </a:pPr>
            <a:r>
              <a:rPr lang="cs-CZ" sz="1600" b="true" dirty="false" smtClean="false"/>
              <a:t>Realizace</a:t>
            </a:r>
            <a:r>
              <a:rPr lang="cs-CZ" sz="1600" b="true" dirty="false"/>
              <a:t>, provoz/údržba výstupu </a:t>
            </a:r>
            <a:r>
              <a:rPr lang="cs-CZ" sz="1600" dirty="false"/>
              <a:t>– nevyplňuje se. </a:t>
            </a:r>
            <a:endParaRPr lang="cs-CZ" sz="1600" dirty="false" smtClean="false"/>
          </a:p>
          <a:p>
            <a:pPr algn="just">
              <a:lnSpc>
                <a:spcPct val="100000"/>
              </a:lnSpc>
            </a:pPr>
            <a:r>
              <a:rPr lang="cs-CZ" sz="1600" b="true" dirty="false"/>
              <a:t>Příjmy</a:t>
            </a:r>
            <a:r>
              <a:rPr lang="cs-CZ" sz="1600" dirty="false"/>
              <a:t> – </a:t>
            </a:r>
            <a:r>
              <a:rPr lang="cs-CZ" sz="1600" dirty="false" smtClean="false"/>
              <a:t>jsou shodné se Soupiskou příjmů v </a:t>
            </a:r>
            <a:r>
              <a:rPr lang="cs-CZ" sz="1600" dirty="false" err="true" smtClean="false"/>
              <a:t>ŽoP</a:t>
            </a:r>
            <a:r>
              <a:rPr lang="cs-CZ" sz="1600" dirty="false" smtClean="false"/>
              <a:t>, příjmy </a:t>
            </a:r>
            <a:r>
              <a:rPr lang="cs-CZ" sz="1600" dirty="false"/>
              <a:t>nad povinné spolufinancování, které snižují </a:t>
            </a:r>
            <a:r>
              <a:rPr lang="cs-CZ" sz="1600" dirty="false" smtClean="false"/>
              <a:t>dotaci a vztahují se k projektu.</a:t>
            </a:r>
            <a:endParaRPr lang="cs-CZ" sz="1600" dirty="false"/>
          </a:p>
          <a:p>
            <a:pPr algn="just">
              <a:lnSpc>
                <a:spcPct val="100000"/>
              </a:lnSpc>
            </a:pPr>
            <a:r>
              <a:rPr lang="cs-CZ" sz="1600" b="true" dirty="false" smtClean="false"/>
              <a:t>Klíčové </a:t>
            </a:r>
            <a:r>
              <a:rPr lang="cs-CZ" sz="1600" b="true" dirty="false"/>
              <a:t>aktivity </a:t>
            </a:r>
            <a:r>
              <a:rPr lang="cs-CZ" sz="1600" dirty="false"/>
              <a:t>- </a:t>
            </a:r>
            <a:r>
              <a:rPr lang="pl-PL" sz="1600" dirty="false"/>
              <a:t>popis pokroku v realizaci klíčové aktivity za sledované období </a:t>
            </a:r>
            <a:r>
              <a:rPr lang="pl-PL" sz="1600" dirty="false" smtClean="false"/>
              <a:t>(max. </a:t>
            </a:r>
            <a:r>
              <a:rPr lang="pl-PL" sz="1600" dirty="false"/>
              <a:t>2000 znaků) + možnost přílohy. </a:t>
            </a:r>
            <a:endParaRPr lang="pl-PL" sz="1600" dirty="false" smtClean="false"/>
          </a:p>
          <a:p>
            <a:pPr algn="just">
              <a:lnSpc>
                <a:spcPct val="100000"/>
              </a:lnSpc>
            </a:pPr>
            <a:r>
              <a:rPr lang="pl-PL" sz="1600" b="true" dirty="false"/>
              <a:t>Indikátory </a:t>
            </a:r>
            <a:r>
              <a:rPr lang="pl-PL" sz="1600" dirty="false"/>
              <a:t>– viz. samostatná kapitola </a:t>
            </a:r>
            <a:r>
              <a:rPr lang="pl-PL" sz="1600" dirty="false" smtClean="false"/>
              <a:t>prezentace.</a:t>
            </a:r>
            <a:endParaRPr lang="pl-PL" sz="1600" dirty="false"/>
          </a:p>
          <a:p>
            <a:pPr algn="just">
              <a:lnSpc>
                <a:spcPct val="100000"/>
              </a:lnSpc>
            </a:pPr>
            <a:r>
              <a:rPr lang="cs-CZ" sz="1600" b="true" dirty="false" smtClean="false"/>
              <a:t>Horizontální </a:t>
            </a:r>
            <a:r>
              <a:rPr lang="cs-CZ" sz="1600" b="true" dirty="false"/>
              <a:t>principy </a:t>
            </a:r>
            <a:r>
              <a:rPr lang="cs-CZ" sz="1600" dirty="false" smtClean="false"/>
              <a:t>– vyplňuje se pouze u „Cílené </a:t>
            </a:r>
            <a:r>
              <a:rPr lang="cs-CZ" sz="1600" dirty="false"/>
              <a:t>zaměření“ a „Pozitivní vlivy</a:t>
            </a:r>
            <a:r>
              <a:rPr lang="cs-CZ" sz="1600" dirty="false" smtClean="false"/>
              <a:t>“ </a:t>
            </a:r>
            <a:br>
              <a:rPr lang="cs-CZ" sz="1600" dirty="false" smtClean="false"/>
            </a:br>
            <a:r>
              <a:rPr lang="cs-CZ" sz="1600" dirty="false" smtClean="false"/>
              <a:t>v </a:t>
            </a:r>
            <a:r>
              <a:rPr lang="cs-CZ" sz="1600" dirty="false"/>
              <a:t>rámci </a:t>
            </a:r>
            <a:r>
              <a:rPr lang="cs-CZ" sz="1600" dirty="false" err="true"/>
              <a:t>ZoR</a:t>
            </a:r>
            <a:r>
              <a:rPr lang="cs-CZ" sz="1600" dirty="false"/>
              <a:t>, ve které HP byly naplňovány</a:t>
            </a:r>
            <a:r>
              <a:rPr lang="cs-CZ" sz="1600" dirty="false" smtClean="false"/>
              <a:t>. „Neutrální vliv“ </a:t>
            </a:r>
            <a:r>
              <a:rPr lang="cs-CZ" sz="1600" dirty="false"/>
              <a:t>není potřebné </a:t>
            </a:r>
            <a:r>
              <a:rPr lang="cs-CZ" sz="1600" dirty="false" smtClean="false"/>
              <a:t>vyplňovat.</a:t>
            </a:r>
            <a:endParaRPr lang="cs-CZ" sz="1600" dirty="false"/>
          </a:p>
          <a:p>
            <a:pPr algn="just">
              <a:lnSpc>
                <a:spcPct val="100000"/>
              </a:lnSpc>
            </a:pPr>
            <a:r>
              <a:rPr lang="cs-CZ" sz="1600" b="true" dirty="false"/>
              <a:t>Identifikace problému </a:t>
            </a:r>
            <a:r>
              <a:rPr lang="cs-CZ" sz="1600" dirty="false"/>
              <a:t>– vyplnit případné problémy: identifikace </a:t>
            </a:r>
            <a:r>
              <a:rPr lang="cs-CZ" sz="1600" dirty="false" smtClean="false"/>
              <a:t>+ </a:t>
            </a:r>
            <a:r>
              <a:rPr lang="cs-CZ" sz="1600" dirty="false"/>
              <a:t>popis </a:t>
            </a:r>
            <a:r>
              <a:rPr lang="cs-CZ" sz="1600" dirty="false" smtClean="false"/>
              <a:t>řešení.</a:t>
            </a:r>
            <a:endParaRPr lang="cs-CZ" sz="1600" dirty="false"/>
          </a:p>
          <a:p>
            <a:pPr algn="just">
              <a:lnSpc>
                <a:spcPct val="100000"/>
              </a:lnSpc>
            </a:pPr>
            <a:r>
              <a:rPr lang="cs-CZ" sz="1600" b="true" dirty="false"/>
              <a:t>Čestná prohlášení </a:t>
            </a:r>
            <a:r>
              <a:rPr lang="cs-CZ" sz="1600" dirty="false"/>
              <a:t>– zatrhnout </a:t>
            </a:r>
            <a:r>
              <a:rPr lang="cs-CZ" sz="1600" dirty="false" smtClean="false"/>
              <a:t>souhlas, jinak </a:t>
            </a:r>
            <a:r>
              <a:rPr lang="cs-CZ" sz="1600" dirty="false"/>
              <a:t>nelze podat </a:t>
            </a:r>
            <a:r>
              <a:rPr lang="cs-CZ" sz="1600" dirty="false" err="true" smtClean="false"/>
              <a:t>ZoR</a:t>
            </a:r>
            <a:r>
              <a:rPr lang="cs-CZ" sz="1600" dirty="false" smtClean="false"/>
              <a:t>.</a:t>
            </a:r>
            <a:endParaRPr lang="cs-CZ" sz="1600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17838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
<Relationships xmlns="http://schemas.openxmlformats.org/package/2006/relationships">
    <Relationship Target="itemProps1.xml" Type="http://schemas.openxmlformats.org/officeDocument/2006/relationships/customXmlProps" Id="rId1"/>
</Relationships>

</file>

<file path=customXml/_rels/item2.xml.rels><?xml version="1.0" encoding="UTF-8" standalone="yes"?>
<Relationships xmlns="http://schemas.openxmlformats.org/package/2006/relationships">
    <Relationship Target="itemProps2.xml" Type="http://schemas.openxmlformats.org/officeDocument/2006/relationships/customXmlProps" Id="rId1"/>
</Relationships>

</file>

<file path=customXml/_rels/item3.xml.rels><?xml version="1.0" encoding="UTF-8" standalone="yes"?>
<Relationships xmlns="http://schemas.openxmlformats.org/package/2006/relationships">
    <Relationship Target="itemProps3.xml" Type="http://schemas.openxmlformats.org/officeDocument/2006/relationships/customXmlProps" Id="rId1"/>
</Relationships>

</file>

<file path=customXml/item1.xml><?xml version="1.0" encoding="utf-8"?>
<p:properties xmlns:p="http://schemas.microsoft.com/office/2006/metadata/properties" xmlns:pc="http://schemas.microsoft.com/office/infopath/2007/PartnerControls" xmlns:xsi="http://www.w3.org/2001/XMLSchema-instance">
  <documentManagement>
    <AC_OriginalFileName xmlns="dfed548f-0517-4d39-90e3-3947398480c0">W:\INTERNÍ\ODD_874\SC 2.2.1\výzva_transformace_03_15_037\07_Semináře\3_SEMINÁŘ pro příjemce\Prezentace_k zaslání příjemcům\Seminář pro příjemce_výzva č. 37.pptx</AC_OriginalFileName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Description="Vytvoří nový dokument" ma:contentTypeID="0x010100A2FCF9BCABF3854AAB137087829D63AA" ma:contentTypeName="Dokument" ma:contentTypeScope="" ma:contentTypeVersion="1" ma:versionID="90d0f886a6a62db89f06e3f9c0f44a4f">
  <xsd:schema xmlns:xsd="http://www.w3.org/2001/XMLSchema" xmlns:ns2="dfed548f-0517-4d39-90e3-3947398480c0" xmlns:p="http://schemas.microsoft.com/office/2006/metadata/properties" xmlns:xs="http://www.w3.org/2001/XMLSchema" ma:fieldsID="f5200e09a0b80cc5f374a0f883a2b740" ma:root="true" ns2:_="" targetNamespace="http://schemas.microsoft.com/office/2006/metadata/properties">
    <xsd:import namespace="dfed548f-0517-4d39-90e3-3947398480c0"/>
    <xsd:element name="properties">
      <xsd:complexType>
        <xsd:sequence>
          <xsd:element name="documentManagement">
            <xsd:complexType>
              <xsd:all>
                <xsd:element minOccurs="0" ref="ns2:AC_OriginalFileName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xmlns:pc="http://schemas.microsoft.com/office/infopath/2007/PartnerControls" xmlns:xs="http://www.w3.org/2001/XMLSchema" elementFormDefault="qualified" targetNamespace="dfed548f-0517-4d39-90e3-3947398480c0">
    <xsd:import namespace="http://schemas.microsoft.com/office/2006/documentManagement/types"/>
    <xsd:import namespace="http://schemas.microsoft.com/office/infopath/2007/PartnerControls"/>
    <xsd:element ma:displayName="Original File Name" ma:index="8" ma:internalName="AC_OriginalFileName" name="AC_OriginalFileName" nillable="true">
      <xsd:simpleType>
        <xsd:restriction base="dms:Note">
          <xsd:maxLength value="255"/>
        </xsd:restriction>
      </xsd:simpleType>
    </xsd:element>
  </xsd:schema>
  <xsd:schema xmlns:xsd="http://www.w3.org/2001/XMLSchema" xmlns="http://schemas.openxmlformats.org/package/2006/metadata/core-properties" xmlns:dc="http://purl.org/dc/elements/1.1/" xmlns:dcterms="http://purl.org/dc/terms/" xmlns:odoc="http://schemas.microsoft.com/internal/obd" xmlns:xsi="http://www.w3.org/2001/XMLSchema-instance" attributeFormDefault="unqualified" blockDefault="#all" elementFormDefault="qualified" targetNamespace="http://schemas.openxmlformats.org/package/2006/metadata/core-properties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maxOccurs="1" minOccurs="0" ref="dc:creator"/>
        <xsd:element maxOccurs="1" minOccurs="0" ref="dcterms:created"/>
        <xsd:element maxOccurs="1" minOccurs="0" ref="dc:identifier"/>
        <xsd:element ma:displayName="Typ obsahu" ma:index="0" maxOccurs="1" minOccurs="0" name="contentType" type="xsd:string"/>
        <xsd:element ma:displayName="Nadpis" ma:index="4" maxOccurs="1" minOccurs="0" ref="dc:title"/>
        <xsd:element maxOccurs="1" minOccurs="0" ref="dc:subject"/>
        <xsd:element maxOccurs="1" minOccurs="0" ref="dc:description"/>
        <xsd:element maxOccurs="1" minOccurs="0" name="keywords" type="xsd:string"/>
        <xsd:element maxOccurs="1" minOccurs="0" ref="dc:language"/>
        <xsd:element maxOccurs="1" minOccurs="0" name="category" type="xsd:string"/>
        <xsd:element maxOccurs="1" minOccurs="0" name="version" type="xsd:string"/>
        <xsd:element maxOccurs="1" minOccurs="0" name="revision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maxOccurs="1" minOccurs="0" name="lastModifiedBy" type="xsd:string"/>
        <xsd:element maxOccurs="1" minOccurs="0" ref="dcterms:modified"/>
        <xsd:element maxOccurs="1" minOccurs="0" name="contentStatus" type="xsd:string"/>
      </xsd:all>
    </xsd:complexType>
  </xsd:schema>
  <xs:schema xmlns:xs="http://www.w3.org/2001/XMLSchema" xmlns:pc="http://schemas.microsoft.com/office/infopath/2007/PartnerControls" attributeFormDefault="unqualified" elementFormDefault="qualified" targetNamespace="http://schemas.microsoft.com/office/infopath/2007/PartnerControls">
    <xs:element name="Person">
      <xs:complexType>
        <xs:sequence>
          <xs:element minOccurs="0" ref="pc:DisplayName"/>
          <xs:element minOccurs="0" ref="pc:AccountId"/>
          <xs:element minOccurs="0" ref="pc:AccountType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maxOccurs="unbounded" minOccurs="0" ref="pc:BDCEntity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minOccurs="0" ref="pc:EntityDisplayName"/>
          <xs:element minOccurs="0" ref="pc:EntityInstanceReference"/>
          <xs:element minOccurs="0" ref="pc:EntityId1"/>
          <xs:element minOccurs="0" ref="pc:EntityId2"/>
          <xs:element minOccurs="0" ref="pc:EntityId3"/>
          <xs:element minOccurs="0" ref="pc:EntityId4"/>
          <xs:element minOccurs="0" ref="pc:EntityId5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maxOccurs="unbounded" minOccurs="0" ref="pc:TermInfo"/>
        </xs:sequence>
      </xs:complexType>
    </xs:element>
    <xs:element name="TermInfo">
      <xs:complexType>
        <xs:sequence>
          <xs:element minOccurs="0" ref="pc:TermName"/>
          <xs:element minOccurs="0" ref="pc:TermId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5E68817-B8B8-45F5-845C-3FC4D255B768}">
  <ds:schemaRefs>
    <ds:schemaRef ds:uri="http://purl.org/dc/dcmitype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dfed548f-0517-4d39-90e3-3947398480c0"/>
    <ds:schemaRef ds:uri="http://purl.org/dc/elements/1.1/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3EA51C8F-B260-44DC-963D-882FF9EF727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02A4F6B-C76F-4DFD-9457-AB7FB68CBD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fed548f-0517-4d39-90e3-3947398480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:Properties xmlns:properties="http://schemas.openxmlformats.org/officeDocument/2006/extended-properties" xmlns:vt="http://schemas.openxmlformats.org/officeDocument/2006/docPropsVTypes">
  <properties:Template>prezentace</properties:Template>
  <properties:Words>3618</properties:Words>
  <properties:PresentationFormat>Předvádění na obrazovce (4:3)</properties:PresentationFormat>
  <properties:Paragraphs>473</properties:Paragraphs>
  <properties:Slides>52</properties:Slides>
  <properties:Notes>45</properties:Notes>
  <properties:TotalTime>16024</properties:TotalTime>
  <properties:HiddenSlides>0</properties:HiddenSlides>
  <properties:MMClips>0</properties:MMClips>
  <properties:ScaleCrop>false</properties:ScaleCrop>
  <properties:HeadingPairs>
    <vt:vector baseType="variant" size="4">
      <vt:variant>
        <vt:lpstr>Motiv</vt:lpstr>
      </vt:variant>
      <vt:variant>
        <vt:i4>1</vt:i4>
      </vt:variant>
      <vt:variant>
        <vt:lpstr>Nadpisy snímků</vt:lpstr>
      </vt:variant>
      <vt:variant>
        <vt:i4>52</vt:i4>
      </vt:variant>
    </vt:vector>
  </properties:HeadingPairs>
  <properties:TitlesOfParts>
    <vt:vector baseType="lpstr" size="53">
      <vt:lpstr>prezentace</vt:lpstr>
      <vt:lpstr>seminář pro příjemce Výzva č. 03_15_066 Zpráva o realizaci projektu     </vt:lpstr>
      <vt:lpstr>Obsah semináře</vt:lpstr>
      <vt:lpstr>ZPRÁVA O REALIZACI PROJEKTU  Úvod I.</vt:lpstr>
      <vt:lpstr>Zpráva o realizaci projektu  úvod II. </vt:lpstr>
      <vt:lpstr>ZPRÁVA O REALIZACI PROJEKTU   Úvod III. </vt:lpstr>
      <vt:lpstr>ZPRÁVA O REALIZACI PROJEKTU   Úvod IV. </vt:lpstr>
      <vt:lpstr>Zpráva o realizaci projektu  ZÁLOŽKY I.  </vt:lpstr>
      <vt:lpstr>Zpráva o realizaci projektu  ZÁLOŽKY II.</vt:lpstr>
      <vt:lpstr>Zpráva o realizaci projektu   ZÁLOŽKY III. </vt:lpstr>
      <vt:lpstr>Zpráva o realizaci projektu   Publicita</vt:lpstr>
      <vt:lpstr>Povinnosti příjemců v oblasti informování a komunikace </vt:lpstr>
      <vt:lpstr>Povinné prvky vizuální identity OPZ</vt:lpstr>
      <vt:lpstr>Zpráva o realizaci projektu - dokumenty</vt:lpstr>
      <vt:lpstr>Veřejné zakázky i. </vt:lpstr>
      <vt:lpstr>Veřejné zakázky II. </vt:lpstr>
      <vt:lpstr>Veřejné zakázky III. </vt:lpstr>
      <vt:lpstr>Zpráva o realizaci  Indikátory úvod</vt:lpstr>
      <vt:lpstr>Indikátory sledované mimo IS ESF 2014+ </vt:lpstr>
      <vt:lpstr>indikátory sledované prostřednictvím IS ESF 2014+ - I. </vt:lpstr>
      <vt:lpstr>indikátory sledované prostřednictvím IS ESF 2014+ - Ii. </vt:lpstr>
      <vt:lpstr>indikátory sledované prostřednictvím IS ESF 2014+ - IiI. </vt:lpstr>
      <vt:lpstr>indikátory sledované prostřednictvím IS ESF 2014+ - IV. </vt:lpstr>
      <vt:lpstr>indikátory sledované prostřednictvím IS ESF 2014+ - V. </vt:lpstr>
      <vt:lpstr>indikátory sledované prostřednictvím IS ESF 2014+ - VI. </vt:lpstr>
      <vt:lpstr>PREZENČNÍ LISTINA</vt:lpstr>
      <vt:lpstr>Veřejná podpora</vt:lpstr>
      <vt:lpstr>Žádost o platbu</vt:lpstr>
      <vt:lpstr>ŽÁDOST O PLATBU</vt:lpstr>
      <vt:lpstr>Žádost o platbu - Záložka Identifikační údaje, Záložka Souhrnná soupiska</vt:lpstr>
      <vt:lpstr>ŽÁDOST O PLATBU – Záložka SD-1 Účetní/daňové doklady I.</vt:lpstr>
      <vt:lpstr>ŽÁDOST O PLATBU - záložKA SD-1 Účetní/daňové doklady Ii.</vt:lpstr>
      <vt:lpstr>ŽÁDOST O PLATBU - záložKA SD-1 Účetní/daňové doklady IiI.</vt:lpstr>
      <vt:lpstr>ŽÁDOST O PLATBU - záložKA SD-1 Účetní/daňové doklady IV.</vt:lpstr>
      <vt:lpstr>ŽÁDOST O PLATBU - záložKA SD-1 Účetní/daňové doklady V.</vt:lpstr>
      <vt:lpstr>Žádost o platbu - Záložka SD-2  LIDSKÉ ZDROJE I.</vt:lpstr>
      <vt:lpstr>Žádost o platbu - Záložka SD-2  LIDSKÉ ZDROJE II.</vt:lpstr>
      <vt:lpstr>Žádost o platbu - Záložka SD-2  LIDSKÉ ZDROJE III.</vt:lpstr>
      <vt:lpstr>PRACOVNí výkazy</vt:lpstr>
      <vt:lpstr>Žádost o platbu – Záložka SD-3 CESTOVNÍ NÁHRADY I.</vt:lpstr>
      <vt:lpstr>Žádost o platbu – Záložka SD-3 CESTOVNÍ NÁHRADY II. </vt:lpstr>
      <vt:lpstr>Žádost o platbu – záložka SD-3 CESTOVNÍ NÁHRADY III.</vt:lpstr>
      <vt:lpstr>Žádost o platbu – záložka SOUPISKA PŘÍJMŮ, záložka nezpůsobilé výdaje </vt:lpstr>
      <vt:lpstr>Žádost o platbu – záložka  Dokumenty</vt:lpstr>
      <vt:lpstr>Žádost o platbu – záložka souhrnná soupiska I.</vt:lpstr>
      <vt:lpstr>Žádost o platbu – záložka souhrnná soupiska II.</vt:lpstr>
      <vt:lpstr>Záložka - Žádost o platbu I.</vt:lpstr>
      <vt:lpstr>Záložka - Žádost o platbu II. Záložka – Čestná prohlášení</vt:lpstr>
      <vt:lpstr>Žádost o platbu Finalizace žádosti o platbu</vt:lpstr>
      <vt:lpstr>Žádost o platbu  vrácení k přepracování </vt:lpstr>
      <vt:lpstr>KONTROLY NA MÍSTĚ</vt:lpstr>
      <vt:lpstr>Plán aktivit</vt:lpstr>
      <vt:lpstr>KONTAKTY</vt:lpstr>
    </vt:vector>
  </properties:TitlesOfParts>
  <properties:LinksUpToDate>false</properties:LinksUpToDate>
  <properties:SharedDoc>false</properties:SharedDoc>
  <properties:HyperlinksChanged>false</properties:HyperlinksChanged>
  <properties:Application>Microsoft Office PowerPoint</properties:Application>
  <properties:AppVersion>14.0000</properties:AppVersion>
</properties:Properties>
</file>

<file path=docProps/core.xml><?xml version="1.0" encoding="utf-8"?>
<cp:coreProperties xmlns:cp="http://schemas.openxmlformats.org/package/2006/metadata/core-properties" xmlns:dcterms="http://purl.org/dc/terms/" xmlns:dc="http://purl.org/dc/elements/1.1/">
  <dcterms:created xmlns:xsi="http://www.w3.org/2001/XMLSchema-instance" xsi:type="dcterms:W3CDTF">2015-02-20T08:23:15Z</dcterms:created>
  <dc:creator/>
  <cp:lastModifiedBy/>
  <dcterms:modified xmlns:xsi="http://www.w3.org/2001/XMLSchema-instance" xsi:type="dcterms:W3CDTF">2018-01-16T10:00:01Z</dcterms:modified>
  <cp:revision>337</cp:revision>
  <dc:title>ROZLOŽENÍ SNÍMKŮ A TISK PREZENTACÍ</dc:title>
</cp:coreProperties>
</file>

<file path=docProps/custom.xml><?xml version="1.0" encoding="utf-8"?>
<prop:Properties xmlns:vt="http://schemas.openxmlformats.org/officeDocument/2006/docPropsVTypes" xmlns:prop="http://schemas.openxmlformats.org/officeDocument/2006/custom-properties">
  <prop:property fmtid="{D5CDD505-2E9C-101B-9397-08002B2CF9AE}" pid="2" name="ContentTypeId">
    <vt:lpwstr>0x010100A2FCF9BCABF3854AAB137087829D63AA</vt:lpwstr>
  </prop:property>
</prop:Properties>
</file>