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34"/>
  </p:notesMasterIdLst>
  <p:sldIdLst>
    <p:sldId id="256" r:id="rId5"/>
    <p:sldId id="382" r:id="rId6"/>
    <p:sldId id="339" r:id="rId7"/>
    <p:sldId id="342" r:id="rId8"/>
    <p:sldId id="378" r:id="rId9"/>
    <p:sldId id="384" r:id="rId10"/>
    <p:sldId id="385" r:id="rId11"/>
    <p:sldId id="383" r:id="rId12"/>
    <p:sldId id="388" r:id="rId13"/>
    <p:sldId id="343" r:id="rId14"/>
    <p:sldId id="345" r:id="rId15"/>
    <p:sldId id="347" r:id="rId16"/>
    <p:sldId id="389" r:id="rId17"/>
    <p:sldId id="390" r:id="rId18"/>
    <p:sldId id="391" r:id="rId19"/>
    <p:sldId id="352" r:id="rId20"/>
    <p:sldId id="353" r:id="rId21"/>
    <p:sldId id="392" r:id="rId22"/>
    <p:sldId id="393" r:id="rId23"/>
    <p:sldId id="358" r:id="rId24"/>
    <p:sldId id="359" r:id="rId25"/>
    <p:sldId id="360" r:id="rId26"/>
    <p:sldId id="363" r:id="rId27"/>
    <p:sldId id="394" r:id="rId28"/>
    <p:sldId id="366" r:id="rId29"/>
    <p:sldId id="395" r:id="rId30"/>
    <p:sldId id="368" r:id="rId31"/>
    <p:sldId id="396" r:id="rId32"/>
    <p:sldId id="397" r:id="rId33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 vertBarState="maximized">
    <p:restoredLeft sz="34587" autoAdjust="false"/>
    <p:restoredTop sz="92298" autoAdjust="false"/>
  </p:normalViewPr>
  <p:slideViewPr>
    <p:cSldViewPr showGuides="true">
      <p:cViewPr>
        <p:scale>
          <a:sx n="100" d="100"/>
          <a:sy n="100" d="100"/>
        </p:scale>
        <p:origin x="-802" y="69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../customXml/item3.xml" Type="http://schemas.openxmlformats.org/officeDocument/2006/relationships/customXml" Id="rId3"/>
    <Relationship Target="slides/slide17.xml" Type="http://schemas.openxmlformats.org/officeDocument/2006/relationships/slide" Id="rId21"/>
    <Relationship Target="notesMasters/notesMaster1.xml" Type="http://schemas.openxmlformats.org/officeDocument/2006/relationships/notesMaster" Id="rId34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tableStyles.xml" Type="http://schemas.openxmlformats.org/officeDocument/2006/relationships/tableStyles" Id="rId38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theme/theme1.xml" Type="http://schemas.openxmlformats.org/officeDocument/2006/relationships/theme" Id="rId37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viewProps.xml" Type="http://schemas.openxmlformats.org/officeDocument/2006/relationships/viewProps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presProps.xml" Type="http://schemas.openxmlformats.org/officeDocument/2006/relationships/presProps" Id="rId35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16.1.2018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30692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69006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25535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62999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07132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59834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30649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52972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561307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469184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8772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b="true" baseline="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360943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946626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altLang="cs-CZ" sz="1200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382787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98122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53515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0775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50549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43943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4760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75552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01749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678938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5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s://www.esfcr.cz/obvykle-ceny-a-mzdy-platy-opz" Type="http://schemas.openxmlformats.org/officeDocument/2006/relationships/hyperlink" Id="rId3"/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15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Mode="External" Target="https://ec.europa.eu/europeaid/applicable-rates-diems-framework-ec-funded-external-aid-contracts-18032015_en" Type="http://schemas.openxmlformats.org/officeDocument/2006/relationships/hyperlink" Id="rId3"/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3"/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Mode="External" Target="mailto:.tomesova@mpsv.cz" Type="http://schemas.openxmlformats.org/officeDocument/2006/relationships/hyperlink" Id="rId3"/>
    <Relationship TargetMode="External" Target="mailto:veronika.dankova@mpsv.cz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="../media/image7.jpeg" Type="http://schemas.openxmlformats.org/officeDocument/2006/relationships/image" Id="rId4"/>
</Relationships>

</file>

<file path=ppt/slides/_rels/slide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iskp@mpsv.cz" Type="http://schemas.openxmlformats.org/officeDocument/2006/relationships/hyperlink" Id="rId4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seminář pro příjemce</a:t>
            </a:r>
            <a:br>
              <a:rPr lang="cs-CZ" dirty="false" smtClean="false"/>
            </a:br>
            <a:r>
              <a:rPr lang="cs-CZ" dirty="false" smtClean="false"/>
              <a:t>Výzva č. 03_15_066</a:t>
            </a:r>
            <a:br>
              <a:rPr lang="cs-CZ" dirty="false" smtClean="false"/>
            </a:br>
            <a:r>
              <a:rPr lang="cs-CZ" sz="3200" dirty="false" smtClean="false"/>
              <a:t>Pravidla realizace projektů</a:t>
            </a:r>
            <a:endParaRPr lang="cs-CZ" sz="32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547664" y="4653136"/>
            <a:ext cx="7272000" cy="540000"/>
          </a:xfrm>
        </p:spPr>
        <p:txBody>
          <a:bodyPr/>
          <a:lstStyle/>
          <a:p>
            <a:r>
              <a:rPr lang="cs-CZ" dirty="false"/>
              <a:t>Oddělení projektů systému služeb </a:t>
            </a:r>
            <a:r>
              <a:rPr lang="cs-CZ" dirty="false" smtClean="false"/>
              <a:t>(874</a:t>
            </a:r>
            <a:r>
              <a:rPr lang="cs-CZ" dirty="false"/>
              <a:t>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475656" y="5301208"/>
            <a:ext cx="7272000" cy="540000"/>
          </a:xfrm>
        </p:spPr>
        <p:txBody>
          <a:bodyPr/>
          <a:lstStyle/>
          <a:p>
            <a:r>
              <a:rPr lang="cs-CZ" dirty="false" smtClean="false"/>
              <a:t>25. 1. 2018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301208"/>
            <a:ext cx="540000" cy="540000"/>
          </a:xfrm>
        </p:spPr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458112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Projekty s nepřímými náklady 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400600"/>
          </a:xfrm>
        </p:spPr>
        <p:txBody>
          <a:bodyPr/>
          <a:lstStyle/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Ke změně podílu přímých nákladů a nepřímých nákladů může dojít na základě provedení podstatné změny rozpočtu, nebo na základě závěrečného vyúčtování projektu, a to pouze směrem dolů (snížení procenta nepřímých nákladů).</a:t>
            </a:r>
          </a:p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Prostředky na nepřímé náklady jsou poskytovány průběžně, vždy společně s prostředky na způsobilé přímé náklady: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b="true" dirty="false"/>
              <a:t>Platba příjemci = prostředky na přímé náklady + nepřímé náklady 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dirty="false"/>
              <a:t>(v poměru stanoveném právním aktem).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/>
              <a:t>Využití nepřímých nákladů není předmětem kontrol ze strany Řídicího orgánu (administrativních, ani kontrol na místě). 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3593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Charakteristika Způsobilé  </a:t>
            </a:r>
            <a:br>
              <a:rPr lang="cs-CZ" dirty="false" smtClean="false"/>
            </a:br>
            <a:r>
              <a:rPr lang="cs-CZ" dirty="false" smtClean="false"/>
              <a:t>výdaje I.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Podpora z OPZ je určena výhradně na způsobilé výdaje. Řídící orgán je oprávněn vyžádat si od příjemce jakýkoliv dokument nezbytný pro ověření způsobilosti výdajů v rámci projektu (může jít i o dokument, který vznikl </a:t>
            </a:r>
            <a:br>
              <a:rPr lang="cs-CZ" sz="1800" dirty="false"/>
            </a:br>
            <a:r>
              <a:rPr lang="cs-CZ" sz="1800" dirty="false"/>
              <a:t>v době před zahájením realizace projektu).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Způsobilý výdaj musí být v souladu s právními předpisy, v souladu </a:t>
            </a:r>
            <a:br>
              <a:rPr lang="cs-CZ" sz="1800" dirty="false"/>
            </a:br>
            <a:r>
              <a:rPr lang="cs-CZ" sz="1800" dirty="false"/>
              <a:t>s pravidly programu OPZ a s podmínkami poskytnutí podpory, musí být přiměřený, vzniknul v době realizace, splňuje podmínky územní způsobilosti, je řádně identifikovaný, prokazatelný a doložitelný, je nezbytný pro dosažení cílů projektu. </a:t>
            </a:r>
            <a:r>
              <a:rPr lang="cs-CZ" sz="1800" b="true" dirty="false"/>
              <a:t>Podmínky musí být splněny zároveň.</a:t>
            </a:r>
          </a:p>
          <a:p>
            <a:pPr marL="447675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800" b="true" u="sng" dirty="false"/>
              <a:t>Přiměřenost výdaje </a:t>
            </a:r>
            <a:r>
              <a:rPr lang="cs-CZ" altLang="cs-CZ" sz="1800" b="true" dirty="false"/>
              <a:t>= dosažení optimálního vztahu mezi: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b="true" dirty="false"/>
              <a:t>Hospodárností,</a:t>
            </a:r>
            <a:r>
              <a:rPr lang="cs-CZ" altLang="cs-CZ" sz="1800" dirty="false"/>
              <a:t> tj. zajištěním kvalitně dosažených úkolů s co nejnižším vynaložením veřejných prostředků</a:t>
            </a:r>
            <a:endParaRPr lang="cs-CZ" altLang="cs-CZ" sz="16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5354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Charakteristika Způsobilé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 </a:t>
            </a:r>
            <a:r>
              <a:rPr lang="cs-CZ" dirty="false"/>
              <a:t>výdaje </a:t>
            </a:r>
            <a:r>
              <a:rPr lang="cs-CZ" dirty="false" smtClean="false"/>
              <a:t>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800" b="true" dirty="false"/>
              <a:t>Účelností, </a:t>
            </a:r>
            <a:r>
              <a:rPr lang="cs-CZ" altLang="cs-CZ" sz="1800" dirty="false"/>
              <a:t>tj. využitím veřejných prostředků k zajištění optimální míry dosažení cílů.</a:t>
            </a:r>
            <a:endParaRPr lang="cs-CZ" altLang="cs-CZ" sz="1800" b="true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800" b="true" dirty="false"/>
              <a:t>Efektivností, tj. </a:t>
            </a:r>
            <a:r>
              <a:rPr lang="cs-CZ" altLang="cs-CZ" sz="1800" dirty="false"/>
              <a:t>vynaložením veřejných prostředků tak, aby se ve srovnání s jejich objemem dosáhlo maximálního rozsahu, kvality a přínosu.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altLang="cs-CZ" sz="1800" dirty="false"/>
              <a:t>Pokud </a:t>
            </a:r>
            <a:r>
              <a:rPr lang="cs-CZ" altLang="cs-CZ" sz="1800" b="true" dirty="false"/>
              <a:t>výdaje vykazované příjemcem nejsou přiměřené</a:t>
            </a:r>
            <a:r>
              <a:rPr lang="cs-CZ" altLang="cs-CZ" sz="1800" dirty="false"/>
              <a:t>, </a:t>
            </a:r>
            <a:r>
              <a:rPr lang="cs-CZ" altLang="cs-CZ" sz="1800" b="true" dirty="false"/>
              <a:t>ŘO</a:t>
            </a:r>
            <a:r>
              <a:rPr lang="cs-CZ" altLang="cs-CZ" sz="1800" dirty="false"/>
              <a:t> </a:t>
            </a:r>
            <a:r>
              <a:rPr lang="cs-CZ" altLang="cs-CZ" sz="1800" b="true" dirty="false"/>
              <a:t>je oprávněn výdaj</a:t>
            </a:r>
            <a:r>
              <a:rPr lang="cs-CZ" altLang="cs-CZ" sz="1800" dirty="false"/>
              <a:t> jako způsobilý </a:t>
            </a:r>
            <a:r>
              <a:rPr lang="cs-CZ" altLang="cs-CZ" sz="1800" b="true" dirty="false"/>
              <a:t>neschválit</a:t>
            </a:r>
            <a:r>
              <a:rPr lang="cs-CZ" altLang="cs-CZ" sz="1800" dirty="false"/>
              <a:t>, nebo jej </a:t>
            </a:r>
            <a:r>
              <a:rPr lang="cs-CZ" altLang="cs-CZ" sz="1800" b="true" dirty="false"/>
              <a:t>schválit pouze do určité výše</a:t>
            </a:r>
            <a:r>
              <a:rPr lang="cs-CZ" altLang="cs-CZ" sz="1800" dirty="false"/>
              <a:t>.</a:t>
            </a:r>
            <a:endParaRPr lang="cs-CZ" sz="1800" u="sng" dirty="false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1800" b="true" u="sng" dirty="false"/>
              <a:t>Časová způsobilost výdaje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1800" dirty="false"/>
              <a:t>Výdaj vznikl v době realizace projektu. Tato podmínka musí být ověřitelná,  např. datem vzniku nákladu na příslušném účetním dokladu.</a:t>
            </a:r>
            <a:endParaRPr lang="cs-CZ" sz="1800" b="true" u="sng" dirty="false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sz="1800" b="true" u="sng" dirty="false"/>
              <a:t>Úhrada 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false"/>
              <a:t>Podmínkou způsobilosti je, že výdaj musí být ze strany příjemce, příp. jeho partnerů, skutečně zaplacen, tj. úhrada musí být doložena bankovními výpisy či výdajovými pokladními doklady.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02223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> </a:t>
            </a:r>
            <a:br>
              <a:rPr lang="cs-CZ" dirty="false" smtClean="false"/>
            </a:br>
            <a:r>
              <a:rPr lang="cs-CZ" dirty="false" smtClean="false"/>
              <a:t>osobní </a:t>
            </a:r>
            <a:r>
              <a:rPr lang="cs-CZ" dirty="false"/>
              <a:t>náklady </a:t>
            </a:r>
            <a:r>
              <a:rPr lang="cs-CZ" dirty="false" smtClean="false"/>
              <a:t>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altLang="cs-CZ" sz="1800" b="true" u="sng" dirty="false"/>
              <a:t>Způsobilé výdaje - Osobní náklady členů RT</a:t>
            </a:r>
            <a:r>
              <a:rPr lang="cs-CZ" altLang="cs-CZ" sz="1800" b="true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Mzdy a platy zaměstnanců příjemce nebo partnera s finančním příspěvkem pracujících 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Příslušná část mezd nebo platů zaměstnanců příjemce nebo partnera </a:t>
            </a:r>
            <a:br>
              <a:rPr lang="cs-CZ" altLang="cs-CZ" sz="1800" dirty="false"/>
            </a:br>
            <a:r>
              <a:rPr lang="cs-CZ" altLang="cs-CZ" sz="1800" dirty="false"/>
              <a:t>s finančním příspěvkem podílejících se na projektu pouze částí svého úvazku.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Odměny zaměstnanců příjemce nebo partnera s finančním příspěvkem zaměstnaných na  dohodu o pracovní činnosti anebo dohodu o provedení práce.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false"/>
              <a:t>Odměna příjemce nebo partnera s finančním příspěvkem, který je OSVČ.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Osobní náklady pracovníků příjemce nebo partnera s finančním příspěvkem (členů RT), kteří vykonávají pro projekt činnosti, které patří na základě vymezení nepřímých nákladů mezi nepřímé náklady, patří do nepřímých nákladů. </a:t>
            </a:r>
            <a:endParaRPr lang="cs-CZ" alt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56633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 </a:t>
            </a:r>
            <a:r>
              <a:rPr lang="cs-CZ" dirty="false"/>
              <a:t>osobní náklady </a:t>
            </a:r>
            <a:r>
              <a:rPr lang="cs-CZ" dirty="false" smtClean="false"/>
              <a:t>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800" b="true" dirty="false"/>
              <a:t>Způsobilé osobní náklady</a:t>
            </a:r>
            <a:r>
              <a:rPr lang="cs-CZ" sz="1800" dirty="false"/>
              <a:t> - součet hrubé mzdy/platu/odměny z dohody </a:t>
            </a:r>
            <a:br>
              <a:rPr lang="cs-CZ" sz="1800" dirty="false"/>
            </a:br>
            <a:r>
              <a:rPr lang="cs-CZ" sz="1800" dirty="false"/>
              <a:t>a odvodů na sociální a zdravotní pojištění hrazených zaměstnavatelem </a:t>
            </a:r>
            <a:br>
              <a:rPr lang="cs-CZ" sz="1800" dirty="false"/>
            </a:br>
            <a:r>
              <a:rPr lang="cs-CZ" sz="1800" dirty="false"/>
              <a:t>a případně dalších výdajů na zaměstnance, které je zaměstnavatel povinen hradit na základě platných právních předpisů (např. odvody do FKSP, zákonné pojištění odpovědnosti zaměstnavatele za škodu při pracovním úrazu nebo nemoci z povolání apod.).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Způsobilé osobní náklady by měly respektovat obvyklou výši v daném místě, čase a oboru. V případě nárokování vyšších mzdových sazeb - nutné odůvodnění.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/>
              <a:t>Informace k obvyklých mzdám a platům: 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600" dirty="false"/>
              <a:t>Na stránkách ww.esfcr.cz:</a:t>
            </a:r>
            <a:r>
              <a:rPr lang="cs-CZ" altLang="cs-CZ" sz="1400" dirty="false"/>
              <a:t>   </a:t>
            </a:r>
            <a:r>
              <a:rPr lang="cs-CZ" altLang="cs-CZ" sz="1600" b="true" dirty="false">
                <a:hlinkClick r:id="rId3"/>
              </a:rPr>
              <a:t>https://www.esfcr.cz/obvykle-ceny-a-mzdy-platy-opz</a:t>
            </a:r>
            <a:endParaRPr lang="cs-CZ" altLang="cs-CZ" sz="1600" b="true" dirty="false"/>
          </a:p>
          <a:p>
            <a:pPr marL="486000" lvl="2" indent="0">
              <a:lnSpc>
                <a:spcPct val="100000"/>
              </a:lnSpc>
              <a:buNone/>
              <a:defRPr/>
            </a:pPr>
            <a:r>
              <a:rPr lang="cs-CZ" sz="1600" dirty="false"/>
              <a:t>Na stránkách www.mpsv.cz:  Informační systém o průměrném výdělku (ISPV): </a:t>
            </a:r>
            <a:r>
              <a:rPr lang="cs-CZ" sz="1600" b="true" dirty="false">
                <a:hlinkClick r:id="rId4"/>
              </a:rPr>
              <a:t>www.mpsv.cz/ISPV.php</a:t>
            </a:r>
            <a:endParaRPr lang="cs-CZ" altLang="cs-CZ" sz="16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38044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 </a:t>
            </a:r>
            <a:r>
              <a:rPr lang="cs-CZ" dirty="false"/>
              <a:t>osobní náklady III.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752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false"/>
              <a:t>Pracovní smlouvy a dohody o pracích konaných mimo pracovní poměr (DPP/DPČ) musí být v souladu se zákoníkem práce.</a:t>
            </a:r>
            <a:endParaRPr 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/>
              <a:t>DPČ</a:t>
            </a:r>
            <a:r>
              <a:rPr lang="cs-CZ" sz="1800" dirty="false"/>
              <a:t> - týdenní rozsah nesmí v průměru překračovat 20 hodin, maximálně za dobu 52 týdnů. </a:t>
            </a:r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Do částky 2499 Kč za měsíc – se nehradí odvody na zdravotní a sociální pojištění (zaměstnání malého rozsahu).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1600" dirty="false"/>
              <a:t>Od částky 2500 Kč za měsíc vzniká povinnost platby zdravotního a sociálního pojištění</a:t>
            </a:r>
            <a:r>
              <a:rPr lang="cs-CZ" sz="1800" dirty="false"/>
              <a:t>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b="true" dirty="false"/>
              <a:t>DPP</a:t>
            </a:r>
            <a:r>
              <a:rPr lang="cs-CZ" sz="1800" dirty="false"/>
              <a:t> - rozsah práce nesmí překročit 300 hodin v kalendářním roce </a:t>
            </a:r>
            <a:br>
              <a:rPr lang="cs-CZ" sz="1800" dirty="false"/>
            </a:br>
            <a:r>
              <a:rPr lang="cs-CZ" sz="1800" dirty="false"/>
              <a:t>u jednoho zaměstnavatele. </a:t>
            </a:r>
          </a:p>
          <a:p>
            <a:pPr marL="542925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Odvody na zdravotní a sociální pojištění se hradí, pokud odměna DPP v  měsíci přesáhne 10.000 Kč. </a:t>
            </a:r>
          </a:p>
          <a:p>
            <a:pPr marL="542925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1600" dirty="false"/>
              <a:t>Pokud má zaměstnanec více DPP u jednoho zaměstnavatele a součet zúčtovaných příjmů z těchto dohod přesáhne v měsíci 10.000 Kč, pak se hradí odvody na zdravotní </a:t>
            </a:r>
            <a:r>
              <a:rPr lang="cs-CZ" sz="1600" dirty="false"/>
              <a:t>a sociální </a:t>
            </a:r>
            <a:r>
              <a:rPr lang="cs-CZ" altLang="cs-CZ" sz="1600" dirty="false"/>
              <a:t>pojištění.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60450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 </a:t>
            </a:r>
            <a:r>
              <a:rPr lang="cs-CZ" dirty="false"/>
              <a:t>osobní náklady IV.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72608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800" u="sng" dirty="false"/>
              <a:t> </a:t>
            </a:r>
            <a:r>
              <a:rPr lang="cs-CZ" sz="1800" b="true" u="sng" dirty="false"/>
              <a:t>Povinné náležitosti pracovních smluv, DPČ a DPP v OPZ</a:t>
            </a:r>
            <a:r>
              <a:rPr lang="cs-CZ" sz="1800" dirty="false"/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Identifikace projektu (název či registrační číslo),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Popis pracovní činnosti,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Rozsah činnosti, tzn. úvazek nebo  počet hodin za časovou jednotku,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Výše odměny.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altLang="cs-CZ" sz="1800" b="true" u="sng" dirty="false"/>
              <a:t>Úvazek 1,0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/>
              <a:t>Úvazek pracovníka zapojeného do realizace projektu OPZ může být maximálně 1,0 dohromady u všech subjektů (příjemce a partneři) zapojených do daného projektu, a to po celou dobu zapojení daného pracovníka do realizace projektu OPZ.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800" b="true" dirty="false"/>
              <a:t>Výpočet úvazku pro projekt: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/>
              <a:t>Úvazek 1,0 - neprojektové úvazky = projektový úvazek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/>
              <a:t>Příklad:</a:t>
            </a:r>
            <a:r>
              <a:rPr lang="cs-CZ" sz="1600" dirty="false"/>
              <a:t>  Pracovník má pracovní smlouvu s úvazkem 0,8 mimo projekt,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/>
              <a:t>             </a:t>
            </a:r>
            <a:r>
              <a:rPr lang="cs-CZ" sz="1600" dirty="false" smtClean="false"/>
              <a:t>  Maximální </a:t>
            </a:r>
            <a:r>
              <a:rPr lang="cs-CZ" sz="1600" dirty="false"/>
              <a:t>úvazek pro projekt je možný ve výši 0,2.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23189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 </a:t>
            </a:r>
            <a:r>
              <a:rPr lang="cs-CZ" dirty="false"/>
              <a:t>osobní </a:t>
            </a:r>
            <a:r>
              <a:rPr lang="cs-CZ" dirty="false" smtClean="false"/>
              <a:t>náklady V.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/>
              <a:t>Odvody zaměstnavatele na sociální a zdravotní pojištění</a:t>
            </a:r>
            <a:r>
              <a:rPr lang="cs-CZ" sz="1800" b="true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Způsobilé jsou odvody na sociální a zdravotní pojištění</a:t>
            </a:r>
            <a:r>
              <a:rPr lang="cs-CZ" sz="1800" b="true" dirty="false"/>
              <a:t> </a:t>
            </a:r>
            <a:r>
              <a:rPr lang="cs-CZ" sz="1800" dirty="false"/>
              <a:t>spojené se zaměstnancem hrazené zaměstnavatelem povinně na základě právních předpisů. </a:t>
            </a:r>
          </a:p>
          <a:p>
            <a:pPr marL="0" indent="0" algn="just">
              <a:buNone/>
            </a:pPr>
            <a:r>
              <a:rPr lang="cs-CZ" sz="1800" b="true" u="sng" dirty="false"/>
              <a:t>Odměny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Způsobilé jsou odměny za splnění mimořádného nebo zvlášť významného úkolu apod. </a:t>
            </a:r>
            <a:r>
              <a:rPr lang="cs-CZ" sz="1800" dirty="false"/>
              <a:t>Zdůvodnění vyplacených odměn je nezbytnou podmínkou jejich způsobilosti. </a:t>
            </a:r>
            <a:r>
              <a:rPr lang="cs-CZ" altLang="cs-CZ" sz="1800" dirty="false"/>
              <a:t>Příjemce stanoví kritéria, při jejichž splnění lze odměny zaměstnanci poskytnout.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false"/>
              <a:t>Způsobilé jsou odměny, které nepřekročí 25 % ročního úhrnu nejvyššího platového tarifu a nejvýše přípustného osobního příplatku v příslušné platové třídě, nebo roční mzdy/odměny z dohody, kdy se vychází z částky dle poslední platné verze pracovní smlouvy/dohody o pracovní činnosti/dohody o provedení práce.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6744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osobní </a:t>
            </a:r>
            <a:r>
              <a:rPr lang="cs-CZ" dirty="false"/>
              <a:t>náklady </a:t>
            </a:r>
            <a:r>
              <a:rPr lang="cs-CZ" dirty="false" smtClean="false"/>
              <a:t>VI.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Náhrady za dovolenou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Náhrady za dovolenou jsou způsobilé pouze v rozsahu, v jakém odpovídají míře zapojení zaměstnance do realizace projektu v měsíci, v němž je dovolená čerpána (= úvazek dle pracovní smlouvy, DPČ, DPP </a:t>
            </a:r>
            <a:br>
              <a:rPr lang="cs-CZ" altLang="cs-CZ" sz="1800" dirty="false"/>
            </a:br>
            <a:r>
              <a:rPr lang="cs-CZ" altLang="cs-CZ" sz="1800" dirty="false"/>
              <a:t>v projektu).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Způsobilým výdajem je náhrada mzdy nebo platu za dovolenou v rozsahu, který zaměstnavatel musí zaměstnanci poskytnout na základě platného právního předpisu, kolektivní smlouvy nebo vnitřního předpisu zaměstnavatele.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b="true" u="sng" dirty="false"/>
              <a:t>F</a:t>
            </a:r>
            <a:r>
              <a:rPr lang="pt-BR" altLang="cs-CZ" sz="1800" b="true" u="sng" dirty="false"/>
              <a:t>ond kulturních a sociálních potřeb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FKSP je způsobilým nákladem u organizací, které musí povinně tvořit FKSP dle zákona.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Způsobilé jsou náklady na tvorbu, ne na čerpání FKSP.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13802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osobní </a:t>
            </a:r>
            <a:r>
              <a:rPr lang="cs-CZ" dirty="false"/>
              <a:t>náklady </a:t>
            </a:r>
            <a:r>
              <a:rPr lang="cs-CZ" dirty="false" smtClean="false"/>
              <a:t>VII.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/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Způsobilým výdajem je náhrada mzdy nebo platu, nebo odměny z dohody (resp. poměrná část) za dny dočasné pracovní neschopnosti nebo nařízené karantény</a:t>
            </a:r>
            <a:r>
              <a:rPr lang="cs-CZ" sz="1800" b="true" dirty="false"/>
              <a:t> </a:t>
            </a:r>
            <a:r>
              <a:rPr lang="cs-CZ" sz="1800" dirty="false"/>
              <a:t>ve výši a trvání, ve kterých je zaměstnavatel povinen tuto náhradu mzdy, nebo platu, nebo odměny z dohody poskytovat podle platných právních předpisů, podle kolektivní smlouvy nebo vnitřního předpisu zaměstnavatele.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Způsobilá je také </a:t>
            </a:r>
            <a:r>
              <a:rPr lang="cs-CZ" sz="1800" b="true" dirty="false"/>
              <a:t>náhrada mzdy nebo platu </a:t>
            </a:r>
            <a:r>
              <a:rPr lang="cs-CZ" sz="1800" dirty="false"/>
              <a:t>(resp. poměrná část) </a:t>
            </a:r>
            <a:br>
              <a:rPr lang="cs-CZ" sz="1800" dirty="false"/>
            </a:br>
            <a:r>
              <a:rPr lang="cs-CZ" sz="1800" b="true" dirty="false"/>
              <a:t>v případě dalších překážek v práci</a:t>
            </a:r>
            <a:r>
              <a:rPr lang="cs-CZ" sz="1800" dirty="false"/>
              <a:t>, za které v souladu se zákoníkem práce, nebo s kolektivní smlouvou, nebo s vnitřním předpisem zaměstnavatele přísluší zaměstnanci náhrada mzdy/platu hrazená zaměstnavatelem (např. svatba, narození dítěte, studijní volno, promoce, překážky na straně zaměstnavatele apod.).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238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Obsah semináře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dirty="false" smtClean="false"/>
          </a:p>
          <a:p>
            <a:pPr>
              <a:lnSpc>
                <a:spcPct val="100000"/>
              </a:lnSpc>
            </a:pPr>
            <a:r>
              <a:rPr lang="cs-CZ" dirty="false"/>
              <a:t>Zdroje informací</a:t>
            </a:r>
          </a:p>
          <a:p>
            <a:pPr>
              <a:lnSpc>
                <a:spcPct val="100000"/>
              </a:lnSpc>
            </a:pPr>
            <a:r>
              <a:rPr lang="cs-CZ" dirty="false" smtClean="false"/>
              <a:t>Rozhodnutí </a:t>
            </a:r>
            <a:r>
              <a:rPr lang="cs-CZ" dirty="false"/>
              <a:t>o poskytnutí dotace</a:t>
            </a:r>
          </a:p>
          <a:p>
            <a:pPr>
              <a:lnSpc>
                <a:spcPct val="100000"/>
              </a:lnSpc>
            </a:pPr>
            <a:r>
              <a:rPr lang="cs-CZ" dirty="false" smtClean="false"/>
              <a:t>Změny </a:t>
            </a:r>
            <a:r>
              <a:rPr lang="cs-CZ" dirty="false"/>
              <a:t>v projektu</a:t>
            </a:r>
          </a:p>
          <a:p>
            <a:pPr>
              <a:lnSpc>
                <a:spcPct val="100000"/>
              </a:lnSpc>
            </a:pPr>
            <a:r>
              <a:rPr lang="cs-CZ" dirty="false"/>
              <a:t>Zálohová platba</a:t>
            </a:r>
          </a:p>
          <a:p>
            <a:pPr>
              <a:lnSpc>
                <a:spcPct val="100000"/>
              </a:lnSpc>
            </a:pPr>
            <a:r>
              <a:rPr lang="cs-CZ" dirty="false"/>
              <a:t>Finanční část – ne/způsobilé výdaje, PN/NN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41160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 </a:t>
            </a:r>
            <a:r>
              <a:rPr lang="cs-CZ" dirty="false"/>
              <a:t>Osobní náklady </a:t>
            </a:r>
            <a:r>
              <a:rPr lang="cs-CZ" dirty="false" smtClean="false"/>
              <a:t>- PN </a:t>
            </a:r>
            <a:r>
              <a:rPr lang="cs-CZ" dirty="false"/>
              <a:t>a </a:t>
            </a:r>
            <a:r>
              <a:rPr lang="cs-CZ" dirty="false" smtClean="false"/>
              <a:t>NN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196752"/>
            <a:ext cx="8064000" cy="4923248"/>
          </a:xfrm>
        </p:spPr>
        <p:txBody>
          <a:bodyPr/>
          <a:lstStyle/>
          <a:p>
            <a:r>
              <a:rPr lang="cs-CZ" altLang="cs-CZ" sz="2000" b="true" dirty="false"/>
              <a:t>Rozhodná je náplň práce, ne název pozice. </a:t>
            </a:r>
            <a:r>
              <a:rPr lang="cs-CZ" altLang="cs-CZ" sz="2000" dirty="false" smtClean="false"/>
              <a:t>Pomůcka </a:t>
            </a:r>
            <a:r>
              <a:rPr lang="cs-CZ" altLang="cs-CZ" sz="2000" dirty="false"/>
              <a:t>- pracovník nepracuje s cílovou skupinou nebo pro </a:t>
            </a:r>
            <a:r>
              <a:rPr lang="cs-CZ" altLang="cs-CZ" sz="2000" dirty="false" smtClean="false"/>
              <a:t>ni </a:t>
            </a:r>
            <a:r>
              <a:rPr lang="cs-CZ" altLang="cs-CZ" sz="2000" dirty="false"/>
              <a:t>nepřipravuje výstupy = NN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  <p:pic>
        <p:nvPicPr>
          <p:cNvPr id="3074" name="Picture 2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6964674" cy="384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533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 Cestovné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/>
            <a:r>
              <a:rPr lang="cs-CZ" altLang="cs-CZ" sz="1800" dirty="false" smtClean="false"/>
              <a:t>Způsobilé jsou výdaje spojené s pracovními </a:t>
            </a:r>
            <a:r>
              <a:rPr lang="cs-CZ" altLang="cs-CZ" sz="1800" dirty="false"/>
              <a:t>cestami zaměstnanců (včetně DPP a DPČ) </a:t>
            </a:r>
            <a:r>
              <a:rPr lang="cs-CZ" altLang="cs-CZ" sz="1800" dirty="false" smtClean="false"/>
              <a:t>příjemce nebo partnerů </a:t>
            </a:r>
            <a:r>
              <a:rPr lang="cs-CZ" altLang="cs-CZ" sz="1800" dirty="false"/>
              <a:t>s finančním </a:t>
            </a:r>
            <a:r>
              <a:rPr lang="cs-CZ" altLang="cs-CZ" sz="1800" dirty="false" smtClean="false"/>
              <a:t>příspěvkem. Jedná se       o </a:t>
            </a:r>
            <a:r>
              <a:rPr lang="cs-CZ" altLang="cs-CZ" sz="1800" b="true" dirty="false" smtClean="false"/>
              <a:t>zahraniční pracovní cesty </a:t>
            </a:r>
            <a:r>
              <a:rPr lang="cs-CZ" altLang="cs-CZ" sz="1800" dirty="false" smtClean="false"/>
              <a:t>členů RT</a:t>
            </a:r>
            <a:endParaRPr lang="cs-CZ" altLang="cs-CZ" sz="1800" dirty="false"/>
          </a:p>
          <a:p>
            <a:pPr algn="just"/>
            <a:r>
              <a:rPr lang="cs-CZ" altLang="cs-CZ" sz="1800" dirty="false"/>
              <a:t>Při vyúčtování </a:t>
            </a:r>
            <a:r>
              <a:rPr lang="cs-CZ" altLang="cs-CZ" sz="1800" dirty="false" smtClean="false"/>
              <a:t>zahraniční pracovní cesty </a:t>
            </a:r>
            <a:r>
              <a:rPr lang="cs-CZ" altLang="cs-CZ" sz="1800" dirty="false"/>
              <a:t>se postupuje </a:t>
            </a:r>
            <a:r>
              <a:rPr lang="cs-CZ" altLang="cs-CZ" sz="1800" dirty="false" smtClean="false"/>
              <a:t>dle </a:t>
            </a:r>
            <a:r>
              <a:rPr lang="cs-CZ" altLang="cs-CZ" sz="1800" dirty="false"/>
              <a:t>vyhlášky </a:t>
            </a:r>
            <a:r>
              <a:rPr lang="cs-CZ" altLang="cs-CZ" sz="1800" dirty="false" smtClean="false"/>
              <a:t>MF      o základních sazbách stravného v cizí měně patné pro daný rok.</a:t>
            </a:r>
            <a:endParaRPr lang="cs-CZ" altLang="cs-CZ" sz="1800" dirty="false"/>
          </a:p>
          <a:p>
            <a:pPr algn="just"/>
            <a:r>
              <a:rPr lang="cs-CZ" altLang="cs-CZ" sz="1800" dirty="false"/>
              <a:t>Způsobilé výdaje u zahraniční pracovní cesty: </a:t>
            </a:r>
            <a:r>
              <a:rPr lang="cs-CZ" altLang="cs-CZ" sz="1800" dirty="false" smtClean="false"/>
              <a:t>jízdní </a:t>
            </a:r>
            <a:r>
              <a:rPr lang="cs-CZ" altLang="cs-CZ" sz="1800" dirty="false"/>
              <a:t>výdaje, ubytování, stravné, nezbytné vedlejší výdaje související s pracovní </a:t>
            </a:r>
            <a:r>
              <a:rPr lang="cs-CZ" altLang="cs-CZ" sz="1800" dirty="false" smtClean="false"/>
              <a:t>cestou.</a:t>
            </a:r>
          </a:p>
          <a:p>
            <a:pPr marL="432000" lvl="1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1800" dirty="false" smtClean="false"/>
              <a:t>Zahraniční </a:t>
            </a:r>
            <a:r>
              <a:rPr lang="cs-CZ" altLang="cs-CZ" sz="1800" dirty="false"/>
              <a:t>experti v projektu: způsobilým výdajem jsou náklady za dopravu experta do ČR </a:t>
            </a:r>
            <a:r>
              <a:rPr lang="cs-CZ" altLang="cs-CZ" sz="1800" dirty="false" smtClean="false"/>
              <a:t>a zpět </a:t>
            </a:r>
            <a:r>
              <a:rPr lang="cs-CZ" altLang="cs-CZ" sz="1800" dirty="false"/>
              <a:t>a cestovní náhrady pro zahraniční experty v režimu per </a:t>
            </a:r>
            <a:r>
              <a:rPr lang="cs-CZ" altLang="cs-CZ" sz="1800" dirty="false" err="true"/>
              <a:t>diems</a:t>
            </a:r>
            <a:r>
              <a:rPr lang="cs-CZ" altLang="cs-CZ" sz="1800" dirty="false"/>
              <a:t>: </a:t>
            </a:r>
            <a:r>
              <a:rPr lang="cs-CZ" altLang="cs-CZ" sz="1600" dirty="false">
                <a:solidFill>
                  <a:srgbClr val="00B0F0"/>
                </a:solidFill>
                <a:hlinkClick r:id="rId3"/>
              </a:rPr>
              <a:t>https://ec.europa.eu/europeaid/applicable-rates-diems-framework-ec-funded-external-aid-contracts-18032015_en</a:t>
            </a:r>
            <a:r>
              <a:rPr lang="cs-CZ" altLang="cs-CZ" sz="1600" dirty="false">
                <a:solidFill>
                  <a:srgbClr val="00B0F0"/>
                </a:solidFill>
              </a:rPr>
              <a:t> </a:t>
            </a:r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45121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cestovné - PN </a:t>
            </a:r>
            <a:r>
              <a:rPr lang="cs-CZ" dirty="false"/>
              <a:t>a </a:t>
            </a:r>
            <a:r>
              <a:rPr lang="cs-CZ" dirty="false" smtClean="false"/>
              <a:t>NN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  <p:pic>
        <p:nvPicPr>
          <p:cNvPr id="4098" name="Picture 2"/>
          <p:cNvPicPr>
            <a:picLocks noGrp="true" noChangeAspect="true" noChangeArrowheads="true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7959872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039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nákup </a:t>
            </a:r>
            <a:r>
              <a:rPr lang="cs-CZ" dirty="false"/>
              <a:t>zařízení </a:t>
            </a:r>
            <a:r>
              <a:rPr lang="cs-CZ" dirty="false" smtClean="false"/>
              <a:t>a </a:t>
            </a:r>
            <a:r>
              <a:rPr lang="cs-CZ" dirty="false"/>
              <a:t>vybavení 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u="sng" dirty="false" smtClean="false"/>
              <a:t>Investiční výdaje</a:t>
            </a:r>
            <a:r>
              <a:rPr lang="cs-CZ" altLang="cs-CZ" sz="1800" dirty="false" smtClean="false"/>
              <a:t> - odpisovaný hmotný majetek (pořizovací hodnota vyšší než 40 tis. Kč) a nehmotný majetek (pořizovací cena vyšší než 60 tis. Kč).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u="sng" dirty="false" smtClean="false"/>
              <a:t>Neinvestiční výdaje</a:t>
            </a:r>
            <a:r>
              <a:rPr lang="cs-CZ" altLang="cs-CZ" sz="1800" dirty="false" smtClean="false"/>
              <a:t> – neodpisovaný hmotný majetek (pořizovací hodnota nepřesáhne 40 tis. Kč) a nehmotný majetek (pořizovací cena nepřesáhne 60 tis. Kč).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Pro nákup zařízení a vybavení pro RT platí, že nárokovat a proplácet lze pouze takovou výši nákladů na zařízení a vybavení, která odpovídá předpokládané výši úvazku člena RT ve vztahu k jeho zapojení do projektu, např. </a:t>
            </a:r>
            <a:r>
              <a:rPr lang="cs-CZ" altLang="cs-CZ" sz="1800" dirty="false" smtClean="false"/>
              <a:t>0,3 úvazek pro projekt = max. 0,3 ks zařízení a vybavení. Úvazky </a:t>
            </a:r>
            <a:r>
              <a:rPr lang="cs-CZ" sz="1800" dirty="false" smtClean="false"/>
              <a:t>členů RT je možné sčítat, např. </a:t>
            </a:r>
            <a:r>
              <a:rPr lang="cs-CZ" altLang="cs-CZ" sz="1800" dirty="false" smtClean="false"/>
              <a:t>2 pracovníci RT na 0,5 úvazek pro projekt = max.1 ks  zařízení a vybavení </a:t>
            </a:r>
            <a:r>
              <a:rPr lang="cs-CZ" sz="1800" dirty="false" smtClean="false"/>
              <a:t>(kontroluje se vůči poslednímu platnému právnímu aktu nebo poslednímu ŘO schválenému rozpočtu v době nákupu zařízení a vybavení).</a:t>
            </a:r>
            <a:r>
              <a:rPr lang="cs-CZ" altLang="cs-CZ" sz="18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Zařízení a vybavení </a:t>
            </a:r>
            <a:r>
              <a:rPr lang="cs-CZ" altLang="cs-CZ" sz="1800" u="sng" dirty="false" smtClean="false"/>
              <a:t>pro cílovou skupinu </a:t>
            </a:r>
            <a:r>
              <a:rPr lang="cs-CZ" altLang="cs-CZ" sz="1800" dirty="false" smtClean="false"/>
              <a:t>patří do přímých nákladů a </a:t>
            </a:r>
            <a:r>
              <a:rPr lang="cs-CZ" altLang="cs-CZ" sz="1800" u="sng" dirty="false" smtClean="false"/>
              <a:t>nekrátí se dle úvazku členů RT.</a:t>
            </a:r>
            <a:endParaRPr lang="cs-CZ" sz="1800" u="sng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97195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</a:t>
            </a:r>
            <a:r>
              <a:rPr lang="cs-CZ" dirty="false" smtClean="false"/>
              <a:t>výdaje </a:t>
            </a:r>
            <a:br>
              <a:rPr lang="cs-CZ" dirty="false" smtClean="false"/>
            </a:br>
            <a:r>
              <a:rPr lang="cs-CZ" dirty="false" smtClean="false"/>
              <a:t>nákup </a:t>
            </a:r>
            <a:r>
              <a:rPr lang="cs-CZ" dirty="false"/>
              <a:t>zařízení </a:t>
            </a:r>
            <a:r>
              <a:rPr lang="cs-CZ" dirty="false" smtClean="false"/>
              <a:t>a </a:t>
            </a:r>
            <a:r>
              <a:rPr lang="cs-CZ" dirty="false"/>
              <a:t>vybavení II.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Případné využívání zařízení a vybavení pro administraci projektu </a:t>
            </a:r>
            <a:br>
              <a:rPr lang="cs-CZ" sz="1800" dirty="false"/>
            </a:br>
            <a:r>
              <a:rPr lang="cs-CZ" sz="1800" dirty="false"/>
              <a:t>a současně pro cílovou skupinu (např. tiskárna) vyžaduje rozdělení dotčených výdajů v adekvátním poměru mezi přímé a nepřímé náklady.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Případné využívání zařízení a vybavení pro účely i mimo projekt vyžaduje rozdělení dotčených výdajů na část relevantní pro projekt a zbývající část.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Nárokovat lze jeden druh výpočetní techniky (pokud je zakoupen např. stolní počítač, není možné koupit pro daného pracovníka ještě notebook apod.).  </a:t>
            </a:r>
          </a:p>
          <a:p>
            <a:pPr algn="just">
              <a:lnSpc>
                <a:spcPct val="100000"/>
              </a:lnSpc>
            </a:pPr>
            <a:r>
              <a:rPr lang="cs-CZ" sz="1800" b="true" u="sng" dirty="false"/>
              <a:t>Do nepřímých nákladů patří: </a:t>
            </a:r>
            <a:r>
              <a:rPr lang="cs-CZ" sz="1800" dirty="false"/>
              <a:t>např. nákup zařízení a vybavení určených pro administraci projektu, nákup </a:t>
            </a:r>
            <a:r>
              <a:rPr lang="cs-CZ" altLang="cs-CZ" sz="1800" dirty="false"/>
              <a:t>zařízení a vybavení pro pracovníky, jejíchž mzdy jsou hrazené z nepřímých nákladů, </a:t>
            </a:r>
            <a:r>
              <a:rPr lang="cs-CZ" sz="1800" dirty="false"/>
              <a:t>nosiče pro záznam dat, spotřební materiál – podrobně viz. Příručka Specifická část pravidel pro žadatele </a:t>
            </a:r>
            <a:br>
              <a:rPr lang="cs-CZ" sz="1800" dirty="false"/>
            </a:br>
            <a:r>
              <a:rPr lang="cs-CZ" sz="1800" dirty="false"/>
              <a:t>a příjemce v rámci OPZ pro projekty se skutečně vzniklými výdaji </a:t>
            </a:r>
            <a:br>
              <a:rPr lang="cs-CZ" sz="1800" dirty="false"/>
            </a:br>
            <a:r>
              <a:rPr lang="cs-CZ" sz="1800" dirty="false"/>
              <a:t>a případně také s nepřímými </a:t>
            </a:r>
            <a:r>
              <a:rPr lang="cs-CZ" sz="1800" dirty="false" smtClean="false"/>
              <a:t>náklady.</a:t>
            </a:r>
            <a:endParaRPr lang="cs-CZ" altLang="cs-CZ" sz="1800" dirty="false"/>
          </a:p>
          <a:p>
            <a:pPr marL="0" indent="0">
              <a:lnSpc>
                <a:spcPct val="100000"/>
              </a:lnSpc>
              <a:buNone/>
            </a:pPr>
            <a:endParaRPr lang="cs-CZ" alt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82552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</a:t>
            </a:r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Nákup </a:t>
            </a:r>
            <a:r>
              <a:rPr lang="cs-CZ" sz="2800" dirty="false"/>
              <a:t>služeb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true" dirty="false"/>
              <a:t>Předmětem nákupu služeb</a:t>
            </a:r>
            <a:r>
              <a:rPr lang="cs-CZ" sz="1800" dirty="false"/>
              <a:t> mohou být zejména: zpracování analýz, průzkumů, studií, lektorské služby, školení a kurzy, vytvoření nových publikací, pronájem prostor pro práci s cílovou skupinou (např. pronájem učebny) apod.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Způsobilými výdaji nejsou výdaje na nákup lektorských služeb/školení/kurzů, na které má příjemce či partner platnou akreditaci. </a:t>
            </a:r>
            <a:r>
              <a:rPr lang="cs-CZ" sz="1800" dirty="false"/>
              <a:t>U těchto kurzů se má za to, že zapojení externího dodavatele nenaplňuje podmínku hospodárnosti. Nákupem lektorských služeb se rozumí i situace, kdy danou akci organizačně zajišťuje příjemce či partner, nicméně lektor by lektorskou činnost prováděl na základě objednávky či smlouvy a následně by poskytnutou službu fakturoval.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1800" dirty="false"/>
              <a:t>Při výběru dodavatele je nutné postupovat v souladu s příručkou </a:t>
            </a:r>
            <a:r>
              <a:rPr lang="cs-CZ" sz="1800" dirty="false"/>
              <a:t>Obecná část pravidel pro žadatele a příjemce v rámci OPZ, část Pravidla pro zadávání zakázek</a:t>
            </a:r>
            <a:r>
              <a:rPr lang="cs-CZ" dirty="false"/>
              <a:t>.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41484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Vedení účetnictví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false"/>
              <a:t>Příjemci jsou povinni vést účetnictví nebo daňovou evidenci </a:t>
            </a:r>
            <a:r>
              <a:rPr lang="cs-CZ" sz="1800" dirty="false" smtClean="false"/>
              <a:t>v </a:t>
            </a:r>
            <a:r>
              <a:rPr lang="cs-CZ" sz="1800" dirty="false"/>
              <a:t>souladu </a:t>
            </a:r>
            <a:r>
              <a:rPr lang="cs-CZ" sz="1800" dirty="false" smtClean="false"/>
              <a:t>       s </a:t>
            </a:r>
            <a:r>
              <a:rPr lang="cs-CZ" sz="1800" dirty="false"/>
              <a:t>předpisy ČR. Příjemci, kteří vedou účetnictví v plném </a:t>
            </a:r>
            <a:r>
              <a:rPr lang="cs-CZ" sz="1800" dirty="false" smtClean="false"/>
              <a:t>nebo zjednodušeném rozsahu </a:t>
            </a:r>
            <a:r>
              <a:rPr lang="cs-CZ" sz="1800" dirty="false"/>
              <a:t>podle zákona č. 563/1991 Sb., </a:t>
            </a:r>
            <a:r>
              <a:rPr lang="cs-CZ" sz="1800" dirty="false" smtClean="false"/>
              <a:t>o </a:t>
            </a:r>
            <a:r>
              <a:rPr lang="cs-CZ" sz="1800" dirty="false"/>
              <a:t>účetnictví, vedou účetnictví způsobem, který zajistí </a:t>
            </a:r>
            <a:r>
              <a:rPr lang="cs-CZ" sz="1800" b="true" dirty="false"/>
              <a:t>jednoznačné přiřazení účetních </a:t>
            </a:r>
            <a:r>
              <a:rPr lang="cs-CZ" sz="1800" b="true" dirty="false" smtClean="false"/>
              <a:t>položek </a:t>
            </a:r>
            <a:r>
              <a:rPr lang="cs-CZ" sz="1800" b="true" dirty="false"/>
              <a:t>spadajících do přímých nákladů ke konkrétnímu projektu</a:t>
            </a:r>
            <a:r>
              <a:rPr lang="cs-CZ" sz="1800" dirty="false"/>
              <a:t>, tj. zejména výnosů a nákladů a zařazení do evidence majetku (u příjemců postupujících podle § 38a zákona </a:t>
            </a:r>
            <a:r>
              <a:rPr lang="cs-CZ" sz="1800" dirty="false" smtClean="false"/>
              <a:t>o </a:t>
            </a:r>
            <a:r>
              <a:rPr lang="cs-CZ" sz="1800" dirty="false"/>
              <a:t>účetnictví se jedná o přiřazení zejména příjmů a výdajů </a:t>
            </a:r>
            <a:r>
              <a:rPr lang="cs-CZ" sz="1800" dirty="false" smtClean="false"/>
              <a:t>a </a:t>
            </a:r>
            <a:r>
              <a:rPr lang="cs-CZ" sz="1800" dirty="false"/>
              <a:t>zařazení do evidence majetku).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23836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výdajů I.</a:t>
            </a:r>
            <a:br>
              <a:rPr lang="cs-CZ" altLang="cs-CZ" sz="2800" dirty="false"/>
            </a:b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Všechny způsobilé výdaje spadající do přímých nákladů musí být příjemce schopný doložit. Na Řídící orgán se dokládají </a:t>
            </a:r>
            <a:r>
              <a:rPr lang="cs-CZ" altLang="cs-CZ" sz="1800" dirty="false" err="true" smtClean="false"/>
              <a:t>skeny</a:t>
            </a:r>
            <a:r>
              <a:rPr lang="cs-CZ" altLang="cs-CZ" sz="1800" dirty="false" smtClean="false"/>
              <a:t> </a:t>
            </a:r>
            <a:r>
              <a:rPr lang="cs-CZ" altLang="cs-CZ" sz="1800" dirty="false"/>
              <a:t>dokladů v </a:t>
            </a:r>
            <a:r>
              <a:rPr lang="cs-CZ" altLang="cs-CZ" sz="1800" dirty="false" smtClean="false"/>
              <a:t>systému     </a:t>
            </a:r>
            <a:r>
              <a:rPr lang="cs-CZ" altLang="cs-CZ" sz="1800" dirty="false"/>
              <a:t>IS KP14+, originály archivuje příjemce.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Příjemce je povinen zajistit označení každého originálu účetního dokladu, který dokládá přímý způsobilý výdaj projektu, registračním číslem daného projektu. </a:t>
            </a:r>
            <a:r>
              <a:rPr lang="cs-CZ" sz="1800" dirty="false"/>
              <a:t>Označení může provést vepsáním textu, razítkem apod. Pravidla pro zadávání zakázek nad rámec toho stanovují, že příjemce má povinnost zavázat dodavatele k tomu, aby k proplacení předkládal pouze </a:t>
            </a:r>
            <a:r>
              <a:rPr lang="cs-CZ" sz="1800" b="true" dirty="false"/>
              <a:t>faktury, které obsahují název a číslo projektu</a:t>
            </a:r>
            <a:r>
              <a:rPr lang="cs-CZ" sz="1800" dirty="false"/>
              <a:t>. </a:t>
            </a:r>
            <a:br>
              <a:rPr lang="cs-CZ" sz="1800" dirty="false"/>
            </a:br>
            <a:r>
              <a:rPr lang="cs-CZ" sz="1800" dirty="false"/>
              <a:t>V odůvodněných případech je příjemci umožněno, aby faktury označil názvem a číslem projektu sám před jejich uplatněním v žádosti o platbu. </a:t>
            </a:r>
            <a:endParaRPr lang="cs-CZ" altLang="cs-CZ" sz="1800" b="true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K žádosti o platbu je nutné do IS KP14+ naskenovat účetní doklad </a:t>
            </a:r>
            <a:br>
              <a:rPr lang="cs-CZ" altLang="cs-CZ" sz="1800" b="true" dirty="false"/>
            </a:br>
            <a:r>
              <a:rPr lang="cs-CZ" altLang="cs-CZ" sz="1800" b="true" dirty="false"/>
              <a:t>v tom případě, pokud částka, která je z něj nárokována v žádosti </a:t>
            </a:r>
            <a:br>
              <a:rPr lang="cs-CZ" altLang="cs-CZ" sz="1800" b="true" dirty="false"/>
            </a:br>
            <a:r>
              <a:rPr lang="cs-CZ" altLang="cs-CZ" sz="1800" b="true" dirty="false"/>
              <a:t>o platbu, jako výdaj projektu, přesahuje 10.000 Kč. </a:t>
            </a:r>
            <a:r>
              <a:rPr lang="cs-CZ" sz="1800" dirty="false"/>
              <a:t>Doklady, z nichž je do projektu nárokována menší částka, není třeba do IS KP14+ jako přílohu soupisky dokladů v rámci žádosti o platbu skenovat. </a:t>
            </a:r>
            <a:endParaRPr lang="cs-CZ" altLang="cs-CZ" sz="1800" b="true" dirty="false"/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  <a:defRPr/>
            </a:pP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19470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false"/>
              <a:t>Dokladování výdajů </a:t>
            </a:r>
            <a:r>
              <a:rPr lang="cs-CZ" altLang="cs-CZ" dirty="false" smtClean="false"/>
              <a:t>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dirty="false"/>
              <a:t>Pravidla pro dokladování výdajů v rámci žádosti o platbu a při kontrole na místě – </a:t>
            </a:r>
            <a:r>
              <a:rPr lang="cs-CZ" sz="1800" dirty="false"/>
              <a:t>tab. č. 8 v příručce </a:t>
            </a:r>
            <a:r>
              <a:rPr lang="cs-CZ" altLang="cs-CZ" sz="1800" dirty="false"/>
              <a:t>Specifická část pravidel pro žadatele a příjemce v rámci OPZ pro projekty se skutečně vzniklými výdaji a případně také s nepřímými náklady, kapitola </a:t>
            </a:r>
            <a:r>
              <a:rPr lang="cs-CZ" sz="1800" dirty="false"/>
              <a:t>6.5 Dokladování výdajů.</a:t>
            </a:r>
            <a:endParaRPr lang="cs-CZ" altLang="cs-CZ" sz="18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DPH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/>
              <a:t>U neplátce je DPH způsobilým výdajem.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800" dirty="false"/>
              <a:t>U plátců je DPH způsobilým výdajem, pokud nevzniká nárok na odpočet.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/>
              <a:t>Akreditované kurzy – bez DPH.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b="true" u="sng" dirty="false" smtClean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u="sng" dirty="false" smtClean="false"/>
              <a:t>Bankovní </a:t>
            </a:r>
            <a:r>
              <a:rPr lang="cs-CZ" sz="1800" b="true" u="sng" dirty="false"/>
              <a:t>účet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Podmínkou podpory z OPZ není samostatný bankovní účet pro projekt. Řídící orgán poskytuje prostředky podpory na bankovní účet, který mu příjemce nahlásí. Výdaje projektu mohou být hrazeny z libovolného bankovního účtu příjemce. Úhrada se prokazuje kopií výpisu toho bankovního účtu, ze kterého byla platba skutečně provedena. Přitom musí být z výpisu zřejmé, že se jedná o bankovní účet příjemce.</a:t>
            </a:r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  <a:defRPr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76791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KONTAKTY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endParaRPr lang="cs-CZ" sz="1800" dirty="false" smtClean="false"/>
          </a:p>
          <a:p>
            <a:pPr lvl="0" algn="just">
              <a:lnSpc>
                <a:spcPct val="100000"/>
              </a:lnSpc>
            </a:pPr>
            <a:endParaRPr lang="cs-CZ" sz="1800" dirty="false" smtClean="false"/>
          </a:p>
          <a:p>
            <a:pPr lvl="0" algn="just">
              <a:lnSpc>
                <a:spcPct val="100000"/>
              </a:lnSpc>
            </a:pPr>
            <a:r>
              <a:rPr lang="cs-CZ" sz="1800" dirty="false" smtClean="false"/>
              <a:t>Ing</a:t>
            </a:r>
            <a:r>
              <a:rPr lang="cs-CZ" sz="1800" dirty="false"/>
              <a:t>. Veronika Daňková, </a:t>
            </a:r>
            <a:r>
              <a:rPr lang="cs-CZ" sz="1800" dirty="false">
                <a:hlinkClick r:id="rId2"/>
              </a:rPr>
              <a:t>veronika.dankova@mpsv.cz</a:t>
            </a:r>
            <a:r>
              <a:rPr lang="cs-CZ" sz="1800" dirty="false"/>
              <a:t>, 221 923 614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Mgr. Ivana Tomešová Dubová</a:t>
            </a:r>
            <a:r>
              <a:rPr lang="cs-CZ" sz="1800" smtClean="false"/>
              <a:t>, </a:t>
            </a:r>
            <a:r>
              <a:rPr lang="cs-CZ" sz="1800" u="sng" smtClean="false"/>
              <a:t>ivana</a:t>
            </a:r>
            <a:r>
              <a:rPr lang="cs-CZ" sz="1800" u="sng" smtClean="false">
                <a:hlinkClick r:id="rId3"/>
              </a:rPr>
              <a:t>.t</a:t>
            </a:r>
            <a:r>
              <a:rPr lang="cs-CZ" sz="1800" smtClean="false">
                <a:hlinkClick r:id="rId3"/>
              </a:rPr>
              <a:t>omesova@mpsv.cz</a:t>
            </a:r>
            <a:r>
              <a:rPr lang="cs-CZ" sz="1800" dirty="false"/>
              <a:t>, 221 923 927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  <p:pic>
        <p:nvPicPr>
          <p:cNvPr id="5" name="Picture 2"/>
          <p:cNvPicPr>
            <a:picLocks noChangeAspect="true" noChangeArrowheads="true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88" y="4221088"/>
            <a:ext cx="1945656" cy="1935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65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základní informace pro příjemce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true" dirty="false" smtClean="false">
                <a:solidFill>
                  <a:srgbClr val="00B0F0"/>
                </a:solidFill>
                <a:hlinkClick r:id="rId3"/>
              </a:rPr>
              <a:t>www.esfcr.cz</a:t>
            </a:r>
            <a:endParaRPr lang="cs-CZ" sz="1800" b="true" dirty="false" smtClean="false">
              <a:solidFill>
                <a:srgbClr val="00B0F0"/>
              </a:solidFill>
            </a:endParaRPr>
          </a:p>
          <a:p>
            <a:pPr lvl="1">
              <a:lnSpc>
                <a:spcPct val="100000"/>
              </a:lnSpc>
            </a:pPr>
            <a:r>
              <a:rPr lang="cs-CZ" sz="1800" b="true" dirty="false" smtClean="false"/>
              <a:t>Pravidla pro žadatele a příjemce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obecná a specifická část pravidel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další potřebné příručky a vzory ke stažení – např. návod pro vyplnění </a:t>
            </a:r>
            <a:r>
              <a:rPr lang="cs-CZ" sz="1800" dirty="false" err="true"/>
              <a:t>ZoR</a:t>
            </a:r>
            <a:r>
              <a:rPr lang="cs-CZ" sz="1800" dirty="false"/>
              <a:t>, pracovní výkazy, monitorování osob, šablony pro vizuální identitu a další </a:t>
            </a: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Informační systémy </a:t>
            </a:r>
            <a:r>
              <a:rPr lang="cs-CZ" sz="1800" dirty="false"/>
              <a:t>: </a:t>
            </a:r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IS KP14+ </a:t>
            </a:r>
            <a:r>
              <a:rPr lang="cs-CZ" sz="1800" dirty="false" smtClean="false"/>
              <a:t>(pro žadatele a příjemce)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 </a:t>
            </a:r>
            <a:r>
              <a:rPr lang="cs-CZ" sz="1800" dirty="false"/>
              <a:t>Komunikace prostřednictvím depeší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 Řešení technických požadavků: </a:t>
            </a:r>
            <a:r>
              <a:rPr lang="cs-CZ" sz="1800" dirty="false" err="true"/>
              <a:t>ServiceDesk</a:t>
            </a:r>
            <a:r>
              <a:rPr lang="cs-CZ" sz="1800" dirty="false"/>
              <a:t> (</a:t>
            </a:r>
            <a:r>
              <a:rPr lang="cs-CZ" sz="1800" dirty="false">
                <a:hlinkClick r:id="rId4"/>
              </a:rPr>
              <a:t>iskp@mpsv.cz</a:t>
            </a:r>
            <a:r>
              <a:rPr lang="cs-CZ" sz="1800" dirty="false"/>
              <a:t>)</a:t>
            </a:r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MS 2014+</a:t>
            </a:r>
            <a:r>
              <a:rPr lang="cs-CZ" sz="1800" dirty="false" smtClean="false"/>
              <a:t> (zaměstnanci ŘO)</a:t>
            </a:r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/>
              <a:t>IS ESF14+ </a:t>
            </a:r>
            <a:r>
              <a:rPr lang="cs-CZ" sz="1800" dirty="false"/>
              <a:t>(monitorování podpořených osob)</a:t>
            </a:r>
          </a:p>
          <a:p>
            <a:pPr marL="447675" lvl="2" indent="219075">
              <a:lnSpc>
                <a:spcPct val="100000"/>
              </a:lnSpc>
            </a:pPr>
            <a:endParaRPr lang="cs-CZ" sz="1800" b="true" dirty="false" smtClean="false"/>
          </a:p>
          <a:p>
            <a:pPr marL="447675" lvl="2" indent="219075">
              <a:lnSpc>
                <a:spcPct val="100000"/>
              </a:lnSpc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430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 smtClean="false"/>
              <a:t>Akceptováním</a:t>
            </a:r>
            <a:r>
              <a:rPr lang="cs-CZ" dirty="false" smtClean="false"/>
              <a:t> </a:t>
            </a:r>
            <a:r>
              <a:rPr lang="cs-CZ" dirty="false"/>
              <a:t>textu právního aktu o poskytnutí podpory (Rozhodnutí o poskytnutí dotace) a po podpisu ŘO se žadatel stává příjemcem podpory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/>
              <a:t>Současný stav projektů ve výzvě č. 66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Všechna Rozhodnutí o poskytnutí dotace vydána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Projekty začínají realizaci do 1.2.2017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Náležitostí Rozhodnutí o poskytnutí dotace (právního aktu)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/>
              <a:t>Rozhodnutí jsou pouze v elektronické podobě v IS KP14+.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/>
              <a:t>Opravné Rozhodnutí o poskytnutí dotace (chyby v počtech a psaní)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063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Změny 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04056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Všechny změny jsou administrovány v MS2014+ prostřednictvím formuláře žádosti o změnu (elektronicky s elektronickým podpisem oprávněné osoby), </a:t>
            </a:r>
            <a:r>
              <a:rPr lang="cs-CZ" sz="1800" b="true" dirty="false"/>
              <a:t>změnu zadává příjemce v systému </a:t>
            </a:r>
            <a:r>
              <a:rPr lang="cs-CZ" sz="1800" b="true" dirty="false" smtClean="false"/>
              <a:t>IS KP14+.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Rozlišujeme 3 typy změn: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Nepodstatné změny projektu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Podstatné změny, které nevyžadují vydání změnového právního aktu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Podstatné změny, které vyžadují vydání změnového právního aktu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Pokyny ke zpracování žádosti o změnu v IS KP14+</a:t>
            </a:r>
          </a:p>
          <a:p>
            <a:pPr algn="just">
              <a:lnSpc>
                <a:spcPct val="100000"/>
              </a:lnSpc>
            </a:pPr>
            <a:endParaRPr lang="cs-CZ" sz="1800" b="true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949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Nepodstatné změny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3285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/>
              <a:t>Nepodstatné změny </a:t>
            </a:r>
            <a:r>
              <a:rPr lang="cs-CZ" sz="1600" dirty="false"/>
              <a:t>- neovlivní charakter projektu a splnění cíle, možné provádět bez předchozího souhlasu ŘO a nevyžadují vydání změnového právního aktu.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1) </a:t>
            </a:r>
            <a:r>
              <a:rPr lang="cs-CZ" sz="1600" b="true" dirty="false"/>
              <a:t>Povinnost odeslat žádost o změnu bez prodlení </a:t>
            </a:r>
            <a:r>
              <a:rPr lang="cs-CZ" sz="1600" dirty="false"/>
              <a:t>– změna názvu, sídla, kontaktní osoby, statutárního zástupce.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2) </a:t>
            </a:r>
            <a:r>
              <a:rPr lang="cs-CZ" sz="1600" b="true" dirty="false"/>
              <a:t>Žádost o změnu odeslat nejpozději 10 pracovních dní před termínem předložení </a:t>
            </a:r>
            <a:r>
              <a:rPr lang="cs-CZ" sz="1600" b="true" dirty="false" err="true"/>
              <a:t>ZoR</a:t>
            </a:r>
            <a:r>
              <a:rPr lang="cs-CZ" sz="1600" b="true" dirty="false"/>
              <a:t> </a:t>
            </a:r>
            <a:r>
              <a:rPr lang="cs-CZ" sz="1600" dirty="false"/>
              <a:t>za monitorovací období, ve kterém k nepodstatné změně došlo: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změna rozpočtu projektu (přesun prostředků mezi položkami, vytváření nových položek) v rámci jedné kapitoly rozpočtu;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přesun prostředků mezi jednotlivými kapitolami rozpočtu do výše 20 % celkových způsobilých výdajů projektu v režimu financování skutečně prokazovaných výdajů (z přímých nákladů) - kumulovaně od podpisu právního aktu, příp. změnového právního aktu či od poslední schválené podstatné změny týkající se rozpočtu, podle toho, která z těchto skutečností nastala později), přičemž se nesmí jednat </a:t>
            </a:r>
            <a:br>
              <a:rPr lang="cs-CZ" sz="1600" dirty="false"/>
            </a:br>
            <a:r>
              <a:rPr lang="cs-CZ" sz="1600" dirty="false"/>
              <a:t>o navýšení kapitoly Křížové financování.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3) </a:t>
            </a:r>
            <a:r>
              <a:rPr lang="cs-CZ" sz="1600" b="true" dirty="false"/>
              <a:t>Jiné nepodstatné změny </a:t>
            </a:r>
            <a:r>
              <a:rPr lang="cs-CZ" sz="1600" dirty="false"/>
              <a:t>– </a:t>
            </a:r>
            <a:r>
              <a:rPr lang="cs-CZ" sz="1600" b="true" dirty="false"/>
              <a:t>odeslat žádost o změnu spolu se </a:t>
            </a:r>
            <a:r>
              <a:rPr lang="cs-CZ" sz="1600" b="true" dirty="false" err="true"/>
              <a:t>ZoR</a:t>
            </a:r>
            <a:r>
              <a:rPr lang="cs-CZ" sz="1600" b="true" dirty="false"/>
              <a:t> </a:t>
            </a:r>
            <a:r>
              <a:rPr lang="cs-CZ" sz="1600" dirty="false"/>
              <a:t>(změna místa realizace klíčových aktivit, změna ve způsobu jejich provádění, navýšení počtu osob z cílové skupiny, změna plátcovství DPH atd.)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Výčet změn uveden ve Specifické části pravidel.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3277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Podstatné změny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true" dirty="false"/>
              <a:t>Podstatné změny</a:t>
            </a:r>
            <a:r>
              <a:rPr lang="cs-CZ" sz="1800" dirty="false"/>
              <a:t> </a:t>
            </a:r>
            <a:r>
              <a:rPr lang="cs-CZ" sz="1800" b="true" dirty="false"/>
              <a:t>nesmí být provedeny před schválením ze strany ŘO </a:t>
            </a:r>
            <a:r>
              <a:rPr lang="cs-CZ" sz="1800" dirty="false"/>
              <a:t>resp. před vydáním změnového právního aktu, pokud je jeho vydání dle následujícího nutné (lhůta pro ŘO – minimálně 20 pracovních dnů).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1) Podstatné změny, které nevyžadují vydání změnového právního aktu</a:t>
            </a:r>
            <a:r>
              <a:rPr lang="cs-CZ" sz="1800" dirty="false"/>
              <a:t>: např. přidání či zrušení KA, nová CS, přesun prostředků mezi jednotlivými kapitolami rozpočtu vyšší než 20 % celkových způsobilých výdajů projektu v režimu financování skutečně prokazovaných výdajů </a:t>
            </a:r>
            <a:br>
              <a:rPr lang="cs-CZ" sz="1800" dirty="false"/>
            </a:br>
            <a:r>
              <a:rPr lang="cs-CZ" sz="1800" dirty="false"/>
              <a:t>(z přímých nákladů), změna bankovního účtu, změna vymezení monitorovacího období.  </a:t>
            </a:r>
            <a:r>
              <a:rPr lang="cs-CZ" sz="1800" b="true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2) Podstatné změny, které vyžadují vydání změnového právního aktu</a:t>
            </a:r>
            <a:r>
              <a:rPr lang="cs-CZ" sz="1800" dirty="false"/>
              <a:t>: např. změna cílových hodnot indikátorů (ne překročení a nedosažení), změna termínu ukončení realizace, vypuštění či nahrazení partnera jiným </a:t>
            </a:r>
            <a:r>
              <a:rPr lang="cs-CZ" sz="1800" dirty="false" smtClean="false"/>
              <a:t>subjektem, změna v čerpání veřejné podpory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Výčet změn uveden ve Specifické části pravidel (kap. 5)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766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Zálohová platba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Zálohová platba - vyplacena </a:t>
            </a:r>
            <a:r>
              <a:rPr lang="cs-CZ" sz="1800" b="true" dirty="false"/>
              <a:t>bez žádosti o platbu ze strany příjemce</a:t>
            </a:r>
            <a:r>
              <a:rPr lang="cs-CZ" sz="1800" dirty="false"/>
              <a:t>, na základě právního aktu, žádost o platbu vytváří ŘO. 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Zálohová platba – poskytnuta </a:t>
            </a:r>
            <a:r>
              <a:rPr lang="cs-CZ" sz="1800" b="true" dirty="false"/>
              <a:t>do 20 pracovních dnů od akceptace vydaného právního aktu</a:t>
            </a:r>
            <a:r>
              <a:rPr lang="cs-CZ" sz="1800" dirty="false"/>
              <a:t> ze strany příjemce. Projekt, který bude zahájen později než 1 měsíc od akceptace vydaného právního aktu – záloha vyplacena nejpozději </a:t>
            </a:r>
            <a:r>
              <a:rPr lang="cs-CZ" sz="1800" b="true" dirty="false"/>
              <a:t>k datu zahájení </a:t>
            </a:r>
            <a:r>
              <a:rPr lang="cs-CZ" sz="1800" b="true" dirty="false" smtClean="false"/>
              <a:t>projektu</a:t>
            </a:r>
            <a:r>
              <a:rPr lang="cs-CZ" sz="1800" dirty="false" smtClean="false"/>
              <a:t> (většinou měsíc před zahájením projektu).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Výše zálohové platby – </a:t>
            </a:r>
            <a:r>
              <a:rPr lang="cs-CZ" sz="1800" b="true" dirty="false" smtClean="false"/>
              <a:t>30 </a:t>
            </a:r>
            <a:r>
              <a:rPr lang="cs-CZ" sz="1800" b="true" dirty="false"/>
              <a:t>% z částky dotace dle právního aktu bez </a:t>
            </a:r>
            <a:r>
              <a:rPr lang="cs-CZ" sz="1800" b="true" dirty="false" smtClean="false"/>
              <a:t>spolufinancování</a:t>
            </a:r>
            <a:r>
              <a:rPr lang="cs-CZ" sz="1800" dirty="false" smtClean="false"/>
              <a:t>. </a:t>
            </a:r>
            <a:endParaRPr lang="cs-CZ" sz="1800" dirty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9573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Projekty s nepřímými náklady </a:t>
            </a:r>
            <a:r>
              <a:rPr lang="cs-CZ" dirty="false" smtClean="false"/>
              <a:t>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800" b="true" dirty="false"/>
              <a:t>Celkové způsobilé náklady projektu = přímé + nepřímé náklady </a:t>
            </a:r>
            <a:endParaRPr lang="cs-CZ" sz="1800" dirty="false"/>
          </a:p>
          <a:p>
            <a:pPr marL="486000" lvl="2" indent="0" algn="just">
              <a:lnSpc>
                <a:spcPct val="100000"/>
              </a:lnSpc>
              <a:buNone/>
            </a:pPr>
            <a:r>
              <a:rPr lang="cs-CZ" sz="1800" dirty="false"/>
              <a:t>Nepřímé náklady příjemce prokazuje procentuálním poměrem vůči skutečně vynaloženým způsobilým přímým nákladům, a to v rámci předložené Zprávy o realizaci projektu (</a:t>
            </a:r>
            <a:r>
              <a:rPr lang="cs-CZ" sz="1800" dirty="false" err="true"/>
              <a:t>ZoR</a:t>
            </a:r>
            <a:r>
              <a:rPr lang="cs-CZ" sz="1800" dirty="false"/>
              <a:t>) s žádostí o platbu.</a:t>
            </a:r>
            <a:endParaRPr lang="cs-CZ" sz="1800" b="true" dirty="false"/>
          </a:p>
          <a:p>
            <a:r>
              <a:rPr lang="cs-CZ" sz="1800" b="true" dirty="false"/>
              <a:t>Pomůcka k identifikaci přímých a nepřímých </a:t>
            </a:r>
            <a:r>
              <a:rPr lang="cs-CZ" sz="1800" b="true" dirty="false" smtClean="false"/>
              <a:t>nákladů </a:t>
            </a:r>
            <a:r>
              <a:rPr lang="cs-CZ" sz="1800" dirty="false" smtClean="false"/>
              <a:t>(na www.esfcr.cz</a:t>
            </a:r>
            <a:r>
              <a:rPr lang="cs-CZ" sz="1800" dirty="false"/>
              <a:t>)</a:t>
            </a:r>
            <a:endParaRPr lang="cs-CZ" sz="1600" b="true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false"/>
              <a:t>Nepřímé náklady mohou dosahovat maximálně 25 % přímých způsobilých nákladů projektu. Pro projekty, u nichž podstatná většina nákladů vznikne formou nákupu služeb, jsou procenta nepřímých nákladů snížena. </a:t>
            </a:r>
          </a:p>
          <a:p>
            <a:pPr marL="447675" lvl="2" indent="0" algn="just">
              <a:lnSpc>
                <a:spcPct val="100000"/>
              </a:lnSpc>
              <a:buNone/>
              <a:defRPr/>
            </a:pPr>
            <a:r>
              <a:rPr lang="cs-CZ" sz="1800" dirty="false"/>
              <a:t>Pokud podíl nákupu služeb na celkových přímých způsobilých nákladech projektu činí v</a:t>
            </a:r>
            <a:r>
              <a:rPr lang="pt-BR" sz="1800" dirty="false"/>
              <a:t>íce než 60 % a méně než 90 %</a:t>
            </a:r>
            <a:r>
              <a:rPr lang="cs-CZ" sz="1800" dirty="false"/>
              <a:t>,</a:t>
            </a:r>
            <a:r>
              <a:rPr lang="pt-BR" sz="1800" dirty="false"/>
              <a:t> </a:t>
            </a:r>
            <a:r>
              <a:rPr lang="cs-CZ" sz="1800" dirty="false"/>
              <a:t>je procento nepřímých nákladů sníženo na 15 %. Pokud podíl nákupu služeb na celkových přímých způsobilých nákladech projektu činí 90 % a výše, je procento nepřímých nákladů sníženo na 5 % (viz podmínky výzvy </a:t>
            </a:r>
            <a:r>
              <a:rPr lang="cs-CZ" sz="1800" dirty="false" smtClean="false"/>
              <a:t>č.066).</a:t>
            </a:r>
            <a:endParaRPr lang="cs-CZ" sz="1800" dirty="false"/>
          </a:p>
          <a:p>
            <a:pPr>
              <a:lnSpc>
                <a:spcPct val="100000"/>
              </a:lnSpc>
            </a:pPr>
            <a:endParaRPr lang="cs-CZ" sz="1800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35826984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1" ma:versionID="90d0f886a6a62db89f06e3f9c0f44a4f">
  <xsd:schema xmlns:xsd="http://www.w3.org/2001/XMLSchema" xmlns:ns2="dfed548f-0517-4d39-90e3-3947398480c0" xmlns:p="http://schemas.microsoft.com/office/2006/metadata/properties" xmlns:xs="http://www.w3.org/2001/XMLSchema" ma:fieldsID="f5200e09a0b80cc5f374a0f883a2b740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W:\INTERNÍ\ODD_874\SC 2.2.1\výzva_transformace_03_15_037\07_Semináře\3_SEMINÁŘ pro příjemce\Prezentace_k zaslání příjemcům\Seminář pro příjemce_výzva č. 37.pptx</AC_OriginalFileName>
  </documentManagement>
</p:properties>
</file>

<file path=customXml/itemProps1.xml><?xml version="1.0" encoding="utf-8"?>
<ds:datastoreItem xmlns:ds="http://schemas.openxmlformats.org/officeDocument/2006/customXml" ds:itemID="{002A4F6B-C76F-4DFD-9457-AB7FB68CBD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A51C8F-B260-44DC-963D-882FF9EF72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E68817-B8B8-45F5-845C-3FC4D255B768}">
  <ds:schemaRefs>
    <ds:schemaRef ds:uri="http://www.w3.org/XML/1998/namespace"/>
    <ds:schemaRef ds:uri="http://schemas.openxmlformats.org/package/2006/metadata/core-properties"/>
    <ds:schemaRef ds:uri="http://purl.org/dc/elements/1.1/"/>
    <ds:schemaRef ds:uri="dfed548f-0517-4d39-90e3-3947398480c0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2319</properties:Words>
  <properties:PresentationFormat>Předvádění na obrazovce (4:3)</properties:PresentationFormat>
  <properties:Paragraphs>225</properties:Paragraphs>
  <properties:Slides>29</properties:Slides>
  <properties:Notes>23</properties:Notes>
  <properties:TotalTime>15700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properties:HeadingPairs>
  <properties:TitlesOfParts>
    <vt:vector baseType="lpstr" size="30">
      <vt:lpstr>prezentace</vt:lpstr>
      <vt:lpstr>seminář pro příjemce Výzva č. 03_15_066 Pravidla realizace projektů</vt:lpstr>
      <vt:lpstr>Obsah semináře</vt:lpstr>
      <vt:lpstr>základní informace pro příjemce</vt:lpstr>
      <vt:lpstr>Rozhodnutí o poskytnutí dotace</vt:lpstr>
      <vt:lpstr>Změny rozhodnutí o poskytnutí dotace</vt:lpstr>
      <vt:lpstr>Nepodstatné změny PROJEKTU</vt:lpstr>
      <vt:lpstr>Podstatné změny projektu</vt:lpstr>
      <vt:lpstr>Zálohová platba</vt:lpstr>
      <vt:lpstr>Projekty s nepřímými náklady I.</vt:lpstr>
      <vt:lpstr>Projekty s nepřímými náklady II.</vt:lpstr>
      <vt:lpstr>Charakteristika Způsobilé   výdaje I. </vt:lpstr>
      <vt:lpstr>Charakteristika Způsobilé   výdaje II.</vt:lpstr>
      <vt:lpstr>Způsobilé výdaje   osobní náklady I.</vt:lpstr>
      <vt:lpstr>Způsobilé výdaje   osobní náklady II.</vt:lpstr>
      <vt:lpstr>Způsobilé výdaje   osobní náklady III.</vt:lpstr>
      <vt:lpstr>Způsobilé výdaje   osobní náklady IV.</vt:lpstr>
      <vt:lpstr>Způsobilé výdaje   osobní náklady V.</vt:lpstr>
      <vt:lpstr>Způsobilé výdaje  osobní náklady VI.</vt:lpstr>
      <vt:lpstr>Způsobilé výdaje  osobní náklady VII.</vt:lpstr>
      <vt:lpstr>Způsobilé výdaje   Osobní náklady - PN a NN</vt:lpstr>
      <vt:lpstr>Způsobilé výdaje   Cestovné</vt:lpstr>
      <vt:lpstr>Způsobilé výdaje  cestovné - PN a NN</vt:lpstr>
      <vt:lpstr>Způsobilé výdaje  nákup zařízení a vybavení I.</vt:lpstr>
      <vt:lpstr>Způsobilé výdaje  nákup zařízení a vybavení II.</vt:lpstr>
      <vt:lpstr>Způsobilé výdaje  Nákup služeb</vt:lpstr>
      <vt:lpstr>Vedení účetnictví</vt:lpstr>
      <vt:lpstr>Dokladování výdajů I. </vt:lpstr>
      <vt:lpstr>Dokladování výdajů II.</vt:lpstr>
      <vt:lpstr>KONTAKTY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2018-01-16T09:51:32Z</dcterms:modified>
  <cp:revision>303</cp:revision>
  <dc:title>ROZLOŽENÍ SNÍMKŮ A TISK PREZENTACÍ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