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91" r:id="rId5"/>
    <p:sldId id="257" r:id="rId6"/>
    <p:sldId id="262" r:id="rId7"/>
    <p:sldId id="331" r:id="rId8"/>
    <p:sldId id="263" r:id="rId9"/>
    <p:sldId id="335" r:id="rId10"/>
    <p:sldId id="334" r:id="rId11"/>
    <p:sldId id="332" r:id="rId12"/>
    <p:sldId id="290" r:id="rId13"/>
    <p:sldId id="336" r:id="rId14"/>
    <p:sldId id="294" r:id="rId15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0" name="Barášková Lucie (MPSV)" initials="B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5047" autoAdjust="false"/>
    <p:restoredTop sz="83200" autoAdjust="false"/>
  </p:normalViewPr>
  <p:slideViewPr>
    <p:cSldViewPr>
      <p:cViewPr varScale="true">
        <p:scale>
          <a:sx n="96" d="100"/>
          <a:sy n="96" d="100"/>
        </p:scale>
        <p:origin x="20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87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commentAuthors.xml" Type="http://schemas.openxmlformats.org/officeDocument/2006/relationships/commentAuthors" Id="rId18"/>
    <Relationship Target="../customXml/item3.xml" Type="http://schemas.openxmlformats.org/officeDocument/2006/relationships/customXml" Id="rId3"/>
    <Relationship Target="theme/theme1.xml" Type="http://schemas.openxmlformats.org/officeDocument/2006/relationships/theme" Id="rId21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handoutMasters/handoutMaster1.xml" Type="http://schemas.openxmlformats.org/officeDocument/2006/relationships/handoutMaster" Id="rId17"/>
    <Relationship Target="../customXml/item2.xml" Type="http://schemas.openxmlformats.org/officeDocument/2006/relationships/customXml" Id="rId2"/>
    <Relationship Target="notesMasters/notesMaster1.xml" Type="http://schemas.openxmlformats.org/officeDocument/2006/relationships/notesMaster" Id="rId16"/>
    <Relationship Target="viewProps.xml" Type="http://schemas.openxmlformats.org/officeDocument/2006/relationships/viewProps" Id="rId20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6.xml" Type="http://schemas.openxmlformats.org/officeDocument/2006/relationships/slide" Id="rId10"/>
    <Relationship Target="presProps.xml" Type="http://schemas.openxmlformats.org/officeDocument/2006/relationships/presProps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tableStyles.xml" Type="http://schemas.openxmlformats.org/officeDocument/2006/relationships/tableStyles" Id="rId22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B7E411BF-0C1D-441F-96AB-DFE1809B6068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0776573A-9A51-4A15-9DB3-0270E605A32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227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04AF66D3-6EAD-411F-8046-BEE0B047F09C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65FF7E96-72C8-433C-9E2A-BB6A57D1E243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3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200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350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4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d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59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65FF7E96-72C8-433C-9E2A-BB6A57D1E243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68536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98B549E-C3FC-4B87-A0E4-9A3B8675E0A3}" type="datetimeFigureOut">
              <a:rPr lang="cs-CZ" smtClean="false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965E07C6-3485-413F-8C5C-39913F362B35}" type="slidenum">
              <a:rPr lang="cs-CZ" smtClean="false"/>
              <a:t>‹#›</a:t>
            </a:fld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Mode="External" Target="https://www.esfcr.cz/technicka_podpora_opz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pokyny-k-vyplneni-zpravy-o-realizaci-zadosti-o-platbu-a-zadosti-o-zmenu-opz" Type="http://schemas.openxmlformats.org/officeDocument/2006/relationships/hyperlink" Id="rId4"/>
</Relationships>

</file>

<file path=ppt/slides/_rels/slide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Mode="External" Target="https://www.esfcr.cz/formulare-pro-uzavreni-pravniho-aktu-a-vzory-pravnich-aktu-o-poskytnuti-podpory-na-projekt-opz/-/dokument/798824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Mode="External" Target="mailto:ivana.jirkova@mpsv.cz" Type="http://schemas.openxmlformats.org/officeDocument/2006/relationships/hyperlink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petra.peterkova@mpsv.cz" Type="http://schemas.openxmlformats.org/officeDocument/2006/relationships/hyperlink" Id="rId5"/>
    <Relationship TargetMode="External" Target="mailto:renata.plachetkova@mpsv.cz" Type="http://schemas.openxmlformats.org/officeDocument/2006/relationships/hyperlink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1299" y="2830396"/>
            <a:ext cx="7272000" cy="1413112"/>
          </a:xfrm>
        </p:spPr>
        <p:txBody>
          <a:bodyPr/>
          <a:lstStyle/>
          <a:p>
            <a:r>
              <a:rPr lang="cs-CZ" sz="2800" b="false" dirty="false" smtClean="false"/>
              <a:t>Seminář pro příjemce</a:t>
            </a:r>
            <a:br>
              <a:rPr lang="cs-CZ" sz="2800" b="false" dirty="false" smtClean="false"/>
            </a:br>
            <a:r>
              <a:rPr lang="cs-CZ" sz="1800" b="false" dirty="false" smtClean="false"/>
              <a:t>Typ I – Příprava </a:t>
            </a:r>
            <a:r>
              <a:rPr lang="cs-CZ" sz="1800" dirty="false" smtClean="false"/>
              <a:t>a podpis právního aktu, pravidla a podmínky realizace</a:t>
            </a:r>
            <a:br>
              <a:rPr lang="cs-CZ" sz="1800" dirty="false" smtClean="false"/>
            </a:b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 smtClean="false"/>
              <a:t>Oddělení 872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7664" y="4869160"/>
            <a:ext cx="7272000" cy="540000"/>
          </a:xfrm>
        </p:spPr>
        <p:txBody>
          <a:bodyPr/>
          <a:lstStyle/>
          <a:p>
            <a:r>
              <a:rPr lang="cs-CZ" dirty="false" smtClean="false"/>
              <a:t>15. ledna 2020, Praha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996952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1673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err="true" smtClean="false"/>
              <a:t>Hotline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1800" b="true" u="sng" dirty="false"/>
              <a:t>komunikační nástroj pro řešení technických problémů v aplikaci IS KP14+ a IS ESF2014</a:t>
            </a:r>
            <a:r>
              <a:rPr lang="cs-CZ" sz="1800" b="true" u="sng"/>
              <a:t>+. </a:t>
            </a:r>
            <a:endParaRPr lang="cs-CZ" sz="1800" b="true" u="sng" smtClean="false"/>
          </a:p>
          <a:p>
            <a:r>
              <a:rPr lang="cs-CZ" sz="1800" smtClean="false"/>
              <a:t>Tato </a:t>
            </a:r>
            <a:r>
              <a:rPr lang="cs-CZ" sz="1800" dirty="false"/>
              <a:t>podpora je určena pro žadatele a příjemce OPZ. Externí uživatelé ji naleznou na stránkách </a:t>
            </a:r>
            <a:r>
              <a:rPr lang="cs-CZ" sz="1800" u="sng" dirty="false">
                <a:hlinkClick r:id="rId2"/>
              </a:rPr>
              <a:t>www.esfcr.cz</a:t>
            </a:r>
            <a:r>
              <a:rPr lang="cs-CZ" sz="1800" dirty="false"/>
              <a:t> po kliknutí na žlutý symbol „</a:t>
            </a:r>
            <a:r>
              <a:rPr lang="cs-CZ" sz="1800" b="true" u="sng" dirty="false"/>
              <a:t>HOTLINE</a:t>
            </a:r>
            <a:r>
              <a:rPr lang="cs-CZ" sz="1800" dirty="false"/>
              <a:t>, kde zvolí „</a:t>
            </a:r>
            <a:r>
              <a:rPr lang="cs-CZ" sz="1800" b="true" dirty="false"/>
              <a:t>Technická podpora uživatelům OPZ</a:t>
            </a:r>
            <a:r>
              <a:rPr lang="cs-CZ" sz="1800" dirty="false"/>
              <a:t>“ a přes tlačítko „Přidat otázku“ vloží svůj dotaz.</a:t>
            </a:r>
          </a:p>
          <a:p>
            <a:r>
              <a:rPr lang="cs-CZ" sz="1800" dirty="false"/>
              <a:t>Pro tento způsob komunikace je nutné mít registraci na portálu </a:t>
            </a:r>
            <a:r>
              <a:rPr lang="cs-CZ" sz="1800" u="sng" dirty="false">
                <a:hlinkClick r:id="rId2"/>
              </a:rPr>
              <a:t>www.esfcr.cz</a:t>
            </a:r>
            <a:r>
              <a:rPr lang="cs-CZ" sz="1800" dirty="false"/>
              <a:t>. Pro již registrované uživatele je možné využít přímý odkaz </a:t>
            </a:r>
            <a:r>
              <a:rPr lang="cs-CZ" sz="1800" i="true" u="sng" dirty="false">
                <a:hlinkClick r:id="rId3"/>
              </a:rPr>
              <a:t>https://www.esfcr.cz/</a:t>
            </a:r>
            <a:r>
              <a:rPr lang="cs-CZ" sz="1800" i="true" u="sng" dirty="false" err="true">
                <a:hlinkClick r:id="rId3"/>
              </a:rPr>
              <a:t>technicka_podpora_opz</a:t>
            </a:r>
            <a:r>
              <a:rPr lang="cs-CZ" sz="1800" dirty="false"/>
              <a:t>.  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0373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	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14000" lvl="1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sz="3200" dirty="false"/>
          </a:p>
          <a:p>
            <a:pPr marL="0" indent="0">
              <a:buNone/>
            </a:pPr>
            <a:r>
              <a:rPr lang="cs-CZ" sz="4800" dirty="false" smtClean="false"/>
              <a:t>	Děkujeme za pozornost </a:t>
            </a:r>
          </a:p>
          <a:p>
            <a:pPr marL="0" indent="0">
              <a:buNone/>
            </a:pPr>
            <a:endParaRPr lang="cs-CZ" sz="4800" dirty="false" smtClean="false"/>
          </a:p>
          <a:p>
            <a:pPr marL="0" indent="0" algn="ctr">
              <a:buNone/>
            </a:pPr>
            <a:r>
              <a:rPr lang="cs-CZ" sz="4800" dirty="false"/>
              <a:t> </a:t>
            </a:r>
            <a:r>
              <a:rPr lang="cs-CZ" sz="4800" dirty="false" smtClean="false"/>
              <a:t>a přejeme hodně štěstí při </a:t>
            </a:r>
          </a:p>
          <a:p>
            <a:pPr marL="0" indent="0">
              <a:buNone/>
            </a:pPr>
            <a:endParaRPr lang="cs-CZ" sz="4800" dirty="false" smtClean="false"/>
          </a:p>
          <a:p>
            <a:pPr marL="0" indent="0" algn="ctr">
              <a:buNone/>
            </a:pPr>
            <a:r>
              <a:rPr lang="cs-CZ" sz="4800" dirty="false" smtClean="false"/>
              <a:t>realizaci</a:t>
            </a:r>
            <a:endParaRPr lang="cs-CZ" sz="4800" dirty="false"/>
          </a:p>
        </p:txBody>
      </p:sp>
    </p:spTree>
    <p:extLst>
      <p:ext uri="{BB962C8B-B14F-4D97-AF65-F5344CB8AC3E}">
        <p14:creationId xmlns:p14="http://schemas.microsoft.com/office/powerpoint/2010/main" val="18860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Obsah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Úvod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Pravidla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Podklady k vydání Rozhodnutí a Rozhodnutí o poskytnutí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false" smtClean="false"/>
              <a:t>Dotazy</a:t>
            </a:r>
            <a:endParaRPr lang="cs-CZ" sz="2000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724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Pravidla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1900" b="true" dirty="false" smtClean="false"/>
              <a:t>Obecná pravidla pro žadatele a příjemce v rámci operačního programu Zaměstnanost</a:t>
            </a:r>
          </a:p>
          <a:p>
            <a:pPr>
              <a:lnSpc>
                <a:spcPct val="120000"/>
              </a:lnSpc>
            </a:pPr>
            <a:r>
              <a:rPr lang="cs-CZ" sz="1900" b="true" dirty="false" smtClean="false"/>
              <a:t>Specifická část pravidel pro žadatele a příjemce v rámci OPZ se skutečně vzniklými výdaji a s nepřímými náklady</a:t>
            </a:r>
          </a:p>
          <a:p>
            <a:pPr>
              <a:lnSpc>
                <a:spcPct val="120000"/>
              </a:lnSpc>
            </a:pPr>
            <a:r>
              <a:rPr lang="cs-CZ" sz="1900" b="true" dirty="false" smtClean="false"/>
              <a:t>K dispozici na </a:t>
            </a:r>
            <a:r>
              <a:rPr lang="cs-CZ" sz="1900" b="true" dirty="false" smtClean="false">
                <a:hlinkClick r:id="rId3"/>
              </a:rPr>
              <a:t>www.esfcr.cz</a:t>
            </a:r>
            <a:endParaRPr lang="cs-CZ" sz="1900" b="true" dirty="false" smtClean="false"/>
          </a:p>
          <a:p>
            <a:pPr>
              <a:lnSpc>
                <a:spcPct val="120000"/>
              </a:lnSpc>
            </a:pPr>
            <a:r>
              <a:rPr lang="cs-CZ" sz="1900" b="true" dirty="false" smtClean="false"/>
              <a:t>Pokyny k vyplnění </a:t>
            </a:r>
            <a:r>
              <a:rPr lang="cs-CZ" sz="1900" b="true" dirty="false" err="true" smtClean="false"/>
              <a:t>ZoR</a:t>
            </a:r>
            <a:r>
              <a:rPr lang="cs-CZ" sz="1900" b="true" dirty="false" smtClean="false"/>
              <a:t> a ŽOP </a:t>
            </a:r>
            <a:r>
              <a:rPr lang="cs-CZ" sz="1900" b="true" u="sng" dirty="false" smtClean="false">
                <a:hlinkClick r:id="rId4"/>
              </a:rPr>
              <a:t>https</a:t>
            </a:r>
            <a:r>
              <a:rPr lang="cs-CZ" sz="1900" b="true" u="sng" dirty="false">
                <a:hlinkClick r:id="rId4"/>
              </a:rPr>
              <a:t>://www.esfcr.cz/pokyny-k-vyplneni-zpravy-o-realizaci-zadosti-o-platbu-a-zadosti-o-zmenu-opz</a:t>
            </a:r>
            <a:r>
              <a:rPr lang="cs-CZ" sz="1900" b="true" dirty="false"/>
              <a:t> </a:t>
            </a:r>
            <a:endParaRPr lang="cs-CZ" sz="1900" b="true" dirty="false" smtClean="false"/>
          </a:p>
          <a:p>
            <a:pPr>
              <a:lnSpc>
                <a:spcPct val="120000"/>
              </a:lnSpc>
            </a:pPr>
            <a:endParaRPr lang="cs-CZ" sz="8000" b="true" dirty="false" smtClean="false"/>
          </a:p>
          <a:p>
            <a:pPr>
              <a:lnSpc>
                <a:spcPct val="120000"/>
              </a:lnSpc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696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869360"/>
          </a:xfrm>
        </p:spPr>
        <p:txBody>
          <a:bodyPr/>
          <a:lstStyle/>
          <a:p>
            <a:r>
              <a:rPr lang="cs-CZ" dirty="false" smtClean="false"/>
              <a:t>Závěry jednání HK jsou k dispozici v zápisu, zveřejněném u výzvy č. 52 na portálu </a:t>
            </a:r>
            <a:r>
              <a:rPr lang="cs-CZ" dirty="false" smtClean="false">
                <a:hlinkClick r:id="rId2"/>
              </a:rPr>
              <a:t>www.esfcr.cz</a:t>
            </a:r>
            <a:r>
              <a:rPr lang="cs-CZ" dirty="false" smtClean="fal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328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412776"/>
            <a:ext cx="8280472" cy="49685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sz="2000" b="true" dirty="false" smtClean="false"/>
              <a:t>Obecně požadované přílohy k rozhodnutí jsou : </a:t>
            </a:r>
            <a:endParaRPr lang="cs-CZ" sz="2000" b="true" dirty="false"/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sz="2000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Identifikace bankovního účtu</a:t>
            </a:r>
          </a:p>
          <a:p>
            <a:pPr lvl="1">
              <a:lnSpc>
                <a:spcPct val="100000"/>
              </a:lnSpc>
            </a:pPr>
            <a:endParaRPr lang="cs-CZ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Údaje z oblasti „Kategorie intervencí“ (oblast intervence -</a:t>
            </a:r>
            <a:r>
              <a:rPr lang="cs-CZ" dirty="false" smtClean="false"/>
              <a:t>pro oblast sociálního začleňování platí položky 109-114</a:t>
            </a:r>
            <a:r>
              <a:rPr lang="cs-CZ" b="true" dirty="false" smtClean="false"/>
              <a:t>, forma financování – </a:t>
            </a:r>
            <a:r>
              <a:rPr lang="cs-CZ" dirty="false" smtClean="false"/>
              <a:t>01 nevratný grant</a:t>
            </a:r>
            <a:r>
              <a:rPr lang="cs-CZ" b="true" dirty="false" smtClean="false"/>
              <a:t>, typ území – </a:t>
            </a:r>
            <a:r>
              <a:rPr lang="cs-CZ" dirty="false" smtClean="false"/>
              <a:t>01-03,</a:t>
            </a:r>
            <a:r>
              <a:rPr lang="cs-CZ" b="true" dirty="false" smtClean="false"/>
              <a:t> mechanismy územního plnění, tematický cíl - </a:t>
            </a:r>
            <a:r>
              <a:rPr lang="cs-CZ" dirty="false" smtClean="false"/>
              <a:t>pro OPZ NR</a:t>
            </a:r>
            <a:r>
              <a:rPr lang="cs-CZ" b="true" dirty="false" smtClean="false"/>
              <a:t>, vedlejší téma ESF, ekonomická aktivita, lokalizace) </a:t>
            </a:r>
          </a:p>
          <a:p>
            <a:pPr lvl="1">
              <a:lnSpc>
                <a:spcPct val="100000"/>
              </a:lnSpc>
            </a:pPr>
            <a:endParaRPr lang="cs-CZ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Data zahájení a ukončení realizace projektu</a:t>
            </a:r>
          </a:p>
          <a:p>
            <a:pPr lvl="1">
              <a:lnSpc>
                <a:spcPct val="100000"/>
              </a:lnSpc>
            </a:pPr>
            <a:endParaRPr lang="cs-CZ" b="true" dirty="false" smtClean="false"/>
          </a:p>
          <a:p>
            <a:pPr lvl="1">
              <a:lnSpc>
                <a:spcPct val="100000"/>
              </a:lnSpc>
            </a:pPr>
            <a:r>
              <a:rPr lang="cs-CZ" b="true" dirty="false" smtClean="false"/>
              <a:t>Prohlášení o bezdlužnosti a bezúhonnosti a vylučující dvojí financování</a:t>
            </a:r>
          </a:p>
          <a:p>
            <a:pPr marL="414000" lvl="1" indent="0">
              <a:lnSpc>
                <a:spcPct val="100000"/>
              </a:lnSpc>
              <a:buNone/>
            </a:pPr>
            <a:endParaRPr lang="cs-CZ" sz="1600" b="true" dirty="false" smtClean="false"/>
          </a:p>
          <a:p>
            <a:pPr lvl="1">
              <a:lnSpc>
                <a:spcPct val="100000"/>
              </a:lnSpc>
            </a:pPr>
            <a:endParaRPr lang="cs-CZ" sz="1600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93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666000" lvl="2" indent="0">
              <a:lnSpc>
                <a:spcPct val="100000"/>
              </a:lnSpc>
              <a:buNone/>
            </a:pPr>
            <a:r>
              <a:rPr lang="cs-CZ" b="true" dirty="false"/>
              <a:t>Postup pro vyplnění patřičných polí nalezne žadatel v Pokynech k doplnění žádosti o podporu v IS KP14+ před vydáním právního aktu, které jsou dostupné na tomto odkazu </a:t>
            </a:r>
            <a:r>
              <a:rPr lang="cs-CZ" b="true" dirty="false">
                <a:hlinkClick r:id="rId2"/>
              </a:rPr>
              <a:t>https://www.esfcr.cz/formulare-pro-uzavreni-pravniho-aktu-a-vzory-pravnich-aktu-o-poskytnuti-podpory-na-projekt-opz/-/dokument/798824</a:t>
            </a:r>
            <a:r>
              <a:rPr lang="cs-CZ" b="true" dirty="false"/>
              <a:t>, zde naleznete také vzor Rozhodnutí o poskytnutí </a:t>
            </a:r>
            <a:r>
              <a:rPr lang="cs-CZ" b="true" dirty="false" smtClean="false"/>
              <a:t>dotace</a:t>
            </a:r>
          </a:p>
          <a:p>
            <a:pPr marL="666000" lvl="2" indent="0">
              <a:lnSpc>
                <a:spcPct val="100000"/>
              </a:lnSpc>
              <a:buNone/>
            </a:pPr>
            <a:endParaRPr lang="cs-CZ" b="true" dirty="false"/>
          </a:p>
          <a:p>
            <a:pPr marL="666000" lvl="2" indent="0">
              <a:lnSpc>
                <a:spcPct val="100000"/>
              </a:lnSpc>
              <a:buNone/>
            </a:pPr>
            <a:r>
              <a:rPr lang="cs-CZ" b="true" dirty="false" smtClean="false"/>
              <a:t>Další </a:t>
            </a:r>
            <a:r>
              <a:rPr lang="cs-CZ" b="true" dirty="false"/>
              <a:t>změny či doplnění jsou specifikovány ke konkrétním projektovým žádostem ve Vyrozumění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3058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Rozhodnutí o poskytnutí dotace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true" dirty="false" smtClean="false"/>
              <a:t>Příloha projektu nutná k vydání Rozhodnutí týkající se realizace registrovaných sociálních služeb</a:t>
            </a:r>
          </a:p>
          <a:p>
            <a:r>
              <a:rPr lang="cs-CZ" sz="2000" dirty="false" smtClean="false"/>
              <a:t>Tabulka </a:t>
            </a:r>
            <a:r>
              <a:rPr lang="cs-CZ" sz="2000" dirty="false"/>
              <a:t>5a údaje o sociální službě – vstupní údaje v </a:t>
            </a:r>
            <a:r>
              <a:rPr lang="cs-CZ" sz="2000" dirty="false" smtClean="false"/>
              <a:t>projektu</a:t>
            </a:r>
            <a:br>
              <a:rPr lang="cs-CZ" sz="2000" dirty="false" smtClean="false"/>
            </a:br>
            <a:r>
              <a:rPr lang="cs-CZ" sz="2000" dirty="false" smtClean="false"/>
              <a:t>-  Vyrovnávací platba = výnosy – (mínus) náklady</a:t>
            </a:r>
            <a:br>
              <a:rPr lang="cs-CZ" sz="2000" dirty="false" smtClean="false"/>
            </a:br>
            <a:r>
              <a:rPr lang="cs-CZ" sz="2000" dirty="false" smtClean="false"/>
              <a:t>-  Ke 31. 3. je příjemce povinen zaslat vyúčtování vyrovnávací platby – tabulka 5b (dostupná na ESF fóru - dokumenty)</a:t>
            </a:r>
          </a:p>
          <a:p>
            <a:endParaRPr lang="cs-CZ" sz="2000" dirty="false" smtClean="false"/>
          </a:p>
          <a:p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8821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b="true" dirty="false" smtClean="false">
              <a:solidFill>
                <a:srgbClr val="FF0000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>
                <a:solidFill>
                  <a:srgbClr val="FF0000"/>
                </a:solidFill>
              </a:rPr>
              <a:t>Upozorňujeme</a:t>
            </a:r>
            <a:r>
              <a:rPr lang="cs-CZ" b="true" dirty="false">
                <a:solidFill>
                  <a:srgbClr val="FF0000"/>
                </a:solidFill>
              </a:rPr>
              <a:t>, že žadatel není oprávněn v žádosti o podporu provádět jiné změny, než jsou požadovaná doplnění </a:t>
            </a:r>
            <a:r>
              <a:rPr lang="cs-CZ" b="true" dirty="false" smtClean="false">
                <a:solidFill>
                  <a:srgbClr val="FF0000"/>
                </a:solidFill>
              </a:rPr>
              <a:t>specifikovaná ve Vyrozumění</a:t>
            </a:r>
          </a:p>
          <a:p>
            <a:pPr marL="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b="true" dirty="false" smtClean="false">
              <a:solidFill>
                <a:srgbClr val="FF0000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>
                <a:solidFill>
                  <a:srgbClr val="FF0000"/>
                </a:solidFill>
              </a:rPr>
              <a:t>V </a:t>
            </a:r>
            <a:r>
              <a:rPr lang="cs-CZ" b="true" dirty="false">
                <a:solidFill>
                  <a:srgbClr val="FF0000"/>
                </a:solidFill>
              </a:rPr>
              <a:t>případě, že jsou z objektivních a žadatelem nezaviněných příčin nutné další změny (např. partner odstoupí od realizace projektu), požádá žadatel prostřednictvím zprávy v IS KP14+ o možnost provedení příslušných úprav </a:t>
            </a:r>
            <a:r>
              <a:rPr lang="cs-CZ" b="true" dirty="false" smtClean="false">
                <a:solidFill>
                  <a:srgbClr val="FF0000"/>
                </a:solidFill>
              </a:rPr>
              <a:t>projektu</a:t>
            </a:r>
            <a:endParaRPr lang="cs-CZ" dirty="false" smtClean="false"/>
          </a:p>
          <a:p>
            <a:pPr marL="25200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200" dirty="false" smtClean="false"/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400" dirty="false" smtClean="false"/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400" dirty="false" smtClean="false"/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  <a:p>
            <a:pPr marL="0" indent="0">
              <a:lnSpc>
                <a:spcPct val="100000"/>
              </a:lnSpc>
              <a:buNone/>
            </a:pPr>
            <a:endParaRPr lang="cs-CZ" dirty="false" smtClean="false"/>
          </a:p>
          <a:p>
            <a:pPr lvl="1">
              <a:lnSpc>
                <a:spcPct val="100000"/>
              </a:lnSpc>
            </a:pPr>
            <a:endParaRPr lang="cs-CZ" sz="1600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4451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Kontaktní osoby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608032"/>
          </a:xfrm>
        </p:spPr>
        <p:txBody>
          <a:bodyPr/>
          <a:lstStyle/>
          <a:p>
            <a:r>
              <a:rPr lang="cs-CZ" sz="1800" dirty="false" smtClean="false"/>
              <a:t>Mgr</a:t>
            </a:r>
            <a:r>
              <a:rPr lang="cs-CZ" sz="1800" dirty="false"/>
              <a:t>. Michal Merhaut 		</a:t>
            </a:r>
            <a:r>
              <a:rPr lang="cs-CZ" sz="1800" u="sng" dirty="false"/>
              <a:t>michal.merhaut</a:t>
            </a:r>
            <a:r>
              <a:rPr lang="cs-CZ" sz="1800" dirty="false">
                <a:hlinkClick r:id="rId3"/>
              </a:rPr>
              <a:t>@mpsv.cz</a:t>
            </a:r>
            <a:endParaRPr lang="cs-CZ" sz="1800" dirty="false"/>
          </a:p>
          <a:p>
            <a:r>
              <a:rPr lang="cs-CZ" sz="1800" dirty="false"/>
              <a:t>PhDr. Gabriela Bartesová  	</a:t>
            </a:r>
            <a:r>
              <a:rPr lang="cs-CZ" sz="1800" u="sng" dirty="false"/>
              <a:t>gabriela.bartesova@mpsv.cz </a:t>
            </a:r>
          </a:p>
          <a:p>
            <a:pPr lvl="0"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Mgr. Renata Plachetková</a:t>
            </a:r>
            <a:r>
              <a:rPr lang="cs-CZ" sz="1800" dirty="false">
                <a:solidFill>
                  <a:srgbClr val="084A8B"/>
                </a:solidFill>
              </a:rPr>
              <a:t>	</a:t>
            </a:r>
            <a:r>
              <a:rPr lang="cs-CZ" sz="1800" dirty="false" smtClean="false">
                <a:solidFill>
                  <a:srgbClr val="084A8B"/>
                </a:solidFill>
                <a:hlinkClick r:id="rId4"/>
              </a:rPr>
              <a:t>renata.plachetkova@mpsv.cz</a:t>
            </a:r>
            <a:r>
              <a:rPr lang="cs-CZ" sz="1800" dirty="false" smtClean="false">
                <a:solidFill>
                  <a:srgbClr val="084A8B"/>
                </a:solidFill>
              </a:rPr>
              <a:t>  </a:t>
            </a:r>
          </a:p>
          <a:p>
            <a:pPr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Mgr. </a:t>
            </a:r>
            <a:r>
              <a:rPr lang="cs-CZ" sz="1800">
                <a:solidFill>
                  <a:srgbClr val="084A8B"/>
                </a:solidFill>
              </a:rPr>
              <a:t>Petra Peterková 		</a:t>
            </a:r>
            <a:r>
              <a:rPr lang="cs-CZ" sz="1800" u="sng">
                <a:hlinkClick r:id="rId5"/>
              </a:rPr>
              <a:t>petra.peterkova@mpsv.cz</a:t>
            </a:r>
            <a:r>
              <a:rPr lang="cs-CZ" sz="1800"/>
              <a:t> </a:t>
            </a:r>
            <a:endParaRPr lang="cs-CZ" sz="1800" dirty="false">
              <a:solidFill>
                <a:srgbClr val="084A8B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true" dirty="false" smtClean="false"/>
              <a:t>Proces vedoucí k uzavření právního aktu je vždy individuálně komunikován projektovým/ou manažerem/</a:t>
            </a:r>
            <a:r>
              <a:rPr lang="cs-CZ" sz="1800" i="true" dirty="false" err="true" smtClean="false"/>
              <a:t>kou</a:t>
            </a:r>
            <a:endParaRPr lang="cs-CZ" sz="1800" i="true" dirty="false" smtClean="false"/>
          </a:p>
          <a:p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36551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W:\INTERNÍ\ODD_872\KPSVL\výzva_03_16_052\semináře\příjemci\Seminar pro prijemce 16.1.18\seminář pro příjemce_11_1_2018_typ I pro prijemce.pptx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700CF3-B6DA-41FF-A992-E205D93E4BDB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fed548f-0517-4d39-90e3-3947398480c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7D8D1D-A57D-47F7-8940-8CB6ED38EB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360C0D-E10D-4F6F-88DC-E9E1480506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Motiv1</properties:Template>
  <properties:Words>337</properties:Words>
  <properties:PresentationFormat>Předvádění na obrazovce (4:3)</properties:PresentationFormat>
  <properties:Paragraphs>68</properties:Paragraphs>
  <properties:Slides>11</properties:Slides>
  <properties:Notes>5</properties:Notes>
  <properties:TotalTime>3644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properties:HeadingPairs>
  <properties:TitlesOfParts>
    <vt:vector baseType="lpstr" size="16">
      <vt:lpstr>Arial</vt:lpstr>
      <vt:lpstr>Calibri</vt:lpstr>
      <vt:lpstr>Wingdings</vt:lpstr>
      <vt:lpstr>Wingdings 3</vt:lpstr>
      <vt:lpstr>Motiv1</vt:lpstr>
      <vt:lpstr>Seminář pro příjemce Typ I – Příprava a podpis právního aktu, pravidla a podmínky realizace </vt:lpstr>
      <vt:lpstr>Obsah</vt:lpstr>
      <vt:lpstr>Pravidla</vt:lpstr>
      <vt:lpstr>Rozhodnutí o poskytnutí dotace</vt:lpstr>
      <vt:lpstr>Rozhodnutí o poskytnutí dotace</vt:lpstr>
      <vt:lpstr>ROZHODNUTÍ O POSKYTNUTÍ DOTACE</vt:lpstr>
      <vt:lpstr>Rozhodnutí o poskytnutí dotace</vt:lpstr>
      <vt:lpstr>Rozhodnutí o poskytnutí dotace</vt:lpstr>
      <vt:lpstr>Kontaktní osoby</vt:lpstr>
      <vt:lpstr>Hotline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2016-05-17T18:24:25Z</dcterms:created>
  <dc:creator/>
  <cp:lastModifiedBy/>
  <cp:lastPrinted>2016-08-31T06:53:29Z</cp:lastPrinted>
  <dcterms:modified xmlns:xsi="http://www.w3.org/2001/XMLSchema-instance" xsi:type="dcterms:W3CDTF">2020-01-16T13:28:51Z</dcterms:modified>
  <cp:revision>249</cp:revision>
  <dc:title>WORKSHOP pro schvalovatele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