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4"/>
  </p:sldMasterIdLst>
  <p:notesMasterIdLst>
    <p:notesMasterId r:id="rId31"/>
  </p:notesMasterIdLst>
  <p:handoutMasterIdLst>
    <p:handoutMasterId r:id="rId32"/>
  </p:handoutMasterIdLst>
  <p:sldIdLst>
    <p:sldId id="291" r:id="rId5"/>
    <p:sldId id="257" r:id="rId6"/>
    <p:sldId id="264" r:id="rId7"/>
    <p:sldId id="331" r:id="rId8"/>
    <p:sldId id="327" r:id="rId9"/>
    <p:sldId id="328" r:id="rId10"/>
    <p:sldId id="329" r:id="rId11"/>
    <p:sldId id="334" r:id="rId12"/>
    <p:sldId id="271" r:id="rId13"/>
    <p:sldId id="322" r:id="rId14"/>
    <p:sldId id="326" r:id="rId15"/>
    <p:sldId id="265" r:id="rId16"/>
    <p:sldId id="317" r:id="rId17"/>
    <p:sldId id="335" r:id="rId18"/>
    <p:sldId id="266" r:id="rId19"/>
    <p:sldId id="321" r:id="rId20"/>
    <p:sldId id="320" r:id="rId21"/>
    <p:sldId id="330" r:id="rId22"/>
    <p:sldId id="318" r:id="rId23"/>
    <p:sldId id="319" r:id="rId24"/>
    <p:sldId id="333" r:id="rId25"/>
    <p:sldId id="270" r:id="rId26"/>
    <p:sldId id="323" r:id="rId27"/>
    <p:sldId id="269" r:id="rId28"/>
    <p:sldId id="290" r:id="rId29"/>
    <p:sldId id="294" r:id="rId30"/>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5047" autoAdjust="false"/>
    <p:restoredTop sz="83200" autoAdjust="false"/>
  </p:normalViewPr>
  <p:slideViewPr>
    <p:cSldViewPr>
      <p:cViewPr varScale="true">
        <p:scale>
          <a:sx n="61" d="100"/>
          <a:sy n="61" d="100"/>
        </p:scale>
        <p:origin x="1674" y="66"/>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4.xml" Type="http://schemas.openxmlformats.org/officeDocument/2006/relationships/slide" Id="rId8"/>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customXml/item3.xml" Type="http://schemas.openxmlformats.org/officeDocument/2006/relationships/customXml" Id="rId3"/>
    <Relationship Target="slides/slide17.xml" Type="http://schemas.openxmlformats.org/officeDocument/2006/relationships/slide" Id="rId21"/>
    <Relationship Target="presProps.xml" Type="http://schemas.openxmlformats.org/officeDocument/2006/relationships/presProps" Id="rId34"/>
    <Relationship Target="slides/slide3.xml" Type="http://schemas.openxmlformats.org/officeDocument/2006/relationships/slide" Id="rId7"/>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commentAuthors.xml" Type="http://schemas.openxmlformats.org/officeDocument/2006/relationships/commentAuthors" Id="rId33"/>
    <Relationship Target="../customXml/item2.xml" Type="http://schemas.openxmlformats.org/officeDocument/2006/relationships/customXml" Id="rId2"/>
    <Relationship Target="slides/slide12.xml" Type="http://schemas.openxmlformats.org/officeDocument/2006/relationships/slide" Id="rId16"/>
    <Relationship Target="slides/slide16.xml" Type="http://schemas.openxmlformats.org/officeDocument/2006/relationships/slide" Id="rId20"/>
    <Relationship Target="slides/slide25.xml" Type="http://schemas.openxmlformats.org/officeDocument/2006/relationships/slide" Id="rId29"/>
    <Relationship Target="../customXml/item1.xml" Type="http://schemas.openxmlformats.org/officeDocument/2006/relationships/customXml" Id="rId1"/>
    <Relationship Target="slides/slide2.xml" Type="http://schemas.openxmlformats.org/officeDocument/2006/relationships/slide" Id="rId6"/>
    <Relationship Target="slides/slide7.xml" Type="http://schemas.openxmlformats.org/officeDocument/2006/relationships/slide" Id="rId11"/>
    <Relationship Target="slides/slide20.xml" Type="http://schemas.openxmlformats.org/officeDocument/2006/relationships/slide" Id="rId24"/>
    <Relationship Target="handoutMasters/handoutMaster1.xml" Type="http://schemas.openxmlformats.org/officeDocument/2006/relationships/handoutMaster" Id="rId32"/>
    <Relationship Target="tableStyles.xml" Type="http://schemas.openxmlformats.org/officeDocument/2006/relationships/tableStyles" Id="rId37"/>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theme/theme1.xml" Type="http://schemas.openxmlformats.org/officeDocument/2006/relationships/theme" Id="rId36"/>
    <Relationship Target="slides/slide6.xml" Type="http://schemas.openxmlformats.org/officeDocument/2006/relationships/slide" Id="rId10"/>
    <Relationship Target="slides/slide15.xml" Type="http://schemas.openxmlformats.org/officeDocument/2006/relationships/slide" Id="rId19"/>
    <Relationship Target="notesMasters/notesMaster1.xml" Type="http://schemas.openxmlformats.org/officeDocument/2006/relationships/notesMaster" Id="rId31"/>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viewProps.xml" Type="http://schemas.openxmlformats.org/officeDocument/2006/relationships/viewProps" Id="rId35"/>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18.04.2019</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18.04.2019</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11</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charset="0"/>
              <a:buChar cha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Jedná se o tyto náležitosti: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označení účetního dokladu (tzn. název a číslo účetního dokladu v účetnictví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obsah účetního případu a jeho účastníky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předmět hospodářské operace a účastníci v podobě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dodavatel/smluvní strana, nebo příjemce/partner s finančním příspěvkem sám), popis výdaje musí být dostatečný, aby bylo možné posoudit způsobilost výdaje, peněžní částku nebo informaci o ceně za měrnou jednotku a vyjádření množství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musí být zřejmá číselná hodnota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okamžik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byl účetní doklad vystaven v organizaci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okamžik uskutečnění účetního případu, není-li shodný s okamžikem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k hospodářské operaci došlo, např. datum zdanitelného plnění</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datum vzniku závazku, datum provedení platby apod.),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podpisový záznam osoby odpovědné za účetní případ (tzn. osoby, která je odpovědná doklad schválit) a podpisový záznam osoby odpovědné za jeho zaúčtování (tzn. osoby kontrolující formální správnost dokladu, provádějící účetní zápis a zaúčtování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a:t>
            </a:r>
          </a:p>
          <a:p>
            <a:pPr marL="171450" indent="-171450">
              <a:buFont typeface="Arial" charset="0"/>
              <a:buChar char="•"/>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Pravidlo, kdy jsou vyžadovány výkazy </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práce jsou jen ve 3 situacích tak, aby se dalo rozklíčovat, co skutečně spadá do projektu a pod přímé náklady.</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1.	Když pracovník vykonává v rámci pracovně právního vztahu činnosti pro projekt i mimo projekt při 1 smlouvě. (Pokud jsou smlouvy na každou činnost zvlášť, výkaz práce se nevykazuje).</a:t>
            </a:r>
          </a:p>
          <a:p>
            <a:pPr marL="228600" marR="0" lvl="0" indent="-228600" algn="l" defTabSz="914400" rtl="false" eaLnBrk="true" fontAlgn="auto" latinLnBrk="false" hangingPunct="true">
              <a:lnSpc>
                <a:spcPct val="100000"/>
              </a:lnSpc>
              <a:spcBef>
                <a:spcPts val="0"/>
              </a:spcBef>
              <a:spcAft>
                <a:spcPts val="0"/>
              </a:spcAft>
              <a:buClrTx/>
              <a:buSzTx/>
              <a:buFontTx/>
              <a:buAutoNum type="arabicPeriod" startAt="2"/>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Když pracovní činnost pracovníka obsahuje činnosti spadající jak do NN tak do PN. </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3.	Na tzv. nulových pozicích tj. když pracovník nemá v </a:t>
            </a:r>
            <a:r>
              <a:rPr kumimoji="false" lang="cs-CZ" sz="1200" b="false" i="false" u="none" strike="noStrike" kern="1200" cap="none" spc="0" normalizeH="false" baseline="0" noProof="false" dirty="false" err="true" smtClean="false">
                <a:ln>
                  <a:noFill/>
                </a:ln>
                <a:solidFill>
                  <a:prstClr val="black"/>
                </a:solidFill>
                <a:effectLst/>
                <a:uLnTx/>
                <a:uFillTx/>
                <a:latin typeface="+mn-lt"/>
                <a:ea typeface="+mn-ea"/>
                <a:cs typeface="+mn-cs"/>
              </a:rPr>
              <a:t>prac.smlouvě</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uvedenou práci na projektu, ale vykonávají nějaké činnost pro projekt a za to má mimořádnou odměnu z projektu – týká se veřejné sféry.</a:t>
            </a:r>
          </a:p>
          <a:p>
            <a:pPr marL="171450" indent="-171450">
              <a:buFont typeface="Arial" charset="0"/>
              <a:buChar char="•"/>
            </a:pPr>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21</a:t>
            </a:fld>
            <a:endParaRPr lang="cs-CZ"/>
          </a:p>
        </p:txBody>
      </p:sp>
    </p:spTree>
    <p:extLst>
      <p:ext uri="{BB962C8B-B14F-4D97-AF65-F5344CB8AC3E}">
        <p14:creationId xmlns:p14="http://schemas.microsoft.com/office/powerpoint/2010/main" val="1498447817"/>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18.04.2019</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18.04.2019</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18.04.2019</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11.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8.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Mode="External" Target="mailto:renata.plachetkova@mpsv.cz" Type="http://schemas.openxmlformats.org/officeDocument/2006/relationships/hyperlink" Id="rId3"/>
    <Relationship TargetMode="External" Target="mailto:ivana.jirkova@mpsv.cz" Type="http://schemas.openxmlformats.org/officeDocument/2006/relationships/hyperlink" Id="rId2"/>
    <Relationship Target="../slideLayouts/slideLayout2.xml" Type="http://schemas.openxmlformats.org/officeDocument/2006/relationships/slideLayout" Id="rId1"/>
    <Relationship TargetMode="External" Target="http://www.esfcr.cz/" Type="http://schemas.openxmlformats.org/officeDocument/2006/relationships/hyperlink" Id="rId4"/>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a:t>Seminář pro příjemce</a:t>
            </a:r>
            <a:br>
              <a:rPr lang="cs-CZ" sz="2800" dirty="false"/>
            </a:br>
            <a:r>
              <a:rPr lang="cs-CZ" sz="2000" dirty="false"/>
              <a:t>typ II – Zpráva o realizaci a žádosti o platbu</a:t>
            </a:r>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23. dubna 2019,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11</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a:t>
            </a:r>
            <a:r>
              <a:rPr lang="cs-CZ" dirty="false" err="true" smtClean="false"/>
              <a:t>ŽoZ</a:t>
            </a:r>
            <a:r>
              <a:rPr lang="cs-CZ" dirty="false" smtClean="false"/>
              <a:t> </a:t>
            </a:r>
            <a:r>
              <a:rPr lang="cs-CZ" dirty="false"/>
              <a:t>projektovým manažerem</a:t>
            </a:r>
          </a:p>
        </p:txBody>
      </p:sp>
      <p:sp>
        <p:nvSpPr>
          <p:cNvPr id="3" name="Zástupný symbol pro obsah 2"/>
          <p:cNvSpPr>
            <a:spLocks noGrp="true"/>
          </p:cNvSpPr>
          <p:nvPr>
            <p:ph idx="1"/>
          </p:nvPr>
        </p:nvSpPr>
        <p:spPr/>
        <p:txBody>
          <a:bodyPr/>
          <a:lstStyle/>
          <a:p>
            <a:endParaRPr lang="cs-CZ" b="true" dirty="false" smtClean="false"/>
          </a:p>
          <a:p>
            <a:r>
              <a:rPr lang="cs-CZ" b="true" dirty="false" err="true" smtClean="false"/>
              <a:t>ŽoZ</a:t>
            </a:r>
            <a:r>
              <a:rPr lang="cs-CZ" b="true" dirty="false" smtClean="false"/>
              <a:t> podávat min. 10 dní před podáním </a:t>
            </a:r>
            <a:r>
              <a:rPr lang="cs-CZ" b="true" dirty="false" err="true" smtClean="false"/>
              <a:t>ZoR</a:t>
            </a:r>
            <a:r>
              <a:rPr lang="cs-CZ" b="true" dirty="false" smtClean="false"/>
              <a:t>, při změnách rozpočtu je vhodné přiložit Excel soubor změněného rozpočtu – Dokumenty </a:t>
            </a:r>
            <a:r>
              <a:rPr lang="cs-CZ" b="true" dirty="false" err="true" smtClean="false"/>
              <a:t>ŽoZ</a:t>
            </a:r>
            <a:endParaRPr lang="cs-CZ" b="true" u="sng" dirty="false"/>
          </a:p>
          <a:p>
            <a:endParaRPr lang="cs-CZ" dirty="false"/>
          </a:p>
        </p:txBody>
      </p:sp>
    </p:spTree>
    <p:extLst>
      <p:ext uri="{BB962C8B-B14F-4D97-AF65-F5344CB8AC3E}">
        <p14:creationId xmlns:p14="http://schemas.microsoft.com/office/powerpoint/2010/main" val="2534068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800" b="true" u="sng" dirty="false" smtClean="false"/>
              <a:t>Způsobilý výdaj </a:t>
            </a:r>
            <a:r>
              <a:rPr lang="cs-CZ" sz="18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800" dirty="false" smtClean="false"/>
              <a:t>Příjemci </a:t>
            </a:r>
            <a:r>
              <a:rPr lang="cs-CZ" sz="1800" dirty="false"/>
              <a:t>jsou </a:t>
            </a:r>
            <a:r>
              <a:rPr lang="cs-CZ" sz="1800" b="true" dirty="false"/>
              <a:t>povinni vést účetnictví </a:t>
            </a:r>
            <a:r>
              <a:rPr lang="cs-CZ" sz="1800" dirty="false"/>
              <a:t>nebo daňovou evidenci v souladu s předpisy ČR. </a:t>
            </a:r>
            <a:r>
              <a:rPr lang="cs-CZ" sz="1800" dirty="false" smtClean="false"/>
              <a:t>Příjemci</a:t>
            </a:r>
            <a:r>
              <a:rPr lang="cs-CZ" sz="18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800" dirty="false" smtClean="false"/>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2000" dirty="false" smtClean="false"/>
              <a:t>Za </a:t>
            </a:r>
            <a:r>
              <a:rPr lang="cs-CZ" sz="2000" dirty="false"/>
              <a:t>účelem zabránění dvojímu financování je příjemce </a:t>
            </a:r>
            <a:r>
              <a:rPr lang="cs-CZ" sz="2000" b="true" dirty="false"/>
              <a:t>povinen zajistit označení každého originálu účetního dokladu, který dokládá přímý způsobilý výdaj projektu, registračním číslem daného projektu. </a:t>
            </a:r>
            <a:endParaRPr lang="cs-CZ" sz="2000" b="true" dirty="false" smtClean="false"/>
          </a:p>
          <a:p>
            <a:pPr>
              <a:lnSpc>
                <a:spcPct val="100000"/>
              </a:lnSpc>
              <a:buFont typeface="Courier New" panose="02070309020205020404" pitchFamily="49" charset="0"/>
              <a:buChar char="o"/>
            </a:pPr>
            <a:r>
              <a:rPr lang="cs-CZ" sz="2000" b="true" dirty="false" smtClean="false"/>
              <a:t>K </a:t>
            </a:r>
            <a:r>
              <a:rPr lang="cs-CZ" sz="2000" b="true" dirty="false"/>
              <a:t>žádosti o platbu je nutné do IS KP14+ naskenovat účetní doklad v tom případě, pokud částka, která je z něj nárokována v žádosti o platbu jakožto výdaj projektu, přesahuje 10.000 </a:t>
            </a:r>
            <a:r>
              <a:rPr lang="cs-CZ" sz="2000" b="true" dirty="false" smtClean="false"/>
              <a:t>Kč. </a:t>
            </a:r>
            <a:r>
              <a:rPr lang="cs-CZ" sz="2000" dirty="false"/>
              <a:t>Doklady, z nichž je do projektu nárokována menší částka, není třeba do IS KP14+ jako přílohu soupisky dokladů v rámci žádosti o platbu skenovat. </a:t>
            </a:r>
            <a:endParaRPr lang="cs-CZ" sz="2000" dirty="false" smtClean="false"/>
          </a:p>
          <a:p>
            <a:pPr>
              <a:lnSpc>
                <a:spcPct val="100000"/>
              </a:lnSpc>
              <a:buFont typeface="Courier New" panose="02070309020205020404" pitchFamily="49" charset="0"/>
              <a:buChar char="o"/>
            </a:pPr>
            <a:r>
              <a:rPr lang="cs-CZ" sz="20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endParaRPr lang="cs-CZ" sz="1800" dirty="false" smtClean="false"/>
          </a:p>
          <a:p>
            <a:pPr lvl="1">
              <a:lnSpc>
                <a:spcPct val="100000"/>
              </a:lnSpc>
              <a:buFont typeface="+mj-lt"/>
              <a:buAutoNum type="arabicPeriod"/>
            </a:pPr>
            <a:r>
              <a:rPr lang="cs-CZ" sz="1800" dirty="false" smtClean="false"/>
              <a:t>U pracovníka, který pracuje na dvou pozicích v projektu, které jsou ohodnoceny rozdílnou částkou (hodinová sazba). </a:t>
            </a: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r>
              <a:rPr lang="cs-CZ" sz="1800" b="true" dirty="false" smtClean="false"/>
              <a:t>Úvazek </a:t>
            </a:r>
            <a:r>
              <a:rPr lang="cs-CZ" sz="1800" b="true" dirty="false" smtClean="false"/>
              <a:t>pracovníka v OPZ může být maximálně 1,0 celkem, tj. součet všech </a:t>
            </a:r>
          </a:p>
          <a:p>
            <a:pPr marL="0" indent="0">
              <a:lnSpc>
                <a:spcPct val="100000"/>
              </a:lnSpc>
              <a:spcBef>
                <a:spcPts val="0"/>
              </a:spcBef>
              <a:spcAft>
                <a:spcPts val="0"/>
              </a:spcAft>
              <a:buNone/>
            </a:pPr>
            <a:r>
              <a:rPr lang="cs-CZ" sz="1800" b="true" dirty="false"/>
              <a:t> </a:t>
            </a:r>
            <a:r>
              <a:rPr lang="cs-CZ" sz="1800" b="true" dirty="false" smtClean="false"/>
              <a:t>      úvazků pracovníka u zaměstnavatele a partnera včetně příp. DPP a DPĆ a to </a:t>
            </a:r>
            <a:r>
              <a:rPr lang="cs-CZ" sz="1800" b="true" dirty="false"/>
              <a:t> </a:t>
            </a:r>
            <a:r>
              <a:rPr lang="cs-CZ" sz="1800" b="true" dirty="false" smtClean="false"/>
              <a:t> 	</a:t>
            </a:r>
            <a:r>
              <a:rPr lang="cs-CZ" sz="1800" b="true" dirty="false" smtClean="false"/>
              <a:t>po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Zpráva o realizaci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veř. zakázky)</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r>
              <a:rPr lang="cs-CZ" sz="1800" b="true" dirty="false" smtClean="false"/>
              <a:t>Částka na nepřímé náklady – pozor, zaokrouhlit směrem dolů</a:t>
            </a:r>
          </a:p>
          <a:p>
            <a:pPr>
              <a:lnSpc>
                <a:spcPct val="100000"/>
              </a:lnSpc>
            </a:pPr>
            <a:r>
              <a:rPr lang="cs-CZ" sz="1800" b="true" dirty="false" smtClean="false"/>
              <a:t>Bankovní účty/výdajové pokladní doklady (pro výdaje nad 10 tis.) </a:t>
            </a:r>
          </a:p>
          <a:p>
            <a:pPr lvl="1">
              <a:lnSpc>
                <a:spcPct val="100000"/>
              </a:lnSpc>
            </a:pPr>
            <a:r>
              <a:rPr lang="cs-CZ" sz="1400" b="true" dirty="false" smtClean="false"/>
              <a:t>– údaje na soupiskách musí být obsaženy ve výpisech BÚ, shoda data úhrady</a:t>
            </a:r>
          </a:p>
          <a:p>
            <a:pPr lvl="1">
              <a:lnSpc>
                <a:spcPct val="100000"/>
              </a:lnSpc>
            </a:pPr>
            <a:r>
              <a:rPr lang="cs-CZ" sz="1400" b="true" dirty="false" smtClean="false"/>
              <a:t>- označení položek na BÚ, vhodné i na faktuře</a:t>
            </a:r>
          </a:p>
          <a:p>
            <a:pPr>
              <a:lnSpc>
                <a:spcPct val="100000"/>
              </a:lnSpc>
            </a:pPr>
            <a:r>
              <a:rPr lang="cs-CZ" sz="1800" b="true" dirty="false" smtClean="false"/>
              <a:t>Účetní doklady nad 10 tis. </a:t>
            </a:r>
            <a:r>
              <a:rPr lang="cs-CZ" sz="1800" b="true" dirty="false"/>
              <a:t> </a:t>
            </a:r>
            <a:r>
              <a:rPr lang="cs-CZ" sz="1800" b="true" dirty="false" smtClean="false"/>
              <a:t>- v souladu se zákonem *</a:t>
            </a:r>
          </a:p>
          <a:p>
            <a:pPr>
              <a:lnSpc>
                <a:spcPct val="100000"/>
              </a:lnSpc>
            </a:pPr>
            <a:r>
              <a:rPr lang="cs-CZ" sz="1800" b="true" dirty="false" smtClean="false"/>
              <a:t>Částky nárokované na soupisce musí být v souladu s rozpočtem projektu, způsobilost</a:t>
            </a:r>
          </a:p>
          <a:p>
            <a:pPr>
              <a:lnSpc>
                <a:spcPct val="100000"/>
              </a:lnSpc>
            </a:pPr>
            <a:r>
              <a:rPr lang="cs-CZ" sz="1800" b="true" dirty="false" smtClean="false"/>
              <a:t>DPH + registr smluv </a:t>
            </a:r>
          </a:p>
          <a:p>
            <a:pPr>
              <a:lnSpc>
                <a:spcPct val="100000"/>
              </a:lnSpc>
            </a:pPr>
            <a:r>
              <a:rPr lang="cs-CZ" sz="1800" b="true" dirty="false" smtClean="false"/>
              <a:t>Pracovní </a:t>
            </a:r>
            <a:r>
              <a:rPr lang="cs-CZ" sz="1800" b="true" dirty="false" smtClean="false"/>
              <a:t>výkazy</a:t>
            </a:r>
            <a:endParaRPr lang="cs-CZ" sz="1800" b="true" dirty="false" smtClean="false"/>
          </a:p>
          <a:p>
            <a:pPr>
              <a:lnSpc>
                <a:spcPct val="100000"/>
              </a:lnSpc>
            </a:pPr>
            <a:r>
              <a:rPr lang="cs-CZ" sz="1800" b="true" dirty="false" smtClean="false"/>
              <a:t>Výdaje vázané na zakázku</a:t>
            </a:r>
          </a:p>
          <a:p>
            <a:pPr>
              <a:lnSpc>
                <a:spcPct val="100000"/>
              </a:lnSpc>
            </a:pPr>
            <a:r>
              <a:rPr lang="cs-CZ" sz="1800" b="true" dirty="false" smtClean="false"/>
              <a:t>Soupiska dokladů</a:t>
            </a:r>
          </a:p>
          <a:p>
            <a:pPr>
              <a:lnSpc>
                <a:spcPct val="100000"/>
              </a:lnSpc>
            </a:pPr>
            <a:r>
              <a:rPr lang="cs-CZ" sz="1800" b="true" dirty="false"/>
              <a:t>Čestné prohlášení týkající se insolvence (vyplňují všichni).</a:t>
            </a:r>
          </a:p>
          <a:p>
            <a:pPr>
              <a:lnSpc>
                <a:spcPct val="100000"/>
              </a:lnSpc>
            </a:pPr>
            <a:endParaRPr lang="cs-CZ" sz="1800" b="true" dirty="false"/>
          </a:p>
        </p:txBody>
      </p:sp>
    </p:spTree>
    <p:extLst>
      <p:ext uri="{BB962C8B-B14F-4D97-AF65-F5344CB8AC3E}">
        <p14:creationId xmlns:p14="http://schemas.microsoft.com/office/powerpoint/2010/main" val="249918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endParaRPr lang="cs-CZ" b="true" u="sng" dirty="false" smtClean="false"/>
          </a:p>
          <a:p>
            <a:pPr marL="414000" lvl="1" indent="0">
              <a:lnSpc>
                <a:spcPct val="120000"/>
              </a:lnSpc>
              <a:spcBef>
                <a:spcPts val="0"/>
              </a:spcBef>
              <a:spcAft>
                <a:spcPts val="0"/>
              </a:spcAft>
              <a:buNone/>
            </a:pPr>
            <a:r>
              <a:rPr lang="cs-CZ" b="true" u="sng" dirty="false" smtClean="false"/>
              <a:t>Pravidla pro zadávání zakázek najdete v Obecné části pravidle pro žadatele a příjemce</a:t>
            </a:r>
          </a:p>
          <a:p>
            <a:pPr marL="414000" lvl="1" indent="0">
              <a:lnSpc>
                <a:spcPct val="120000"/>
              </a:lnSpc>
              <a:spcBef>
                <a:spcPts val="0"/>
              </a:spcBef>
              <a:spcAft>
                <a:spcPts val="0"/>
              </a:spcAft>
              <a:buNone/>
            </a:pPr>
            <a:endParaRPr lang="cs-CZ" b="true" u="sng" dirty="false" smtClean="false"/>
          </a:p>
          <a:p>
            <a:pPr>
              <a:lnSpc>
                <a:spcPct val="120000"/>
              </a:lnSpc>
            </a:pPr>
            <a:r>
              <a:rPr lang="cs-CZ" sz="2000" b="true" dirty="false"/>
              <a:t>Příjemce musí při přípravě zadávacího řízení i v jeho průběhu počítat s časem nezbytným na kontroly prováděné ŘO</a:t>
            </a:r>
            <a:r>
              <a:rPr lang="cs-CZ" sz="2000" dirty="false"/>
              <a:t>! </a:t>
            </a:r>
            <a:r>
              <a:rPr lang="cs-CZ" sz="2000" dirty="false" smtClean="false"/>
              <a:t> </a:t>
            </a:r>
            <a:endParaRPr lang="cs-CZ" sz="2000" dirty="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Mgr. Michal Merhaut 	</a:t>
            </a:r>
            <a:r>
              <a:rPr lang="cs-CZ" sz="1800" dirty="false"/>
              <a:t>	</a:t>
            </a:r>
            <a:r>
              <a:rPr lang="cs-CZ" sz="1800" u="sng" dirty="false" smtClean="false"/>
              <a:t>michal.merhaut</a:t>
            </a:r>
            <a:r>
              <a:rPr lang="cs-CZ" sz="1800" dirty="false" smtClean="false">
                <a:hlinkClick r:id="rId2"/>
              </a:rPr>
              <a:t>@mpsv.cz</a:t>
            </a:r>
            <a:endParaRPr lang="cs-CZ" sz="1800" dirty="false" smtClean="false"/>
          </a:p>
          <a:p>
            <a:r>
              <a:rPr lang="cs-CZ" sz="1800" dirty="false" smtClean="false"/>
              <a:t>PhDr. Gabriela Bartesová  	</a:t>
            </a:r>
            <a:r>
              <a:rPr lang="cs-CZ" sz="1800" u="sng" dirty="false" smtClean="false"/>
              <a:t>gabriela.bartesova@mpsv.cz </a:t>
            </a:r>
          </a:p>
          <a:p>
            <a:pPr>
              <a:buClr>
                <a:srgbClr val="5FBBF5"/>
              </a:buClr>
            </a:pPr>
            <a:r>
              <a:rPr lang="cs-CZ" sz="1800" dirty="false" smtClean="false">
                <a:solidFill>
                  <a:srgbClr val="084A8B"/>
                </a:solidFill>
              </a:rPr>
              <a:t>Mgr. Renata Plachetková</a:t>
            </a:r>
            <a:r>
              <a:rPr lang="cs-CZ" sz="1800">
                <a:solidFill>
                  <a:srgbClr val="084A8B"/>
                </a:solidFill>
              </a:rPr>
              <a:t>	</a:t>
            </a:r>
            <a:r>
              <a:rPr lang="cs-CZ" sz="1800" smtClean="false">
                <a:solidFill>
                  <a:srgbClr val="084A8B"/>
                </a:solidFill>
                <a:hlinkClick r:id="rId3"/>
              </a:rPr>
              <a:t>renata.plachetkova@mpsv.cz</a:t>
            </a:r>
            <a:r>
              <a:rPr lang="cs-CZ" sz="1800" smtClean="false">
                <a:solidFill>
                  <a:srgbClr val="084A8B"/>
                </a:solidFill>
              </a:rPr>
              <a:t>  </a:t>
            </a:r>
            <a:endParaRPr lang="cs-CZ" sz="1800" dirty="false">
              <a:solidFill>
                <a:srgbClr val="084A8B"/>
              </a:solidFill>
            </a:endParaRPr>
          </a:p>
          <a:p>
            <a:r>
              <a:rPr lang="cs-CZ" sz="1800" b="true" dirty="false" smtClean="false"/>
              <a:t>Hlavní zdroje informací je </a:t>
            </a:r>
            <a:r>
              <a:rPr lang="cs-CZ" sz="1800" b="true" dirty="false" smtClean="false">
                <a:hlinkClick r:id="rId4"/>
              </a:rPr>
              <a:t>www.esfcr.cz</a:t>
            </a:r>
            <a:r>
              <a:rPr lang="cs-CZ" sz="1800" b="true" dirty="false" smtClean="false"/>
              <a:t> a diskuzní klub pro výzvu 52. </a:t>
            </a:r>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smtClean="false"/>
              <a:t>realizaci </a:t>
            </a:r>
            <a:r>
              <a:rPr lang="cs-CZ" dirty="false" smtClean="false"/>
              <a:t>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a:t>
            </a:r>
            <a:r>
              <a:rPr lang="cs-CZ" sz="1600" dirty="false" smtClean="false"/>
              <a:t>19.4.2017. </a:t>
            </a:r>
            <a:endParaRPr lang="cs-CZ" sz="1600" dirty="false"/>
          </a:p>
          <a:p>
            <a:pPr>
              <a:lnSpc>
                <a:spcPct val="100000"/>
              </a:lnSpc>
            </a:pPr>
            <a:r>
              <a:rPr lang="cs-CZ" sz="1600" dirty="false"/>
              <a:t>Zaslaná záloha se vyúčtovává až v závěrečné zprávě o realizaci.</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196752"/>
          </a:xfrm>
        </p:spPr>
        <p:txBody>
          <a:bodyPr/>
          <a:lstStyle/>
          <a:p>
            <a:r>
              <a:rPr lang="cs-CZ" dirty="false" smtClean="false"/>
              <a:t>Praktické zkušenosti - Kontrola ZOR projektovým manažerem</a:t>
            </a:r>
            <a:endParaRPr lang="cs-CZ" dirty="false"/>
          </a:p>
        </p:txBody>
      </p:sp>
      <p:sp>
        <p:nvSpPr>
          <p:cNvPr id="3" name="Zástupný symbol pro obsah 2"/>
          <p:cNvSpPr>
            <a:spLocks noGrp="true"/>
          </p:cNvSpPr>
          <p:nvPr>
            <p:ph idx="1"/>
          </p:nvPr>
        </p:nvSpPr>
        <p:spPr/>
        <p:txBody>
          <a:bodyPr/>
          <a:lstStyle/>
          <a:p>
            <a:pPr>
              <a:lnSpc>
                <a:spcPct val="100000"/>
              </a:lnSpc>
            </a:pPr>
            <a:endParaRPr lang="cs-CZ" sz="1000" b="true" dirty="false" smtClean="false"/>
          </a:p>
          <a:p>
            <a:pPr>
              <a:lnSpc>
                <a:spcPct val="100000"/>
              </a:lnSpc>
            </a:pPr>
            <a:r>
              <a:rPr lang="cs-CZ" sz="1800" b="true" dirty="false" smtClean="false"/>
              <a:t>FORMÁLNÍ NÁLEŽITOSTI – ZOR, ŽOP</a:t>
            </a:r>
          </a:p>
          <a:p>
            <a:pPr>
              <a:lnSpc>
                <a:spcPct val="100000"/>
              </a:lnSpc>
            </a:pPr>
            <a:endParaRPr lang="cs-CZ" sz="1800" b="true" dirty="false"/>
          </a:p>
          <a:p>
            <a:pPr>
              <a:lnSpc>
                <a:spcPct val="100000"/>
              </a:lnSpc>
            </a:pPr>
            <a:r>
              <a:rPr lang="cs-CZ" sz="1800" b="true" dirty="false" smtClean="false"/>
              <a:t>Popis aktivit</a:t>
            </a:r>
          </a:p>
          <a:p>
            <a:pPr>
              <a:lnSpc>
                <a:spcPct val="100000"/>
              </a:lnSpc>
            </a:pPr>
            <a:r>
              <a:rPr lang="cs-CZ" sz="1800" b="true" dirty="false"/>
              <a:t>Identifikace problému – popis způsobu řešení</a:t>
            </a:r>
          </a:p>
          <a:p>
            <a:pPr>
              <a:lnSpc>
                <a:spcPct val="100000"/>
              </a:lnSpc>
            </a:pPr>
            <a:r>
              <a:rPr lang="cs-CZ" sz="1800" b="true" dirty="false"/>
              <a:t>Popis v plnění cílů v oblasti rovných příležitostí a </a:t>
            </a:r>
            <a:r>
              <a:rPr lang="cs-CZ" sz="1800" b="true" dirty="false" smtClean="false"/>
              <a:t>nediskriminace</a:t>
            </a:r>
            <a:endParaRPr lang="cs-CZ" sz="1800" b="true" dirty="false" smtClean="false"/>
          </a:p>
          <a:p>
            <a:pPr>
              <a:lnSpc>
                <a:spcPct val="100000"/>
              </a:lnSpc>
            </a:pPr>
            <a:r>
              <a:rPr lang="cs-CZ" sz="1800" b="true" dirty="false" smtClean="false"/>
              <a:t>Smlouva </a:t>
            </a:r>
            <a:r>
              <a:rPr lang="cs-CZ" sz="1800" b="true" dirty="false"/>
              <a:t>o partnerství</a:t>
            </a:r>
          </a:p>
          <a:p>
            <a:pPr>
              <a:lnSpc>
                <a:spcPct val="100000"/>
              </a:lnSpc>
            </a:pPr>
            <a:endParaRPr lang="cs-CZ" sz="1800" b="true" u="sng" dirty="false"/>
          </a:p>
          <a:p>
            <a:pPr>
              <a:lnSpc>
                <a:spcPct val="100000"/>
              </a:lnSpc>
            </a:pPr>
            <a:endParaRPr lang="cs-CZ" sz="1000" b="true" dirty="false" smtClean="false"/>
          </a:p>
          <a:p>
            <a:pPr>
              <a:lnSpc>
                <a:spcPct val="100000"/>
              </a:lnSpc>
            </a:pPr>
            <a:endParaRPr lang="cs-CZ" sz="1000" b="true" dirty="false" smtClean="false"/>
          </a:p>
          <a:p>
            <a:endParaRPr lang="cs-CZ" sz="1000" b="true" dirty="false"/>
          </a:p>
        </p:txBody>
      </p:sp>
    </p:spTree>
    <p:extLst>
      <p:ext uri="{BB962C8B-B14F-4D97-AF65-F5344CB8AC3E}">
        <p14:creationId xmlns:p14="http://schemas.microsoft.com/office/powerpoint/2010/main" val="175444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endParaRPr lang="cs-CZ" sz="2000" b="true" dirty="false" smtClean="false"/>
          </a:p>
          <a:p>
            <a:pPr marL="0" indent="0">
              <a:lnSpc>
                <a:spcPct val="100000"/>
              </a:lnSpc>
              <a:buNone/>
            </a:pPr>
            <a:r>
              <a:rPr lang="cs-CZ" sz="2000" b="true" dirty="false" smtClean="false"/>
              <a:t>Každý </a:t>
            </a:r>
            <a:r>
              <a:rPr lang="cs-CZ" sz="20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2000" dirty="false"/>
          </a:p>
          <a:p>
            <a:pPr>
              <a:lnSpc>
                <a:spcPct val="100000"/>
              </a:lnSpc>
            </a:pPr>
            <a:endParaRPr lang="cs-CZ" sz="1600" dirty="false" smtClean="false"/>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marL="0" indent="0">
              <a:lnSpc>
                <a:spcPct val="100000"/>
              </a:lnSpc>
              <a:buNone/>
            </a:pPr>
            <a:endParaRPr lang="cs-CZ" sz="2000" dirty="false" smtClean="false"/>
          </a:p>
          <a:p>
            <a:pPr marL="0" indent="0">
              <a:lnSpc>
                <a:spcPct val="100000"/>
              </a:lnSpc>
              <a:buNone/>
            </a:pPr>
            <a:r>
              <a:rPr lang="cs-CZ" sz="2000" dirty="false" smtClean="false"/>
              <a:t>Ke </a:t>
            </a:r>
            <a:r>
              <a:rPr lang="cs-CZ" sz="2000" dirty="false"/>
              <a:t>každé osobě se zapisuje, </a:t>
            </a:r>
            <a:r>
              <a:rPr lang="cs-CZ" sz="2000" b="true" dirty="false"/>
              <a:t>jakých podpor v rámci projektu využila</a:t>
            </a:r>
            <a:r>
              <a:rPr lang="cs-CZ" sz="2000" dirty="false"/>
              <a:t> a </a:t>
            </a:r>
            <a:r>
              <a:rPr lang="cs-CZ" sz="2000" b="true" dirty="false"/>
              <a:t>v jakém rozsahu</a:t>
            </a:r>
            <a:r>
              <a:rPr lang="cs-CZ" sz="2000" dirty="false"/>
              <a:t> </a:t>
            </a:r>
            <a:r>
              <a:rPr lang="cs-CZ" sz="2000" dirty="false" smtClean="false"/>
              <a:t>(</a:t>
            </a:r>
            <a:r>
              <a:rPr lang="cs-CZ" sz="2000" dirty="false"/>
              <a:t>v počtu hodin, příp. dnů apod., jednotka se liší podle kategorie využité podpory). </a:t>
            </a:r>
            <a:r>
              <a:rPr lang="cs-CZ" sz="2000" dirty="false" smtClean="false"/>
              <a:t>U </a:t>
            </a:r>
            <a:r>
              <a:rPr lang="cs-CZ" sz="2000" dirty="false"/>
              <a:t>vzdělávání se dále rozlišuje, zda proběhlo elektronickou formou nebo ne</a:t>
            </a:r>
            <a:r>
              <a:rPr lang="cs-CZ" sz="2000" dirty="false" smtClean="false"/>
              <a:t>.</a:t>
            </a:r>
          </a:p>
          <a:p>
            <a:pPr marL="0" indent="0">
              <a:lnSpc>
                <a:spcPct val="100000"/>
              </a:lnSpc>
              <a:buNone/>
            </a:pPr>
            <a:endParaRPr lang="cs-CZ" sz="2000" dirty="false"/>
          </a:p>
          <a:p>
            <a:pPr marL="0" indent="0">
              <a:lnSpc>
                <a:spcPct val="100000"/>
              </a:lnSpc>
              <a:buNone/>
            </a:pPr>
            <a:r>
              <a:rPr lang="cs-CZ" sz="2000" dirty="false" smtClean="false"/>
              <a:t>Teprve</a:t>
            </a:r>
            <a:r>
              <a:rPr lang="cs-CZ" sz="2000" dirty="false"/>
              <a:t>, když je </a:t>
            </a:r>
            <a:r>
              <a:rPr lang="cs-CZ" sz="2000" b="true" dirty="false"/>
              <a:t>datum ukončení </a:t>
            </a:r>
            <a:r>
              <a:rPr lang="cs-CZ" sz="2000" dirty="false"/>
              <a:t>využívání dané podpory z hlediska záznamu v IS ESF 2014+ </a:t>
            </a:r>
            <a:r>
              <a:rPr lang="cs-CZ" sz="2000" b="true" dirty="false"/>
              <a:t>ukončeno</a:t>
            </a:r>
            <a:r>
              <a:rPr lang="cs-CZ" sz="2000" dirty="false"/>
              <a:t> (je k dispozici datum ukončení, které je starší nebo rovno datu, ke kterému jsou hodnoty generovány), </a:t>
            </a:r>
            <a:r>
              <a:rPr lang="cs-CZ" sz="20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smtClean="false"/>
              <a:t>realizaci </a:t>
            </a:r>
            <a:r>
              <a:rPr lang="cs-CZ" dirty="false" smtClean="false"/>
              <a:t>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ZOR projektovým manažerem</a:t>
            </a:r>
          </a:p>
        </p:txBody>
      </p:sp>
      <p:sp>
        <p:nvSpPr>
          <p:cNvPr id="3" name="Zástupný symbol pro obsah 2"/>
          <p:cNvSpPr>
            <a:spLocks noGrp="true"/>
          </p:cNvSpPr>
          <p:nvPr>
            <p:ph idx="1"/>
          </p:nvPr>
        </p:nvSpPr>
        <p:spPr/>
        <p:txBody>
          <a:bodyPr/>
          <a:lstStyle/>
          <a:p>
            <a:r>
              <a:rPr lang="cs-CZ" b="true" dirty="false"/>
              <a:t>Přírůstkové hodnoty  indikátorů, i ve vztahu k KA, </a:t>
            </a:r>
            <a:r>
              <a:rPr lang="cs-CZ" b="true" u="sng" dirty="false"/>
              <a:t>komentář</a:t>
            </a:r>
          </a:p>
          <a:p>
            <a:endParaRPr lang="cs-CZ" dirty="false"/>
          </a:p>
        </p:txBody>
      </p:sp>
    </p:spTree>
    <p:extLst>
      <p:ext uri="{BB962C8B-B14F-4D97-AF65-F5344CB8AC3E}">
        <p14:creationId xmlns:p14="http://schemas.microsoft.com/office/powerpoint/2010/main" val="26589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40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a:t>
            </a:r>
            <a:r>
              <a:rPr lang="cs-CZ" sz="6400" dirty="false" smtClean="false"/>
              <a:t>stránce</a:t>
            </a:r>
          </a:p>
          <a:p>
            <a:pPr>
              <a:lnSpc>
                <a:spcPct val="12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a:t>
            </a: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W:\INTERNÍ\ODD_872\KPSVL\výzva_03_16_052\semináře\příjemci\Seminar pro prijemce 16.1.18\seminář pro příjemce_11_1_2018_typ II pro prijemce.pptx</AC_OriginalFileName>
  </documentManagement>
</p:properties>
</file>

<file path=customXml/itemProps1.xml><?xml version="1.0" encoding="utf-8"?>
<ds:datastoreItem xmlns:ds="http://schemas.openxmlformats.org/officeDocument/2006/customXml" ds:itemID="{2D6AC7B1-5F2E-4A66-B1BE-615B333BF33C}">
  <ds:schemaRefs>
    <ds:schemaRef ds:uri="http://schemas.microsoft.com/sharepoint/v3/contenttype/forms"/>
  </ds:schemaRefs>
</ds:datastoreItem>
</file>

<file path=customXml/itemProps2.xml><?xml version="1.0" encoding="utf-8"?>
<ds:datastoreItem xmlns:ds="http://schemas.openxmlformats.org/officeDocument/2006/customXml" ds:itemID="{A3787381-C517-43AF-A39B-CCFA91407B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538798-F1F4-42E7-ADA8-3ADDD677DDD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fed548f-0517-4d39-90e3-3947398480c0"/>
    <ds:schemaRef ds:uri="http://www.w3.org/XML/1998/namespace"/>
  </ds:schemaRefs>
</ds:datastoreItem>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2187</properties:Words>
  <properties:PresentationFormat>Předvádění na obrazovce (4:3)</properties:PresentationFormat>
  <properties:Paragraphs>193</properties:Paragraphs>
  <properties:Slides>26</properties:Slides>
  <properties:Notes>3</properties:Notes>
  <properties:TotalTime>3704</properties:TotalTime>
  <properties:HiddenSlides>0</properties:HiddenSlides>
  <properties:MMClips>0</properties:MMClips>
  <properties:ScaleCrop>false</properties:ScaleCrop>
  <properties:HeadingPairs>
    <vt:vector baseType="variant" size="6">
      <vt:variant>
        <vt:lpstr>Použitá písma</vt:lpstr>
      </vt:variant>
      <vt:variant>
        <vt:i4>5</vt:i4>
      </vt:variant>
      <vt:variant>
        <vt:lpstr>Motiv</vt:lpstr>
      </vt:variant>
      <vt:variant>
        <vt:i4>1</vt:i4>
      </vt:variant>
      <vt:variant>
        <vt:lpstr>Nadpisy snímků</vt:lpstr>
      </vt:variant>
      <vt:variant>
        <vt:i4>26</vt:i4>
      </vt:variant>
    </vt:vector>
  </properties:HeadingPairs>
  <properties:TitlesOfParts>
    <vt:vector baseType="lpstr" size="32">
      <vt:lpstr>Arial</vt:lpstr>
      <vt:lpstr>Calibri</vt:lpstr>
      <vt:lpstr>Courier New</vt:lpstr>
      <vt:lpstr>Wingdings</vt:lpstr>
      <vt:lpstr>Wingdings 3</vt:lpstr>
      <vt:lpstr>Motiv1</vt:lpstr>
      <vt:lpstr>Seminář pro příjemce typ II – Zpráva o realizaci a žádosti o platbu</vt:lpstr>
      <vt:lpstr>Obsah</vt:lpstr>
      <vt:lpstr>Zpráva o realizaci projektu</vt:lpstr>
      <vt:lpstr>Praktické zkušenosti - Kontrola ZOR projektovým manažerem</vt:lpstr>
      <vt:lpstr>Zpráva o reaLizaci projektu</vt:lpstr>
      <vt:lpstr>Zpráva o reaLizaci projektu</vt:lpstr>
      <vt:lpstr>Zpráva o realizaci projektu</vt:lpstr>
      <vt:lpstr>Praktické zkušenosti - Kontrola ZOR projektovým manažerem</vt:lpstr>
      <vt:lpstr>publicita</vt:lpstr>
      <vt:lpstr>publicita</vt:lpstr>
      <vt:lpstr>PUBLICITA</vt:lpstr>
      <vt:lpstr>Změny projektu</vt:lpstr>
      <vt:lpstr>Změny projektu</vt:lpstr>
      <vt:lpstr>Praktické zkušenosti - Kontrola ŽoZ projektovým manažerem</vt:lpstr>
      <vt:lpstr>Finanční část</vt:lpstr>
      <vt:lpstr>Finanční část</vt:lpstr>
      <vt:lpstr>Finanční část</vt:lpstr>
      <vt:lpstr>Finanční část</vt:lpstr>
      <vt:lpstr>Finanční část</vt:lpstr>
      <vt:lpstr>Finanční část</vt:lpstr>
      <vt:lpstr>Praktické zkušenosti – kontrola ŽoP projektovým manažerem</vt:lpstr>
      <vt:lpstr>Veřejné zakázky</vt:lpstr>
      <vt:lpstr>Veřejné zakázky</vt:lpstr>
      <vt:lpstr>Kontroly</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2019-04-18T09:47:49Z</dcterms:modified>
  <cp:revision>246</cp:revision>
  <dc:title>WORKSHOP pro schvalovatele</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